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4"/>
  </p:notesMasterIdLst>
  <p:sldIdLst>
    <p:sldId id="256" r:id="rId2"/>
    <p:sldId id="262" r:id="rId3"/>
    <p:sldId id="257" r:id="rId4"/>
    <p:sldId id="265" r:id="rId5"/>
    <p:sldId id="266" r:id="rId6"/>
    <p:sldId id="258" r:id="rId7"/>
    <p:sldId id="263" r:id="rId8"/>
    <p:sldId id="264" r:id="rId9"/>
    <p:sldId id="267" r:id="rId10"/>
    <p:sldId id="259" r:id="rId11"/>
    <p:sldId id="260" r:id="rId12"/>
    <p:sldId id="261"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8" autoAdjust="0"/>
    <p:restoredTop sz="94660"/>
  </p:normalViewPr>
  <p:slideViewPr>
    <p:cSldViewPr snapToGrid="0">
      <p:cViewPr varScale="1">
        <p:scale>
          <a:sx n="54" d="100"/>
          <a:sy n="54" d="100"/>
        </p:scale>
        <p:origin x="82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03D485-9F74-4A05-941C-72A832443094}" type="datetimeFigureOut">
              <a:rPr lang="en-IE" smtClean="0"/>
              <a:t>22/03/2021</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A53EBA-7F49-4903-8018-0DB757B6376A}" type="slidenum">
              <a:rPr lang="en-IE" smtClean="0"/>
              <a:t>‹#›</a:t>
            </a:fld>
            <a:endParaRPr lang="en-IE"/>
          </a:p>
        </p:txBody>
      </p:sp>
    </p:spTree>
    <p:extLst>
      <p:ext uri="{BB962C8B-B14F-4D97-AF65-F5344CB8AC3E}">
        <p14:creationId xmlns:p14="http://schemas.microsoft.com/office/powerpoint/2010/main" val="3351301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15C843-CD8A-48F1-8EC3-362D8520547F}" type="datetimeFigureOut">
              <a:rPr lang="en-IE" smtClean="0"/>
              <a:t>22/03/2021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FE1B782-3374-4AF0-A1BB-E8A515CEB4EA}" type="slidenum">
              <a:rPr lang="en-IE" smtClean="0"/>
              <a:t>‹#›</a:t>
            </a:fld>
            <a:endParaRPr lang="en-IE"/>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9480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15C843-CD8A-48F1-8EC3-362D8520547F}" type="datetimeFigureOut">
              <a:rPr lang="en-IE" smtClean="0"/>
              <a:t>22/03/2021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FE1B782-3374-4AF0-A1BB-E8A515CEB4EA}" type="slidenum">
              <a:rPr lang="en-IE" smtClean="0"/>
              <a:t>‹#›</a:t>
            </a:fld>
            <a:endParaRPr lang="en-IE"/>
          </a:p>
        </p:txBody>
      </p:sp>
    </p:spTree>
    <p:extLst>
      <p:ext uri="{BB962C8B-B14F-4D97-AF65-F5344CB8AC3E}">
        <p14:creationId xmlns:p14="http://schemas.microsoft.com/office/powerpoint/2010/main" val="892798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15C843-CD8A-48F1-8EC3-362D8520547F}" type="datetimeFigureOut">
              <a:rPr lang="en-IE" smtClean="0"/>
              <a:t>22/03/2021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FE1B782-3374-4AF0-A1BB-E8A515CEB4EA}" type="slidenum">
              <a:rPr lang="en-IE" smtClean="0"/>
              <a:t>‹#›</a:t>
            </a:fld>
            <a:endParaRPr lang="en-IE"/>
          </a:p>
        </p:txBody>
      </p:sp>
    </p:spTree>
    <p:extLst>
      <p:ext uri="{BB962C8B-B14F-4D97-AF65-F5344CB8AC3E}">
        <p14:creationId xmlns:p14="http://schemas.microsoft.com/office/powerpoint/2010/main" val="3176255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15C843-CD8A-48F1-8EC3-362D8520547F}" type="datetimeFigureOut">
              <a:rPr lang="en-IE" smtClean="0"/>
              <a:t>22/03/2021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FE1B782-3374-4AF0-A1BB-E8A515CEB4EA}" type="slidenum">
              <a:rPr lang="en-IE" smtClean="0"/>
              <a:t>‹#›</a:t>
            </a:fld>
            <a:endParaRPr lang="en-IE"/>
          </a:p>
        </p:txBody>
      </p:sp>
    </p:spTree>
    <p:extLst>
      <p:ext uri="{BB962C8B-B14F-4D97-AF65-F5344CB8AC3E}">
        <p14:creationId xmlns:p14="http://schemas.microsoft.com/office/powerpoint/2010/main" val="2426018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15C843-CD8A-48F1-8EC3-362D8520547F}" type="datetimeFigureOut">
              <a:rPr lang="en-IE" smtClean="0"/>
              <a:t>22/03/2021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FE1B782-3374-4AF0-A1BB-E8A515CEB4EA}" type="slidenum">
              <a:rPr lang="en-IE" smtClean="0"/>
              <a:t>‹#›</a:t>
            </a:fld>
            <a:endParaRPr lang="en-IE"/>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7937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15C843-CD8A-48F1-8EC3-362D8520547F}" type="datetimeFigureOut">
              <a:rPr lang="en-IE" smtClean="0"/>
              <a:t>22/03/2021</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AFE1B782-3374-4AF0-A1BB-E8A515CEB4EA}" type="slidenum">
              <a:rPr lang="en-IE" smtClean="0"/>
              <a:t>‹#›</a:t>
            </a:fld>
            <a:endParaRPr lang="en-IE"/>
          </a:p>
        </p:txBody>
      </p:sp>
    </p:spTree>
    <p:extLst>
      <p:ext uri="{BB962C8B-B14F-4D97-AF65-F5344CB8AC3E}">
        <p14:creationId xmlns:p14="http://schemas.microsoft.com/office/powerpoint/2010/main" val="2031669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15C843-CD8A-48F1-8EC3-362D8520547F}" type="datetimeFigureOut">
              <a:rPr lang="en-IE" smtClean="0"/>
              <a:t>22/03/2021</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AFE1B782-3374-4AF0-A1BB-E8A515CEB4EA}" type="slidenum">
              <a:rPr lang="en-IE" smtClean="0"/>
              <a:t>‹#›</a:t>
            </a:fld>
            <a:endParaRPr lang="en-IE"/>
          </a:p>
        </p:txBody>
      </p:sp>
    </p:spTree>
    <p:extLst>
      <p:ext uri="{BB962C8B-B14F-4D97-AF65-F5344CB8AC3E}">
        <p14:creationId xmlns:p14="http://schemas.microsoft.com/office/powerpoint/2010/main" val="3632279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15C843-CD8A-48F1-8EC3-362D8520547F}" type="datetimeFigureOut">
              <a:rPr lang="en-IE" smtClean="0"/>
              <a:t>22/03/2021</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AFE1B782-3374-4AF0-A1BB-E8A515CEB4EA}" type="slidenum">
              <a:rPr lang="en-IE" smtClean="0"/>
              <a:t>‹#›</a:t>
            </a:fld>
            <a:endParaRPr lang="en-IE"/>
          </a:p>
        </p:txBody>
      </p:sp>
    </p:spTree>
    <p:extLst>
      <p:ext uri="{BB962C8B-B14F-4D97-AF65-F5344CB8AC3E}">
        <p14:creationId xmlns:p14="http://schemas.microsoft.com/office/powerpoint/2010/main" val="3612128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815C843-CD8A-48F1-8EC3-362D8520547F}" type="datetimeFigureOut">
              <a:rPr lang="en-IE" smtClean="0"/>
              <a:t>22/03/2021</a:t>
            </a:fld>
            <a:endParaRPr lang="en-IE"/>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IE"/>
          </a:p>
        </p:txBody>
      </p:sp>
      <p:sp>
        <p:nvSpPr>
          <p:cNvPr id="9" name="Slide Number Placeholder 8"/>
          <p:cNvSpPr>
            <a:spLocks noGrp="1"/>
          </p:cNvSpPr>
          <p:nvPr>
            <p:ph type="sldNum" sz="quarter" idx="12"/>
          </p:nvPr>
        </p:nvSpPr>
        <p:spPr/>
        <p:txBody>
          <a:bodyPr/>
          <a:lstStyle/>
          <a:p>
            <a:fld id="{AFE1B782-3374-4AF0-A1BB-E8A515CEB4EA}" type="slidenum">
              <a:rPr lang="en-IE" smtClean="0"/>
              <a:t>‹#›</a:t>
            </a:fld>
            <a:endParaRPr lang="en-IE"/>
          </a:p>
        </p:txBody>
      </p:sp>
    </p:spTree>
    <p:extLst>
      <p:ext uri="{BB962C8B-B14F-4D97-AF65-F5344CB8AC3E}">
        <p14:creationId xmlns:p14="http://schemas.microsoft.com/office/powerpoint/2010/main" val="766561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815C843-CD8A-48F1-8EC3-362D8520547F}" type="datetimeFigureOut">
              <a:rPr lang="en-IE" smtClean="0"/>
              <a:t>22/03/2021</a:t>
            </a:fld>
            <a:endParaRPr lang="en-IE"/>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IE"/>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FE1B782-3374-4AF0-A1BB-E8A515CEB4EA}" type="slidenum">
              <a:rPr lang="en-IE" smtClean="0"/>
              <a:t>‹#›</a:t>
            </a:fld>
            <a:endParaRPr lang="en-IE"/>
          </a:p>
        </p:txBody>
      </p:sp>
    </p:spTree>
    <p:extLst>
      <p:ext uri="{BB962C8B-B14F-4D97-AF65-F5344CB8AC3E}">
        <p14:creationId xmlns:p14="http://schemas.microsoft.com/office/powerpoint/2010/main" val="3691996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15C843-CD8A-48F1-8EC3-362D8520547F}" type="datetimeFigureOut">
              <a:rPr lang="en-IE" smtClean="0"/>
              <a:t>22/03/2021</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AFE1B782-3374-4AF0-A1BB-E8A515CEB4EA}" type="slidenum">
              <a:rPr lang="en-IE" smtClean="0"/>
              <a:t>‹#›</a:t>
            </a:fld>
            <a:endParaRPr lang="en-IE"/>
          </a:p>
        </p:txBody>
      </p:sp>
    </p:spTree>
    <p:extLst>
      <p:ext uri="{BB962C8B-B14F-4D97-AF65-F5344CB8AC3E}">
        <p14:creationId xmlns:p14="http://schemas.microsoft.com/office/powerpoint/2010/main" val="779460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20000"/>
                <a:lumOff val="80000"/>
              </a:schemeClr>
            </a:gs>
            <a:gs pos="100000">
              <a:schemeClr val="bg1">
                <a:shade val="80000"/>
              </a:schemeClr>
            </a:gs>
          </a:gsLst>
          <a:path path="circle">
            <a:fillToRect l="43000" r="43000" b="100000"/>
          </a:path>
          <a:tileRect/>
        </a:gra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815C843-CD8A-48F1-8EC3-362D8520547F}" type="datetimeFigureOut">
              <a:rPr lang="en-IE" smtClean="0"/>
              <a:t>22/03/2021</a:t>
            </a:fld>
            <a:endParaRPr lang="en-IE"/>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IE"/>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FE1B782-3374-4AF0-A1BB-E8A515CEB4EA}" type="slidenum">
              <a:rPr lang="en-IE" smtClean="0"/>
              <a:t>‹#›</a:t>
            </a:fld>
            <a:endParaRPr lang="en-IE"/>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16207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0.jp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BFC46-5C27-4058-B9B5-51EADE356EB6}"/>
              </a:ext>
            </a:extLst>
          </p:cNvPr>
          <p:cNvSpPr>
            <a:spLocks noGrp="1"/>
          </p:cNvSpPr>
          <p:nvPr>
            <p:ph type="ctrTitle"/>
          </p:nvPr>
        </p:nvSpPr>
        <p:spPr>
          <a:xfrm>
            <a:off x="627796" y="109183"/>
            <a:ext cx="10421203" cy="4043717"/>
          </a:xfrm>
        </p:spPr>
        <p:txBody>
          <a:bodyPr>
            <a:noAutofit/>
          </a:bodyPr>
          <a:lstStyle/>
          <a:p>
            <a:pPr algn="ctr"/>
            <a:br>
              <a:rPr lang="en-IE" sz="3200" b="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br>
              <a:rPr lang="en-IE" sz="3200" b="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br>
              <a:rPr lang="en-IE" sz="3200" b="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IE" sz="3200" b="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Headed item </a:t>
            </a:r>
            <a:r>
              <a:rPr lang="en-IE" sz="3200" b="1" u="sng" dirty="0">
                <a:solidFill>
                  <a:srgbClr val="000000"/>
                </a:solidFill>
                <a:latin typeface="Calibri" panose="020F0502020204030204" pitchFamily="34" charset="0"/>
                <a:ea typeface="Calibri" panose="020F0502020204030204" pitchFamily="34" charset="0"/>
                <a:cs typeface="Calibri" panose="020F0502020204030204" pitchFamily="34" charset="0"/>
              </a:rPr>
              <a:t>report to the meeting of the Tallaght Area Committee on 22 March ‘21.</a:t>
            </a:r>
            <a:br>
              <a:rPr lang="en-IE" sz="3200" b="1" u="sng" dirty="0">
                <a:solidFill>
                  <a:srgbClr val="000000"/>
                </a:solidFill>
                <a:latin typeface="Calibri" panose="020F0502020204030204" pitchFamily="34" charset="0"/>
                <a:ea typeface="Calibri" panose="020F0502020204030204" pitchFamily="34" charset="0"/>
                <a:cs typeface="Calibri" panose="020F0502020204030204" pitchFamily="34" charset="0"/>
              </a:rPr>
            </a:br>
            <a:br>
              <a:rPr lang="en-IE" sz="3200" b="1" u="sng" dirty="0">
                <a:solidFill>
                  <a:srgbClr val="000000"/>
                </a:solidFill>
                <a:latin typeface="Calibri" panose="020F0502020204030204" pitchFamily="34" charset="0"/>
                <a:ea typeface="Calibri" panose="020F0502020204030204" pitchFamily="34" charset="0"/>
                <a:cs typeface="Calibri" panose="020F0502020204030204" pitchFamily="34" charset="0"/>
              </a:rPr>
            </a:br>
            <a:r>
              <a:rPr lang="en-IE" sz="3200" b="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Assessment of issues at Whitestown Stream </a:t>
            </a:r>
            <a:br>
              <a:rPr lang="en-IE" sz="3200" b="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IE" sz="3200" b="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through </a:t>
            </a:r>
            <a:r>
              <a:rPr lang="en-IE" sz="3200" b="1" u="sng"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Jobstown</a:t>
            </a:r>
            <a:r>
              <a:rPr lang="en-IE" sz="3200" b="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IE" sz="13800" dirty="0"/>
          </a:p>
        </p:txBody>
      </p:sp>
      <p:pic>
        <p:nvPicPr>
          <p:cNvPr id="8" name="Picture 7" descr="Image result for sdcc logo">
            <a:extLst>
              <a:ext uri="{FF2B5EF4-FFF2-40B4-BE49-F238E27FC236}">
                <a16:creationId xmlns:a16="http://schemas.microsoft.com/office/drawing/2014/main" id="{22F08EE1-6967-4D73-955D-BB37BAF8C8F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0845" y="5197475"/>
            <a:ext cx="2226310" cy="872490"/>
          </a:xfrm>
          <a:prstGeom prst="rect">
            <a:avLst/>
          </a:prstGeom>
          <a:noFill/>
          <a:ln>
            <a:noFill/>
          </a:ln>
        </p:spPr>
      </p:pic>
      <p:pic>
        <p:nvPicPr>
          <p:cNvPr id="9" name="Picture 8" descr="Image result for sdcc logo">
            <a:extLst>
              <a:ext uri="{FF2B5EF4-FFF2-40B4-BE49-F238E27FC236}">
                <a16:creationId xmlns:a16="http://schemas.microsoft.com/office/drawing/2014/main" id="{238D01E3-67F6-4E96-A8AA-226836B3621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54845" y="5141595"/>
            <a:ext cx="2226310" cy="872490"/>
          </a:xfrm>
          <a:prstGeom prst="rect">
            <a:avLst/>
          </a:prstGeom>
          <a:noFill/>
          <a:ln>
            <a:noFill/>
          </a:ln>
        </p:spPr>
      </p:pic>
    </p:spTree>
    <p:extLst>
      <p:ext uri="{BB962C8B-B14F-4D97-AF65-F5344CB8AC3E}">
        <p14:creationId xmlns:p14="http://schemas.microsoft.com/office/powerpoint/2010/main" val="1592358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EBD1B62-A342-45B6-B34D-3C3F2940DD45}"/>
              </a:ext>
            </a:extLst>
          </p:cNvPr>
          <p:cNvPicPr>
            <a:picLocks noChangeAspect="1"/>
          </p:cNvPicPr>
          <p:nvPr/>
        </p:nvPicPr>
        <p:blipFill>
          <a:blip r:embed="rId2"/>
          <a:stretch>
            <a:fillRect/>
          </a:stretch>
        </p:blipFill>
        <p:spPr>
          <a:xfrm>
            <a:off x="0" y="471862"/>
            <a:ext cx="12192000" cy="5914276"/>
          </a:xfrm>
          <a:prstGeom prst="rect">
            <a:avLst/>
          </a:prstGeom>
        </p:spPr>
      </p:pic>
      <p:cxnSp>
        <p:nvCxnSpPr>
          <p:cNvPr id="16" name="Straight Connector 15">
            <a:extLst>
              <a:ext uri="{FF2B5EF4-FFF2-40B4-BE49-F238E27FC236}">
                <a16:creationId xmlns:a16="http://schemas.microsoft.com/office/drawing/2014/main" id="{1BB110CD-66C9-4ECC-B2F9-2C51FD113B7E}"/>
              </a:ext>
            </a:extLst>
          </p:cNvPr>
          <p:cNvCxnSpPr>
            <a:cxnSpLocks/>
          </p:cNvCxnSpPr>
          <p:nvPr/>
        </p:nvCxnSpPr>
        <p:spPr>
          <a:xfrm flipV="1">
            <a:off x="233997" y="3262313"/>
            <a:ext cx="718503"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1E27099-9D6E-4BFD-9386-385DFA75E0D0}"/>
              </a:ext>
            </a:extLst>
          </p:cNvPr>
          <p:cNvCxnSpPr>
            <a:cxnSpLocks/>
          </p:cNvCxnSpPr>
          <p:nvPr/>
        </p:nvCxnSpPr>
        <p:spPr>
          <a:xfrm flipV="1">
            <a:off x="233997" y="2266951"/>
            <a:ext cx="508953" cy="9953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5AD1551-1BFF-4280-ACA9-47D794BB2588}"/>
              </a:ext>
            </a:extLst>
          </p:cNvPr>
          <p:cNvCxnSpPr>
            <a:cxnSpLocks/>
          </p:cNvCxnSpPr>
          <p:nvPr/>
        </p:nvCxnSpPr>
        <p:spPr>
          <a:xfrm>
            <a:off x="742950" y="2266950"/>
            <a:ext cx="209550"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Freeform: Shape 26">
            <a:extLst>
              <a:ext uri="{FF2B5EF4-FFF2-40B4-BE49-F238E27FC236}">
                <a16:creationId xmlns:a16="http://schemas.microsoft.com/office/drawing/2014/main" id="{DEF8F7E7-8AFF-4D69-B5BC-29B4CB8A59B6}"/>
              </a:ext>
            </a:extLst>
          </p:cNvPr>
          <p:cNvSpPr/>
          <p:nvPr/>
        </p:nvSpPr>
        <p:spPr>
          <a:xfrm>
            <a:off x="1762125" y="3352800"/>
            <a:ext cx="1647825" cy="242377"/>
          </a:xfrm>
          <a:custGeom>
            <a:avLst/>
            <a:gdLst>
              <a:gd name="connsiteX0" fmla="*/ 1647825 w 1647825"/>
              <a:gd name="connsiteY0" fmla="*/ 76200 h 242377"/>
              <a:gd name="connsiteX1" fmla="*/ 1419225 w 1647825"/>
              <a:gd name="connsiteY1" fmla="*/ 0 h 242377"/>
              <a:gd name="connsiteX2" fmla="*/ 1428750 w 1647825"/>
              <a:gd name="connsiteY2" fmla="*/ 76200 h 242377"/>
              <a:gd name="connsiteX3" fmla="*/ 1428750 w 1647825"/>
              <a:gd name="connsiteY3" fmla="*/ 152400 h 242377"/>
              <a:gd name="connsiteX4" fmla="*/ 1428750 w 1647825"/>
              <a:gd name="connsiteY4" fmla="*/ 228600 h 242377"/>
              <a:gd name="connsiteX5" fmla="*/ 1343025 w 1647825"/>
              <a:gd name="connsiteY5" fmla="*/ 238125 h 242377"/>
              <a:gd name="connsiteX6" fmla="*/ 923925 w 1647825"/>
              <a:gd name="connsiteY6" fmla="*/ 180975 h 242377"/>
              <a:gd name="connsiteX7" fmla="*/ 552450 w 1647825"/>
              <a:gd name="connsiteY7" fmla="*/ 171450 h 242377"/>
              <a:gd name="connsiteX8" fmla="*/ 400050 w 1647825"/>
              <a:gd name="connsiteY8" fmla="*/ 142875 h 242377"/>
              <a:gd name="connsiteX9" fmla="*/ 219075 w 1647825"/>
              <a:gd name="connsiteY9" fmla="*/ 114300 h 242377"/>
              <a:gd name="connsiteX10" fmla="*/ 219075 w 1647825"/>
              <a:gd name="connsiteY10" fmla="*/ 57150 h 242377"/>
              <a:gd name="connsiteX11" fmla="*/ 190500 w 1647825"/>
              <a:gd name="connsiteY11" fmla="*/ 38100 h 242377"/>
              <a:gd name="connsiteX12" fmla="*/ 0 w 1647825"/>
              <a:gd name="connsiteY12" fmla="*/ 9525 h 24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47825" h="242377">
                <a:moveTo>
                  <a:pt x="1647825" y="76200"/>
                </a:moveTo>
                <a:cubicBezTo>
                  <a:pt x="1551781" y="38100"/>
                  <a:pt x="1455737" y="0"/>
                  <a:pt x="1419225" y="0"/>
                </a:cubicBezTo>
                <a:cubicBezTo>
                  <a:pt x="1382713" y="0"/>
                  <a:pt x="1427162" y="50800"/>
                  <a:pt x="1428750" y="76200"/>
                </a:cubicBezTo>
                <a:cubicBezTo>
                  <a:pt x="1430337" y="101600"/>
                  <a:pt x="1428750" y="152400"/>
                  <a:pt x="1428750" y="152400"/>
                </a:cubicBezTo>
                <a:cubicBezTo>
                  <a:pt x="1428750" y="177800"/>
                  <a:pt x="1443037" y="214313"/>
                  <a:pt x="1428750" y="228600"/>
                </a:cubicBezTo>
                <a:cubicBezTo>
                  <a:pt x="1414463" y="242887"/>
                  <a:pt x="1427162" y="246063"/>
                  <a:pt x="1343025" y="238125"/>
                </a:cubicBezTo>
                <a:cubicBezTo>
                  <a:pt x="1258887" y="230188"/>
                  <a:pt x="1055687" y="192087"/>
                  <a:pt x="923925" y="180975"/>
                </a:cubicBezTo>
                <a:cubicBezTo>
                  <a:pt x="792163" y="169863"/>
                  <a:pt x="639762" y="177800"/>
                  <a:pt x="552450" y="171450"/>
                </a:cubicBezTo>
                <a:cubicBezTo>
                  <a:pt x="465137" y="165100"/>
                  <a:pt x="455612" y="152400"/>
                  <a:pt x="400050" y="142875"/>
                </a:cubicBezTo>
                <a:cubicBezTo>
                  <a:pt x="344488" y="133350"/>
                  <a:pt x="249237" y="128587"/>
                  <a:pt x="219075" y="114300"/>
                </a:cubicBezTo>
                <a:cubicBezTo>
                  <a:pt x="188913" y="100013"/>
                  <a:pt x="223838" y="69850"/>
                  <a:pt x="219075" y="57150"/>
                </a:cubicBezTo>
                <a:cubicBezTo>
                  <a:pt x="214312" y="44450"/>
                  <a:pt x="227012" y="46037"/>
                  <a:pt x="190500" y="38100"/>
                </a:cubicBezTo>
                <a:cubicBezTo>
                  <a:pt x="153988" y="30163"/>
                  <a:pt x="76994" y="19844"/>
                  <a:pt x="0" y="9525"/>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28" name="Straight Connector 27">
            <a:extLst>
              <a:ext uri="{FF2B5EF4-FFF2-40B4-BE49-F238E27FC236}">
                <a16:creationId xmlns:a16="http://schemas.microsoft.com/office/drawing/2014/main" id="{0FE9266A-9A85-4C54-8543-4189C292FAFB}"/>
              </a:ext>
            </a:extLst>
          </p:cNvPr>
          <p:cNvCxnSpPr>
            <a:cxnSpLocks/>
          </p:cNvCxnSpPr>
          <p:nvPr/>
        </p:nvCxnSpPr>
        <p:spPr>
          <a:xfrm flipV="1">
            <a:off x="1519872" y="2395539"/>
            <a:ext cx="108903"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Freeform: Shape 29">
            <a:extLst>
              <a:ext uri="{FF2B5EF4-FFF2-40B4-BE49-F238E27FC236}">
                <a16:creationId xmlns:a16="http://schemas.microsoft.com/office/drawing/2014/main" id="{ECCE0B86-FC68-4B5C-9F33-BEC44EDB5934}"/>
              </a:ext>
            </a:extLst>
          </p:cNvPr>
          <p:cNvSpPr/>
          <p:nvPr/>
        </p:nvSpPr>
        <p:spPr>
          <a:xfrm>
            <a:off x="2724150" y="2733675"/>
            <a:ext cx="885825" cy="116669"/>
          </a:xfrm>
          <a:custGeom>
            <a:avLst/>
            <a:gdLst>
              <a:gd name="connsiteX0" fmla="*/ 0 w 885825"/>
              <a:gd name="connsiteY0" fmla="*/ 0 h 116669"/>
              <a:gd name="connsiteX1" fmla="*/ 266700 w 885825"/>
              <a:gd name="connsiteY1" fmla="*/ 76200 h 116669"/>
              <a:gd name="connsiteX2" fmla="*/ 514350 w 885825"/>
              <a:gd name="connsiteY2" fmla="*/ 47625 h 116669"/>
              <a:gd name="connsiteX3" fmla="*/ 742950 w 885825"/>
              <a:gd name="connsiteY3" fmla="*/ 95250 h 116669"/>
              <a:gd name="connsiteX4" fmla="*/ 838200 w 885825"/>
              <a:gd name="connsiteY4" fmla="*/ 104775 h 116669"/>
              <a:gd name="connsiteX5" fmla="*/ 885825 w 885825"/>
              <a:gd name="connsiteY5" fmla="*/ 114300 h 11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5825" h="116669">
                <a:moveTo>
                  <a:pt x="0" y="0"/>
                </a:moveTo>
                <a:cubicBezTo>
                  <a:pt x="90487" y="34131"/>
                  <a:pt x="180975" y="68263"/>
                  <a:pt x="266700" y="76200"/>
                </a:cubicBezTo>
                <a:cubicBezTo>
                  <a:pt x="352425" y="84137"/>
                  <a:pt x="434975" y="44450"/>
                  <a:pt x="514350" y="47625"/>
                </a:cubicBezTo>
                <a:cubicBezTo>
                  <a:pt x="593725" y="50800"/>
                  <a:pt x="688975" y="85725"/>
                  <a:pt x="742950" y="95250"/>
                </a:cubicBezTo>
                <a:cubicBezTo>
                  <a:pt x="796925" y="104775"/>
                  <a:pt x="814388" y="101600"/>
                  <a:pt x="838200" y="104775"/>
                </a:cubicBezTo>
                <a:cubicBezTo>
                  <a:pt x="862013" y="107950"/>
                  <a:pt x="860425" y="122237"/>
                  <a:pt x="885825" y="11430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1" name="Freeform: Shape 30">
            <a:extLst>
              <a:ext uri="{FF2B5EF4-FFF2-40B4-BE49-F238E27FC236}">
                <a16:creationId xmlns:a16="http://schemas.microsoft.com/office/drawing/2014/main" id="{C9D0EF0C-6F9D-4B7A-AA08-E28E9B1EB75B}"/>
              </a:ext>
            </a:extLst>
          </p:cNvPr>
          <p:cNvSpPr/>
          <p:nvPr/>
        </p:nvSpPr>
        <p:spPr>
          <a:xfrm>
            <a:off x="4610100" y="2762250"/>
            <a:ext cx="2181225" cy="646621"/>
          </a:xfrm>
          <a:custGeom>
            <a:avLst/>
            <a:gdLst>
              <a:gd name="connsiteX0" fmla="*/ 0 w 2181225"/>
              <a:gd name="connsiteY0" fmla="*/ 0 h 646621"/>
              <a:gd name="connsiteX1" fmla="*/ 219075 w 2181225"/>
              <a:gd name="connsiteY1" fmla="*/ 152400 h 646621"/>
              <a:gd name="connsiteX2" fmla="*/ 914400 w 2181225"/>
              <a:gd name="connsiteY2" fmla="*/ 333375 h 646621"/>
              <a:gd name="connsiteX3" fmla="*/ 1866900 w 2181225"/>
              <a:gd name="connsiteY3" fmla="*/ 619125 h 646621"/>
              <a:gd name="connsiteX4" fmla="*/ 2181225 w 2181225"/>
              <a:gd name="connsiteY4" fmla="*/ 619125 h 646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225" h="646621">
                <a:moveTo>
                  <a:pt x="0" y="0"/>
                </a:moveTo>
                <a:cubicBezTo>
                  <a:pt x="33337" y="48419"/>
                  <a:pt x="66675" y="96838"/>
                  <a:pt x="219075" y="152400"/>
                </a:cubicBezTo>
                <a:cubicBezTo>
                  <a:pt x="371475" y="207963"/>
                  <a:pt x="639763" y="255588"/>
                  <a:pt x="914400" y="333375"/>
                </a:cubicBezTo>
                <a:cubicBezTo>
                  <a:pt x="1189037" y="411162"/>
                  <a:pt x="1655763" y="571500"/>
                  <a:pt x="1866900" y="619125"/>
                </a:cubicBezTo>
                <a:cubicBezTo>
                  <a:pt x="2078037" y="666750"/>
                  <a:pt x="2129631" y="642937"/>
                  <a:pt x="2181225" y="619125"/>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2" name="Freeform: Shape 31">
            <a:extLst>
              <a:ext uri="{FF2B5EF4-FFF2-40B4-BE49-F238E27FC236}">
                <a16:creationId xmlns:a16="http://schemas.microsoft.com/office/drawing/2014/main" id="{CA413D0B-A4EB-4CA3-A7C9-200A5E996851}"/>
              </a:ext>
            </a:extLst>
          </p:cNvPr>
          <p:cNvSpPr/>
          <p:nvPr/>
        </p:nvSpPr>
        <p:spPr>
          <a:xfrm>
            <a:off x="7810500" y="3895725"/>
            <a:ext cx="2105025" cy="790781"/>
          </a:xfrm>
          <a:custGeom>
            <a:avLst/>
            <a:gdLst>
              <a:gd name="connsiteX0" fmla="*/ 0 w 2105025"/>
              <a:gd name="connsiteY0" fmla="*/ 0 h 790781"/>
              <a:gd name="connsiteX1" fmla="*/ 495300 w 2105025"/>
              <a:gd name="connsiteY1" fmla="*/ 161925 h 790781"/>
              <a:gd name="connsiteX2" fmla="*/ 857250 w 2105025"/>
              <a:gd name="connsiteY2" fmla="*/ 228600 h 790781"/>
              <a:gd name="connsiteX3" fmla="*/ 1619250 w 2105025"/>
              <a:gd name="connsiteY3" fmla="*/ 561975 h 790781"/>
              <a:gd name="connsiteX4" fmla="*/ 1962150 w 2105025"/>
              <a:gd name="connsiteY4" fmla="*/ 790575 h 790781"/>
              <a:gd name="connsiteX5" fmla="*/ 2105025 w 2105025"/>
              <a:gd name="connsiteY5" fmla="*/ 523875 h 790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5025" h="790781">
                <a:moveTo>
                  <a:pt x="0" y="0"/>
                </a:moveTo>
                <a:cubicBezTo>
                  <a:pt x="176212" y="61912"/>
                  <a:pt x="352425" y="123825"/>
                  <a:pt x="495300" y="161925"/>
                </a:cubicBezTo>
                <a:cubicBezTo>
                  <a:pt x="638175" y="200025"/>
                  <a:pt x="669925" y="161925"/>
                  <a:pt x="857250" y="228600"/>
                </a:cubicBezTo>
                <a:cubicBezTo>
                  <a:pt x="1044575" y="295275"/>
                  <a:pt x="1435100" y="468313"/>
                  <a:pt x="1619250" y="561975"/>
                </a:cubicBezTo>
                <a:cubicBezTo>
                  <a:pt x="1803400" y="655637"/>
                  <a:pt x="1881188" y="796925"/>
                  <a:pt x="1962150" y="790575"/>
                </a:cubicBezTo>
                <a:cubicBezTo>
                  <a:pt x="2043112" y="784225"/>
                  <a:pt x="2074068" y="654050"/>
                  <a:pt x="2105025" y="523875"/>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3" name="Freeform: Shape 32">
            <a:extLst>
              <a:ext uri="{FF2B5EF4-FFF2-40B4-BE49-F238E27FC236}">
                <a16:creationId xmlns:a16="http://schemas.microsoft.com/office/drawing/2014/main" id="{BC635FDB-D185-40F5-A515-AF7AFEB78443}"/>
              </a:ext>
            </a:extLst>
          </p:cNvPr>
          <p:cNvSpPr/>
          <p:nvPr/>
        </p:nvSpPr>
        <p:spPr>
          <a:xfrm>
            <a:off x="9563100" y="4772025"/>
            <a:ext cx="1038323" cy="529414"/>
          </a:xfrm>
          <a:custGeom>
            <a:avLst/>
            <a:gdLst>
              <a:gd name="connsiteX0" fmla="*/ 962025 w 1038323"/>
              <a:gd name="connsiteY0" fmla="*/ 0 h 529414"/>
              <a:gd name="connsiteX1" fmla="*/ 1038225 w 1038323"/>
              <a:gd name="connsiteY1" fmla="*/ 381000 h 529414"/>
              <a:gd name="connsiteX2" fmla="*/ 971550 w 1038323"/>
              <a:gd name="connsiteY2" fmla="*/ 514350 h 529414"/>
              <a:gd name="connsiteX3" fmla="*/ 733425 w 1038323"/>
              <a:gd name="connsiteY3" fmla="*/ 495300 h 529414"/>
              <a:gd name="connsiteX4" fmla="*/ 0 w 1038323"/>
              <a:gd name="connsiteY4" fmla="*/ 238125 h 529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323" h="529414">
                <a:moveTo>
                  <a:pt x="962025" y="0"/>
                </a:moveTo>
                <a:cubicBezTo>
                  <a:pt x="999331" y="147637"/>
                  <a:pt x="1036638" y="295275"/>
                  <a:pt x="1038225" y="381000"/>
                </a:cubicBezTo>
                <a:cubicBezTo>
                  <a:pt x="1039813" y="466725"/>
                  <a:pt x="1022350" y="495300"/>
                  <a:pt x="971550" y="514350"/>
                </a:cubicBezTo>
                <a:cubicBezTo>
                  <a:pt x="920750" y="533400"/>
                  <a:pt x="895350" y="541338"/>
                  <a:pt x="733425" y="495300"/>
                </a:cubicBezTo>
                <a:cubicBezTo>
                  <a:pt x="571500" y="449263"/>
                  <a:pt x="996950" y="709612"/>
                  <a:pt x="0" y="238125"/>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36" name="Straight Connector 35">
            <a:extLst>
              <a:ext uri="{FF2B5EF4-FFF2-40B4-BE49-F238E27FC236}">
                <a16:creationId xmlns:a16="http://schemas.microsoft.com/office/drawing/2014/main" id="{B1A77B52-4FC0-406A-9C13-A0471909D397}"/>
              </a:ext>
            </a:extLst>
          </p:cNvPr>
          <p:cNvCxnSpPr>
            <a:cxnSpLocks/>
          </p:cNvCxnSpPr>
          <p:nvPr/>
        </p:nvCxnSpPr>
        <p:spPr>
          <a:xfrm>
            <a:off x="7958772" y="4414840"/>
            <a:ext cx="318453" cy="1000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Freeform: Shape 37">
            <a:extLst>
              <a:ext uri="{FF2B5EF4-FFF2-40B4-BE49-F238E27FC236}">
                <a16:creationId xmlns:a16="http://schemas.microsoft.com/office/drawing/2014/main" id="{CA4D4665-0B30-4F8E-9A9E-48F413D41908}"/>
              </a:ext>
            </a:extLst>
          </p:cNvPr>
          <p:cNvSpPr/>
          <p:nvPr/>
        </p:nvSpPr>
        <p:spPr>
          <a:xfrm>
            <a:off x="5842000" y="3800278"/>
            <a:ext cx="1122680" cy="480972"/>
          </a:xfrm>
          <a:custGeom>
            <a:avLst/>
            <a:gdLst>
              <a:gd name="connsiteX0" fmla="*/ 1181100 w 1181100"/>
              <a:gd name="connsiteY0" fmla="*/ 400247 h 400247"/>
              <a:gd name="connsiteX1" fmla="*/ 990600 w 1181100"/>
              <a:gd name="connsiteY1" fmla="*/ 162122 h 400247"/>
              <a:gd name="connsiteX2" fmla="*/ 352425 w 1181100"/>
              <a:gd name="connsiteY2" fmla="*/ 197 h 400247"/>
              <a:gd name="connsiteX3" fmla="*/ 133350 w 1181100"/>
              <a:gd name="connsiteY3" fmla="*/ 133547 h 400247"/>
              <a:gd name="connsiteX4" fmla="*/ 38100 w 1181100"/>
              <a:gd name="connsiteY4" fmla="*/ 333572 h 400247"/>
              <a:gd name="connsiteX5" fmla="*/ 0 w 1181100"/>
              <a:gd name="connsiteY5" fmla="*/ 381197 h 40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1100" h="400247">
                <a:moveTo>
                  <a:pt x="1181100" y="400247"/>
                </a:moveTo>
                <a:cubicBezTo>
                  <a:pt x="1154906" y="314522"/>
                  <a:pt x="1128713" y="228797"/>
                  <a:pt x="990600" y="162122"/>
                </a:cubicBezTo>
                <a:cubicBezTo>
                  <a:pt x="852487" y="95447"/>
                  <a:pt x="495300" y="4959"/>
                  <a:pt x="352425" y="197"/>
                </a:cubicBezTo>
                <a:cubicBezTo>
                  <a:pt x="209550" y="-4566"/>
                  <a:pt x="185737" y="77985"/>
                  <a:pt x="133350" y="133547"/>
                </a:cubicBezTo>
                <a:cubicBezTo>
                  <a:pt x="80963" y="189109"/>
                  <a:pt x="60325" y="292297"/>
                  <a:pt x="38100" y="333572"/>
                </a:cubicBezTo>
                <a:cubicBezTo>
                  <a:pt x="15875" y="374847"/>
                  <a:pt x="7937" y="378022"/>
                  <a:pt x="0" y="381197"/>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9" name="Freeform: Shape 38">
            <a:extLst>
              <a:ext uri="{FF2B5EF4-FFF2-40B4-BE49-F238E27FC236}">
                <a16:creationId xmlns:a16="http://schemas.microsoft.com/office/drawing/2014/main" id="{9E01DFE5-9114-4F99-A553-911D6826E91B}"/>
              </a:ext>
            </a:extLst>
          </p:cNvPr>
          <p:cNvSpPr/>
          <p:nvPr/>
        </p:nvSpPr>
        <p:spPr>
          <a:xfrm>
            <a:off x="4184650" y="3567352"/>
            <a:ext cx="844550" cy="713898"/>
          </a:xfrm>
          <a:custGeom>
            <a:avLst/>
            <a:gdLst>
              <a:gd name="connsiteX0" fmla="*/ 844550 w 844550"/>
              <a:gd name="connsiteY0" fmla="*/ 350598 h 713898"/>
              <a:gd name="connsiteX1" fmla="*/ 622300 w 844550"/>
              <a:gd name="connsiteY1" fmla="*/ 293448 h 713898"/>
              <a:gd name="connsiteX2" fmla="*/ 577850 w 844550"/>
              <a:gd name="connsiteY2" fmla="*/ 382348 h 713898"/>
              <a:gd name="connsiteX3" fmla="*/ 635000 w 844550"/>
              <a:gd name="connsiteY3" fmla="*/ 420448 h 713898"/>
              <a:gd name="connsiteX4" fmla="*/ 622300 w 844550"/>
              <a:gd name="connsiteY4" fmla="*/ 553798 h 713898"/>
              <a:gd name="connsiteX5" fmla="*/ 539750 w 844550"/>
              <a:gd name="connsiteY5" fmla="*/ 674448 h 713898"/>
              <a:gd name="connsiteX6" fmla="*/ 438150 w 844550"/>
              <a:gd name="connsiteY6" fmla="*/ 699848 h 713898"/>
              <a:gd name="connsiteX7" fmla="*/ 69850 w 844550"/>
              <a:gd name="connsiteY7" fmla="*/ 471248 h 713898"/>
              <a:gd name="connsiteX8" fmla="*/ 88900 w 844550"/>
              <a:gd name="connsiteY8" fmla="*/ 318848 h 713898"/>
              <a:gd name="connsiteX9" fmla="*/ 107950 w 844550"/>
              <a:gd name="connsiteY9" fmla="*/ 236298 h 713898"/>
              <a:gd name="connsiteX10" fmla="*/ 196850 w 844550"/>
              <a:gd name="connsiteY10" fmla="*/ 236298 h 713898"/>
              <a:gd name="connsiteX11" fmla="*/ 247650 w 844550"/>
              <a:gd name="connsiteY11" fmla="*/ 83898 h 713898"/>
              <a:gd name="connsiteX12" fmla="*/ 0 w 844550"/>
              <a:gd name="connsiteY12" fmla="*/ 1348 h 71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550" h="713898">
                <a:moveTo>
                  <a:pt x="844550" y="350598"/>
                </a:moveTo>
                <a:cubicBezTo>
                  <a:pt x="755650" y="319377"/>
                  <a:pt x="666750" y="288156"/>
                  <a:pt x="622300" y="293448"/>
                </a:cubicBezTo>
                <a:cubicBezTo>
                  <a:pt x="577850" y="298740"/>
                  <a:pt x="575733" y="361181"/>
                  <a:pt x="577850" y="382348"/>
                </a:cubicBezTo>
                <a:cubicBezTo>
                  <a:pt x="579967" y="403515"/>
                  <a:pt x="627592" y="391873"/>
                  <a:pt x="635000" y="420448"/>
                </a:cubicBezTo>
                <a:cubicBezTo>
                  <a:pt x="642408" y="449023"/>
                  <a:pt x="638175" y="511465"/>
                  <a:pt x="622300" y="553798"/>
                </a:cubicBezTo>
                <a:cubicBezTo>
                  <a:pt x="606425" y="596131"/>
                  <a:pt x="570442" y="650106"/>
                  <a:pt x="539750" y="674448"/>
                </a:cubicBezTo>
                <a:cubicBezTo>
                  <a:pt x="509058" y="698790"/>
                  <a:pt x="516467" y="733715"/>
                  <a:pt x="438150" y="699848"/>
                </a:cubicBezTo>
                <a:cubicBezTo>
                  <a:pt x="359833" y="665981"/>
                  <a:pt x="128058" y="534748"/>
                  <a:pt x="69850" y="471248"/>
                </a:cubicBezTo>
                <a:cubicBezTo>
                  <a:pt x="11642" y="407748"/>
                  <a:pt x="82550" y="358006"/>
                  <a:pt x="88900" y="318848"/>
                </a:cubicBezTo>
                <a:cubicBezTo>
                  <a:pt x="95250" y="279690"/>
                  <a:pt x="89958" y="250056"/>
                  <a:pt x="107950" y="236298"/>
                </a:cubicBezTo>
                <a:cubicBezTo>
                  <a:pt x="125942" y="222540"/>
                  <a:pt x="173567" y="261698"/>
                  <a:pt x="196850" y="236298"/>
                </a:cubicBezTo>
                <a:cubicBezTo>
                  <a:pt x="220133" y="210898"/>
                  <a:pt x="280458" y="123056"/>
                  <a:pt x="247650" y="83898"/>
                </a:cubicBezTo>
                <a:cubicBezTo>
                  <a:pt x="214842" y="44740"/>
                  <a:pt x="33867" y="-9235"/>
                  <a:pt x="0" y="134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40" name="Straight Connector 39">
            <a:extLst>
              <a:ext uri="{FF2B5EF4-FFF2-40B4-BE49-F238E27FC236}">
                <a16:creationId xmlns:a16="http://schemas.microsoft.com/office/drawing/2014/main" id="{38EA2923-A3C1-4ECA-A2D1-64F6646DF775}"/>
              </a:ext>
            </a:extLst>
          </p:cNvPr>
          <p:cNvCxnSpPr>
            <a:cxnSpLocks/>
          </p:cNvCxnSpPr>
          <p:nvPr/>
        </p:nvCxnSpPr>
        <p:spPr>
          <a:xfrm>
            <a:off x="8968196" y="4772025"/>
            <a:ext cx="210638" cy="786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99347E3-81BF-4ACB-94B2-22637E99AC39}"/>
              </a:ext>
            </a:extLst>
          </p:cNvPr>
          <p:cNvCxnSpPr>
            <a:cxnSpLocks/>
          </p:cNvCxnSpPr>
          <p:nvPr/>
        </p:nvCxnSpPr>
        <p:spPr>
          <a:xfrm>
            <a:off x="5700712" y="4093029"/>
            <a:ext cx="212408" cy="10749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125B45B2-D7BE-4BC6-A50D-8EB630840D3B}"/>
              </a:ext>
            </a:extLst>
          </p:cNvPr>
          <p:cNvSpPr txBox="1"/>
          <p:nvPr/>
        </p:nvSpPr>
        <p:spPr>
          <a:xfrm>
            <a:off x="3575650" y="725543"/>
            <a:ext cx="4462531" cy="523220"/>
          </a:xfrm>
          <a:prstGeom prst="rect">
            <a:avLst/>
          </a:prstGeom>
          <a:solidFill>
            <a:schemeClr val="bg1">
              <a:lumMod val="95000"/>
            </a:schemeClr>
          </a:solidFill>
        </p:spPr>
        <p:txBody>
          <a:bodyPr wrap="square" rtlCol="0">
            <a:spAutoFit/>
          </a:bodyPr>
          <a:lstStyle/>
          <a:p>
            <a:r>
              <a:rPr lang="en-GB" sz="2800" dirty="0"/>
              <a:t>Stub Walls &amp; Access Points</a:t>
            </a:r>
            <a:endParaRPr lang="en-IE" sz="2800" dirty="0"/>
          </a:p>
        </p:txBody>
      </p:sp>
      <p:pic>
        <p:nvPicPr>
          <p:cNvPr id="54" name="Picture 53" descr="Image result for sdcc logo">
            <a:extLst>
              <a:ext uri="{FF2B5EF4-FFF2-40B4-BE49-F238E27FC236}">
                <a16:creationId xmlns:a16="http://schemas.microsoft.com/office/drawing/2014/main" id="{D4FEE6B1-CB5D-410F-AC36-280024CF911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5525" y="397305"/>
            <a:ext cx="2226310" cy="872490"/>
          </a:xfrm>
          <a:prstGeom prst="rect">
            <a:avLst/>
          </a:prstGeom>
          <a:noFill/>
          <a:ln>
            <a:noFill/>
          </a:ln>
        </p:spPr>
      </p:pic>
    </p:spTree>
    <p:extLst>
      <p:ext uri="{BB962C8B-B14F-4D97-AF65-F5344CB8AC3E}">
        <p14:creationId xmlns:p14="http://schemas.microsoft.com/office/powerpoint/2010/main" val="2828088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69E2A-1029-40C0-970E-7468E88F76A5}"/>
              </a:ext>
            </a:extLst>
          </p:cNvPr>
          <p:cNvSpPr>
            <a:spLocks noGrp="1"/>
          </p:cNvSpPr>
          <p:nvPr>
            <p:ph type="title"/>
          </p:nvPr>
        </p:nvSpPr>
        <p:spPr>
          <a:xfrm>
            <a:off x="144780" y="-461851"/>
            <a:ext cx="10058400" cy="1450757"/>
          </a:xfrm>
        </p:spPr>
        <p:txBody>
          <a:bodyPr>
            <a:normAutofit/>
          </a:bodyPr>
          <a:lstStyle/>
          <a:p>
            <a:r>
              <a:rPr lang="en-GB" sz="4000" b="1" u="sng" dirty="0"/>
              <a:t>Hidden corners &amp; dumping   </a:t>
            </a:r>
            <a:endParaRPr lang="en-IE" sz="4000" b="1" u="sng" dirty="0"/>
          </a:p>
        </p:txBody>
      </p:sp>
      <p:pic>
        <p:nvPicPr>
          <p:cNvPr id="11" name="Picture 10">
            <a:extLst>
              <a:ext uri="{FF2B5EF4-FFF2-40B4-BE49-F238E27FC236}">
                <a16:creationId xmlns:a16="http://schemas.microsoft.com/office/drawing/2014/main" id="{95AE7F7D-FAF3-42E2-8634-64C9D5182A84}"/>
              </a:ext>
            </a:extLst>
          </p:cNvPr>
          <p:cNvPicPr>
            <a:picLocks noChangeAspect="1"/>
          </p:cNvPicPr>
          <p:nvPr/>
        </p:nvPicPr>
        <p:blipFill>
          <a:blip r:embed="rId2"/>
          <a:stretch>
            <a:fillRect/>
          </a:stretch>
        </p:blipFill>
        <p:spPr>
          <a:xfrm>
            <a:off x="2329180" y="988906"/>
            <a:ext cx="7181850" cy="3657600"/>
          </a:xfrm>
          <a:prstGeom prst="rect">
            <a:avLst/>
          </a:prstGeom>
        </p:spPr>
      </p:pic>
      <p:pic>
        <p:nvPicPr>
          <p:cNvPr id="13" name="Picture 12">
            <a:extLst>
              <a:ext uri="{FF2B5EF4-FFF2-40B4-BE49-F238E27FC236}">
                <a16:creationId xmlns:a16="http://schemas.microsoft.com/office/drawing/2014/main" id="{B1B29BB6-BCC1-4C6E-B386-CC135AA41C96}"/>
              </a:ext>
            </a:extLst>
          </p:cNvPr>
          <p:cNvPicPr>
            <a:picLocks noChangeAspect="1"/>
          </p:cNvPicPr>
          <p:nvPr/>
        </p:nvPicPr>
        <p:blipFill rotWithShape="1">
          <a:blip r:embed="rId3"/>
          <a:srcRect r="56430"/>
          <a:stretch/>
        </p:blipFill>
        <p:spPr>
          <a:xfrm>
            <a:off x="9237662" y="2211281"/>
            <a:ext cx="3149918" cy="3819525"/>
          </a:xfrm>
          <a:prstGeom prst="rect">
            <a:avLst/>
          </a:prstGeom>
        </p:spPr>
      </p:pic>
      <p:pic>
        <p:nvPicPr>
          <p:cNvPr id="15" name="Picture 14" descr="A picture containing tree, plant&#10;&#10;Description automatically generated">
            <a:extLst>
              <a:ext uri="{FF2B5EF4-FFF2-40B4-BE49-F238E27FC236}">
                <a16:creationId xmlns:a16="http://schemas.microsoft.com/office/drawing/2014/main" id="{D5A3B1C2-83A4-4EBD-B67A-720120336E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45229" y="2439036"/>
            <a:ext cx="3920067" cy="29400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descr="A picture containing outdoor, grass&#10;&#10;Description automatically generated">
            <a:extLst>
              <a:ext uri="{FF2B5EF4-FFF2-40B4-BE49-F238E27FC236}">
                <a16:creationId xmlns:a16="http://schemas.microsoft.com/office/drawing/2014/main" id="{D46EADE7-AED7-4AFE-8434-43F11685CA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125258" y="3887259"/>
            <a:ext cx="3395133" cy="2546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descr="Image result for sdcc logo">
            <a:extLst>
              <a:ext uri="{FF2B5EF4-FFF2-40B4-BE49-F238E27FC236}">
                <a16:creationId xmlns:a16="http://schemas.microsoft.com/office/drawing/2014/main" id="{8387B0A6-7FEA-4C82-969B-C421DEA871DD}"/>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82810" y="68264"/>
            <a:ext cx="2226310" cy="872490"/>
          </a:xfrm>
          <a:prstGeom prst="rect">
            <a:avLst/>
          </a:prstGeom>
          <a:noFill/>
          <a:ln>
            <a:noFill/>
          </a:ln>
        </p:spPr>
      </p:pic>
    </p:spTree>
    <p:extLst>
      <p:ext uri="{BB962C8B-B14F-4D97-AF65-F5344CB8AC3E}">
        <p14:creationId xmlns:p14="http://schemas.microsoft.com/office/powerpoint/2010/main" val="763563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CB19150-F8F9-4B1E-9276-43524002956F}"/>
              </a:ext>
            </a:extLst>
          </p:cNvPr>
          <p:cNvSpPr>
            <a:spLocks noGrp="1"/>
          </p:cNvSpPr>
          <p:nvPr>
            <p:ph type="title"/>
          </p:nvPr>
        </p:nvSpPr>
        <p:spPr>
          <a:xfrm>
            <a:off x="144780" y="-461851"/>
            <a:ext cx="10058400" cy="1450757"/>
          </a:xfrm>
        </p:spPr>
        <p:txBody>
          <a:bodyPr/>
          <a:lstStyle/>
          <a:p>
            <a:r>
              <a:rPr lang="en-GB" sz="4000" b="1" u="sng" dirty="0"/>
              <a:t>Evidence of burning of waste and stolen cars.</a:t>
            </a:r>
            <a:r>
              <a:rPr lang="en-GB" b="1" u="sng" dirty="0"/>
              <a:t>  </a:t>
            </a:r>
            <a:endParaRPr lang="en-IE" b="1" u="sng" dirty="0"/>
          </a:p>
        </p:txBody>
      </p:sp>
      <p:pic>
        <p:nvPicPr>
          <p:cNvPr id="11" name="Picture 10" descr="A grassy area with buildings in the background&#10;&#10;Description automatically generated with low confidence">
            <a:extLst>
              <a:ext uri="{FF2B5EF4-FFF2-40B4-BE49-F238E27FC236}">
                <a16:creationId xmlns:a16="http://schemas.microsoft.com/office/drawing/2014/main" id="{FDFDCDD0-7DAB-43A0-8BF4-16DB9DA9901D}"/>
              </a:ext>
            </a:extLst>
          </p:cNvPr>
          <p:cNvPicPr>
            <a:picLocks noChangeAspect="1"/>
          </p:cNvPicPr>
          <p:nvPr/>
        </p:nvPicPr>
        <p:blipFill rotWithShape="1">
          <a:blip r:embed="rId2">
            <a:extLst>
              <a:ext uri="{28A0092B-C50C-407E-A947-70E740481C1C}">
                <a14:useLocalDpi xmlns:a14="http://schemas.microsoft.com/office/drawing/2010/main" val="0"/>
              </a:ext>
            </a:extLst>
          </a:blip>
          <a:srcRect t="30485" r="41456" b="15965"/>
          <a:stretch/>
        </p:blipFill>
        <p:spPr>
          <a:xfrm>
            <a:off x="885829" y="4429126"/>
            <a:ext cx="3187699" cy="21868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A picture containing grass, outdoor, sky, field&#10;&#10;Description automatically generated">
            <a:extLst>
              <a:ext uri="{FF2B5EF4-FFF2-40B4-BE49-F238E27FC236}">
                <a16:creationId xmlns:a16="http://schemas.microsoft.com/office/drawing/2014/main" id="{CA7B36D6-71DA-45D2-A196-1F7E7D4975E2}"/>
              </a:ext>
            </a:extLst>
          </p:cNvPr>
          <p:cNvPicPr>
            <a:picLocks noChangeAspect="1"/>
          </p:cNvPicPr>
          <p:nvPr/>
        </p:nvPicPr>
        <p:blipFill rotWithShape="1">
          <a:blip r:embed="rId3">
            <a:extLst>
              <a:ext uri="{28A0092B-C50C-407E-A947-70E740481C1C}">
                <a14:useLocalDpi xmlns:a14="http://schemas.microsoft.com/office/drawing/2010/main" val="0"/>
              </a:ext>
            </a:extLst>
          </a:blip>
          <a:srcRect l="22152" r="13547" b="35365"/>
          <a:stretch/>
        </p:blipFill>
        <p:spPr>
          <a:xfrm>
            <a:off x="4073528" y="988906"/>
            <a:ext cx="3797300" cy="28627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descr="A picture containing outdoor, tree, water mill, outdoor object&#10;&#10;Description automatically generated">
            <a:extLst>
              <a:ext uri="{FF2B5EF4-FFF2-40B4-BE49-F238E27FC236}">
                <a16:creationId xmlns:a16="http://schemas.microsoft.com/office/drawing/2014/main" id="{E989569B-846A-4724-8889-C6C4FA9058B4}"/>
              </a:ext>
            </a:extLst>
          </p:cNvPr>
          <p:cNvPicPr>
            <a:picLocks noChangeAspect="1"/>
          </p:cNvPicPr>
          <p:nvPr/>
        </p:nvPicPr>
        <p:blipFill rotWithShape="1">
          <a:blip r:embed="rId4">
            <a:extLst>
              <a:ext uri="{28A0092B-C50C-407E-A947-70E740481C1C}">
                <a14:useLocalDpi xmlns:a14="http://schemas.microsoft.com/office/drawing/2010/main" val="0"/>
              </a:ext>
            </a:extLst>
          </a:blip>
          <a:srcRect l="23805"/>
          <a:stretch/>
        </p:blipFill>
        <p:spPr>
          <a:xfrm rot="5400000">
            <a:off x="4927600" y="4107069"/>
            <a:ext cx="2428873" cy="2390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098" name="Picture 2" descr="No long term solution' to anti-social behaviour">
            <a:extLst>
              <a:ext uri="{FF2B5EF4-FFF2-40B4-BE49-F238E27FC236}">
                <a16:creationId xmlns:a16="http://schemas.microsoft.com/office/drawing/2014/main" id="{D56BBB34-9618-45F3-9491-AD971D9CAF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500" y="1064366"/>
            <a:ext cx="3289300" cy="3289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0" name="Picture 4" descr="Dodder Action on Twitter: &quot;ON NEW YEAR'S DAY.... A 6 Km inspection of Whitestown  Stream was undertaken from Jobstown Road to Avonmore Road. Two suites of  furniture,doors, bikes, wheelie bins, shopping trolleys,">
            <a:extLst>
              <a:ext uri="{FF2B5EF4-FFF2-40B4-BE49-F238E27FC236}">
                <a16:creationId xmlns:a16="http://schemas.microsoft.com/office/drawing/2014/main" id="{5CF2B1DE-E597-41B8-8112-7B3914F22A1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6285"/>
          <a:stretch/>
        </p:blipFill>
        <p:spPr bwMode="auto">
          <a:xfrm>
            <a:off x="8305165" y="1064366"/>
            <a:ext cx="3515359" cy="22071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7" name="Picture 16" descr="A picture containing tree, outdoor, plant&#10;&#10;Description automatically generated">
            <a:extLst>
              <a:ext uri="{FF2B5EF4-FFF2-40B4-BE49-F238E27FC236}">
                <a16:creationId xmlns:a16="http://schemas.microsoft.com/office/drawing/2014/main" id="{A71DBFAE-1302-4F72-8BF3-7A5C94DF557D}"/>
              </a:ext>
            </a:extLst>
          </p:cNvPr>
          <p:cNvPicPr>
            <a:picLocks noChangeAspect="1"/>
          </p:cNvPicPr>
          <p:nvPr/>
        </p:nvPicPr>
        <p:blipFill rotWithShape="1">
          <a:blip r:embed="rId7">
            <a:extLst>
              <a:ext uri="{28A0092B-C50C-407E-A947-70E740481C1C}">
                <a14:useLocalDpi xmlns:a14="http://schemas.microsoft.com/office/drawing/2010/main" val="0"/>
              </a:ext>
            </a:extLst>
          </a:blip>
          <a:srcRect l="17641"/>
          <a:stretch/>
        </p:blipFill>
        <p:spPr>
          <a:xfrm rot="5400000">
            <a:off x="8159695" y="3574470"/>
            <a:ext cx="3256390" cy="2965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20" descr="Image result for sdcc logo">
            <a:extLst>
              <a:ext uri="{FF2B5EF4-FFF2-40B4-BE49-F238E27FC236}">
                <a16:creationId xmlns:a16="http://schemas.microsoft.com/office/drawing/2014/main" id="{64B0028E-F260-483B-A7B1-CB8AC495278F}"/>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82810" y="68264"/>
            <a:ext cx="2226310" cy="872490"/>
          </a:xfrm>
          <a:prstGeom prst="rect">
            <a:avLst/>
          </a:prstGeom>
          <a:noFill/>
          <a:ln>
            <a:noFill/>
          </a:ln>
        </p:spPr>
      </p:pic>
    </p:spTree>
    <p:extLst>
      <p:ext uri="{BB962C8B-B14F-4D97-AF65-F5344CB8AC3E}">
        <p14:creationId xmlns:p14="http://schemas.microsoft.com/office/powerpoint/2010/main" val="3202696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A7FDD-5626-4DD1-9598-EC813268CE0F}"/>
              </a:ext>
            </a:extLst>
          </p:cNvPr>
          <p:cNvSpPr>
            <a:spLocks noGrp="1"/>
          </p:cNvSpPr>
          <p:nvPr>
            <p:ph type="title"/>
          </p:nvPr>
        </p:nvSpPr>
        <p:spPr/>
        <p:txBody>
          <a:bodyPr/>
          <a:lstStyle/>
          <a:p>
            <a:r>
              <a:rPr lang="en-GB" b="1" u="sng" dirty="0"/>
              <a:t>Background and purpose of report</a:t>
            </a:r>
            <a:br>
              <a:rPr lang="en-GB" b="1" u="sng" dirty="0"/>
            </a:br>
            <a:endParaRPr lang="en-IE" b="1" u="sng" dirty="0"/>
          </a:p>
        </p:txBody>
      </p:sp>
      <p:sp>
        <p:nvSpPr>
          <p:cNvPr id="3" name="Content Placeholder 2">
            <a:extLst>
              <a:ext uri="{FF2B5EF4-FFF2-40B4-BE49-F238E27FC236}">
                <a16:creationId xmlns:a16="http://schemas.microsoft.com/office/drawing/2014/main" id="{07FC2BF8-585D-4460-A7FF-A7B1AB651E40}"/>
              </a:ext>
            </a:extLst>
          </p:cNvPr>
          <p:cNvSpPr>
            <a:spLocks noGrp="1"/>
          </p:cNvSpPr>
          <p:nvPr>
            <p:ph idx="1"/>
          </p:nvPr>
        </p:nvSpPr>
        <p:spPr/>
        <p:txBody>
          <a:bodyPr>
            <a:normAutofit fontScale="92500" lnSpcReduction="10000"/>
          </a:bodyPr>
          <a:lstStyle/>
          <a:p>
            <a:pPr marL="0" indent="0">
              <a:buNone/>
            </a:pPr>
            <a:r>
              <a:rPr lang="en-IE" sz="1800" b="1" i="0" u="none" strike="noStrike" baseline="0" dirty="0">
                <a:solidFill>
                  <a:srgbClr val="000000"/>
                </a:solidFill>
                <a:latin typeface="Calibri" panose="020F0502020204030204" pitchFamily="34" charset="0"/>
              </a:rPr>
              <a:t> Background </a:t>
            </a:r>
            <a:endParaRPr lang="en-IE" sz="1800" b="0" i="0" u="none" strike="noStrike" baseline="0" dirty="0">
              <a:solidFill>
                <a:srgbClr val="000000"/>
              </a:solidFill>
              <a:latin typeface="Calibri" panose="020F0502020204030204" pitchFamily="34" charset="0"/>
            </a:endParaRPr>
          </a:p>
          <a:p>
            <a:r>
              <a:rPr lang="en-IE" sz="1800" b="0" i="0" u="none" strike="noStrike" baseline="0" dirty="0">
                <a:solidFill>
                  <a:srgbClr val="000000"/>
                </a:solidFill>
                <a:latin typeface="Calibri" panose="020F0502020204030204" pitchFamily="34" charset="0"/>
              </a:rPr>
              <a:t>The issues of illegal dumping and burning of waste, the illegal operation of scramblers and the driving of stolen cars in the green spaces adjacent to the Whitestown Stream in </a:t>
            </a:r>
            <a:r>
              <a:rPr lang="en-IE" sz="1800" b="0" i="0" u="none" strike="noStrike" baseline="0" dirty="0" err="1">
                <a:solidFill>
                  <a:srgbClr val="000000"/>
                </a:solidFill>
                <a:latin typeface="Calibri" panose="020F0502020204030204" pitchFamily="34" charset="0"/>
              </a:rPr>
              <a:t>Jobstown</a:t>
            </a:r>
            <a:r>
              <a:rPr lang="en-IE" sz="1800" b="0" i="0" u="none" strike="noStrike" baseline="0" dirty="0">
                <a:solidFill>
                  <a:srgbClr val="000000"/>
                </a:solidFill>
                <a:latin typeface="Calibri" panose="020F0502020204030204" pitchFamily="34" charset="0"/>
              </a:rPr>
              <a:t> have been raised many times over the years by local elected members.</a:t>
            </a:r>
          </a:p>
          <a:p>
            <a:r>
              <a:rPr lang="en-IE" sz="1800" dirty="0">
                <a:solidFill>
                  <a:srgbClr val="000000"/>
                </a:solidFill>
                <a:latin typeface="Calibri" panose="020F0502020204030204" pitchFamily="34" charset="0"/>
              </a:rPr>
              <a:t>The matter was placed on the agenda of both the January and February ‘21 meetings of the Tallaght area committee, the members of the committee requested that the matter be dealt with by way of a headed item report at the March meeting and that it would remain on the agenda of the area committee meetings as a headed item until such time as a set of measures to resolve these problems are agreed and implemented.</a:t>
            </a:r>
          </a:p>
          <a:p>
            <a:r>
              <a:rPr lang="en-IE" sz="1800" b="0" i="0" u="none" strike="noStrike" baseline="0" dirty="0">
                <a:solidFill>
                  <a:srgbClr val="000000"/>
                </a:solidFill>
                <a:latin typeface="Calibri" panose="020F0502020204030204" pitchFamily="34" charset="0"/>
              </a:rPr>
              <a:t>This report is intended as an initial report to establish the issues which are in need of attention.  Further reports will be presented to the area committee as necessary to set out measures proposed and to update the members on progress.</a:t>
            </a:r>
          </a:p>
          <a:p>
            <a:r>
              <a:rPr lang="en-IE" sz="1800" b="0" i="0" u="none" strike="noStrike" baseline="0" dirty="0">
                <a:solidFill>
                  <a:srgbClr val="000000"/>
                </a:solidFill>
                <a:latin typeface="Calibri" panose="020F0502020204030204" pitchFamily="34" charset="0"/>
              </a:rPr>
              <a:t>There is currently no provision either in the revenue or capital budgets for a programme of works to address these issues.  It is intended that this process will lead to agreement on a set of measures which can be costed and considered through the  budgetary process later in the year.</a:t>
            </a:r>
          </a:p>
        </p:txBody>
      </p:sp>
    </p:spTree>
    <p:extLst>
      <p:ext uri="{BB962C8B-B14F-4D97-AF65-F5344CB8AC3E}">
        <p14:creationId xmlns:p14="http://schemas.microsoft.com/office/powerpoint/2010/main" val="2447976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4892A-F88B-41C0-9539-C667BC08BC7B}"/>
              </a:ext>
            </a:extLst>
          </p:cNvPr>
          <p:cNvSpPr>
            <a:spLocks noGrp="1"/>
          </p:cNvSpPr>
          <p:nvPr>
            <p:ph type="title"/>
          </p:nvPr>
        </p:nvSpPr>
        <p:spPr>
          <a:xfrm>
            <a:off x="425051" y="161621"/>
            <a:ext cx="10058400" cy="534135"/>
          </a:xfrm>
        </p:spPr>
        <p:txBody>
          <a:bodyPr>
            <a:normAutofit fontScale="90000"/>
          </a:bodyPr>
          <a:lstStyle/>
          <a:p>
            <a:r>
              <a:rPr lang="en-GB" dirty="0"/>
              <a:t>Dumping &amp; Burning Locations </a:t>
            </a:r>
            <a:endParaRPr lang="en-IE" dirty="0"/>
          </a:p>
        </p:txBody>
      </p:sp>
      <p:sp>
        <p:nvSpPr>
          <p:cNvPr id="4" name="Rectangle 36">
            <a:extLst>
              <a:ext uri="{FF2B5EF4-FFF2-40B4-BE49-F238E27FC236}">
                <a16:creationId xmlns:a16="http://schemas.microsoft.com/office/drawing/2014/main" id="{A1040CFF-A784-438E-8188-2BDB4E24E27B}"/>
              </a:ext>
            </a:extLst>
          </p:cNvPr>
          <p:cNvSpPr>
            <a:spLocks noChangeArrowheads="1"/>
          </p:cNvSpPr>
          <p:nvPr/>
        </p:nvSpPr>
        <p:spPr bwMode="auto">
          <a:xfrm>
            <a:off x="1412240" y="203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5" name="Rectangle 37">
            <a:extLst>
              <a:ext uri="{FF2B5EF4-FFF2-40B4-BE49-F238E27FC236}">
                <a16:creationId xmlns:a16="http://schemas.microsoft.com/office/drawing/2014/main" id="{93B6715D-2207-414B-9C9D-0A72D5401B18}"/>
              </a:ext>
            </a:extLst>
          </p:cNvPr>
          <p:cNvSpPr>
            <a:spLocks noChangeArrowheads="1"/>
          </p:cNvSpPr>
          <p:nvPr/>
        </p:nvSpPr>
        <p:spPr bwMode="auto">
          <a:xfrm>
            <a:off x="1412240" y="660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IE" altLang="en-US" sz="1800" b="0" i="0" u="none" strike="noStrike" cap="none" normalizeH="0" baseline="0">
                <a:ln>
                  <a:noFill/>
                </a:ln>
                <a:solidFill>
                  <a:schemeClr val="tx1"/>
                </a:solidFill>
                <a:effectLst/>
                <a:latin typeface="Arial" panose="020B0604020202020204" pitchFamily="34" charset="0"/>
              </a:rPr>
            </a:br>
            <a:endParaRPr kumimoji="0" lang="en-IE"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IE" altLang="en-US" sz="1800" b="0" i="0" u="none" strike="noStrike" cap="none" normalizeH="0" baseline="0">
              <a:ln>
                <a:noFill/>
              </a:ln>
              <a:solidFill>
                <a:schemeClr val="tx1"/>
              </a:solidFill>
              <a:effectLst/>
              <a:latin typeface="Arial" panose="020B0604020202020204" pitchFamily="34" charset="0"/>
            </a:endParaRPr>
          </a:p>
        </p:txBody>
      </p:sp>
      <p:pic>
        <p:nvPicPr>
          <p:cNvPr id="43" name="Picture 42" descr="Image result for sdcc logo">
            <a:extLst>
              <a:ext uri="{FF2B5EF4-FFF2-40B4-BE49-F238E27FC236}">
                <a16:creationId xmlns:a16="http://schemas.microsoft.com/office/drawing/2014/main" id="{888E53A5-5572-41CC-B013-857C5CAE9DD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82810" y="68264"/>
            <a:ext cx="2226310" cy="872490"/>
          </a:xfrm>
          <a:prstGeom prst="rect">
            <a:avLst/>
          </a:prstGeom>
          <a:noFill/>
          <a:ln>
            <a:noFill/>
          </a:ln>
        </p:spPr>
      </p:pic>
      <p:pic>
        <p:nvPicPr>
          <p:cNvPr id="49" name="Picture 48">
            <a:extLst>
              <a:ext uri="{FF2B5EF4-FFF2-40B4-BE49-F238E27FC236}">
                <a16:creationId xmlns:a16="http://schemas.microsoft.com/office/drawing/2014/main" id="{89DD7E19-EE46-46E7-8D0B-B9CF860B7455}"/>
              </a:ext>
            </a:extLst>
          </p:cNvPr>
          <p:cNvPicPr>
            <a:picLocks noChangeAspect="1"/>
          </p:cNvPicPr>
          <p:nvPr/>
        </p:nvPicPr>
        <p:blipFill>
          <a:blip r:embed="rId3"/>
          <a:stretch>
            <a:fillRect/>
          </a:stretch>
        </p:blipFill>
        <p:spPr>
          <a:xfrm>
            <a:off x="5729048" y="1673423"/>
            <a:ext cx="5591175" cy="3039647"/>
          </a:xfrm>
          <a:prstGeom prst="rect">
            <a:avLst/>
          </a:prstGeom>
        </p:spPr>
      </p:pic>
      <p:pic>
        <p:nvPicPr>
          <p:cNvPr id="50" name="Picture 49">
            <a:extLst>
              <a:ext uri="{FF2B5EF4-FFF2-40B4-BE49-F238E27FC236}">
                <a16:creationId xmlns:a16="http://schemas.microsoft.com/office/drawing/2014/main" id="{EF3D7F32-FD59-4BEF-882E-7E8EC3852108}"/>
              </a:ext>
            </a:extLst>
          </p:cNvPr>
          <p:cNvPicPr>
            <a:picLocks noChangeAspect="1"/>
          </p:cNvPicPr>
          <p:nvPr/>
        </p:nvPicPr>
        <p:blipFill rotWithShape="1">
          <a:blip r:embed="rId4"/>
          <a:srcRect r="1880"/>
          <a:stretch/>
        </p:blipFill>
        <p:spPr>
          <a:xfrm>
            <a:off x="834902" y="877857"/>
            <a:ext cx="5570220" cy="2868793"/>
          </a:xfrm>
          <a:prstGeom prst="rect">
            <a:avLst/>
          </a:prstGeom>
        </p:spPr>
      </p:pic>
      <p:pic>
        <p:nvPicPr>
          <p:cNvPr id="2089" name="Picture 41" descr="Dismay over rubbish and burnt out car dumped into stream">
            <a:extLst>
              <a:ext uri="{FF2B5EF4-FFF2-40B4-BE49-F238E27FC236}">
                <a16:creationId xmlns:a16="http://schemas.microsoft.com/office/drawing/2014/main" id="{CD61F24A-972D-4BE8-BEA6-8EF4074B15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7550" y="4091406"/>
            <a:ext cx="2838450" cy="15972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91" name="Picture 43" descr="Four truckloads of waste removed from local stream">
            <a:extLst>
              <a:ext uri="{FF2B5EF4-FFF2-40B4-BE49-F238E27FC236}">
                <a16:creationId xmlns:a16="http://schemas.microsoft.com/office/drawing/2014/main" id="{D601388E-0B30-4608-9600-B320719946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43235" y="4819854"/>
            <a:ext cx="3057525" cy="17190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93" name="Picture 45" descr="No photo description available.">
            <a:extLst>
              <a:ext uri="{FF2B5EF4-FFF2-40B4-BE49-F238E27FC236}">
                <a16:creationId xmlns:a16="http://schemas.microsoft.com/office/drawing/2014/main" id="{18915AD5-018D-42B1-88E0-2332AE4E3B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756" y="3755435"/>
            <a:ext cx="2838450" cy="21288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BE3EE50E-AF14-442E-861D-D2C37C35C40A}"/>
              </a:ext>
            </a:extLst>
          </p:cNvPr>
          <p:cNvPicPr>
            <a:picLocks noChangeAspect="1"/>
          </p:cNvPicPr>
          <p:nvPr/>
        </p:nvPicPr>
        <p:blipFill>
          <a:blip r:embed="rId8"/>
          <a:stretch>
            <a:fillRect/>
          </a:stretch>
        </p:blipFill>
        <p:spPr>
          <a:xfrm>
            <a:off x="6404114" y="5067015"/>
            <a:ext cx="2032793" cy="14051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6" name="Title 1">
            <a:extLst>
              <a:ext uri="{FF2B5EF4-FFF2-40B4-BE49-F238E27FC236}">
                <a16:creationId xmlns:a16="http://schemas.microsoft.com/office/drawing/2014/main" id="{AB513235-6FEF-4BC6-AA05-0B3274C228F6}"/>
              </a:ext>
            </a:extLst>
          </p:cNvPr>
          <p:cNvSpPr txBox="1">
            <a:spLocks/>
          </p:cNvSpPr>
          <p:nvPr/>
        </p:nvSpPr>
        <p:spPr>
          <a:xfrm>
            <a:off x="391240" y="6398739"/>
            <a:ext cx="10058400" cy="534135"/>
          </a:xfrm>
          <a:prstGeom prst="rect">
            <a:avLst/>
          </a:prstGeom>
        </p:spPr>
        <p:txBody>
          <a:bodyPr vert="horz" lIns="91440" tIns="45720" rIns="91440" bIns="45720" rtlCol="0" anchor="b">
            <a:normAutofit fontScale="825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GB" dirty="0"/>
              <a:t>Photos from SDCC Archives </a:t>
            </a:r>
            <a:endParaRPr lang="en-IE" dirty="0"/>
          </a:p>
        </p:txBody>
      </p:sp>
      <p:sp>
        <p:nvSpPr>
          <p:cNvPr id="15" name="Oval 14">
            <a:extLst>
              <a:ext uri="{FF2B5EF4-FFF2-40B4-BE49-F238E27FC236}">
                <a16:creationId xmlns:a16="http://schemas.microsoft.com/office/drawing/2014/main" id="{8D7D9DB0-6DF0-4FD2-81E9-0F91AB1C3B35}"/>
              </a:ext>
            </a:extLst>
          </p:cNvPr>
          <p:cNvSpPr/>
          <p:nvPr/>
        </p:nvSpPr>
        <p:spPr>
          <a:xfrm>
            <a:off x="1830716" y="1527830"/>
            <a:ext cx="1155490" cy="776821"/>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8" name="Rectangle 57">
            <a:extLst>
              <a:ext uri="{FF2B5EF4-FFF2-40B4-BE49-F238E27FC236}">
                <a16:creationId xmlns:a16="http://schemas.microsoft.com/office/drawing/2014/main" id="{3443C02B-A2AA-4110-8549-AAFDD668E171}"/>
              </a:ext>
            </a:extLst>
          </p:cNvPr>
          <p:cNvSpPr/>
          <p:nvPr/>
        </p:nvSpPr>
        <p:spPr>
          <a:xfrm>
            <a:off x="2217092" y="909465"/>
            <a:ext cx="827471" cy="923330"/>
          </a:xfrm>
          <a:prstGeom prst="rect">
            <a:avLst/>
          </a:prstGeom>
          <a:noFill/>
        </p:spPr>
        <p:txBody>
          <a:bodyPr wrap="none" lIns="91440" tIns="45720" rIns="91440" bIns="45720">
            <a:spAutoFit/>
          </a:bodyPr>
          <a:lstStyle/>
          <a:p>
            <a:pPr algn="ctr"/>
            <a:r>
              <a:rPr lang="en-US" sz="5400" b="0" cap="none" spc="0" dirty="0">
                <a:ln w="0"/>
                <a:solidFill>
                  <a:srgbClr val="FFFF00"/>
                </a:solidFill>
                <a:effectLst>
                  <a:outerShdw blurRad="38100" dist="19050" dir="2700000" algn="tl" rotWithShape="0">
                    <a:schemeClr val="dk1">
                      <a:alpha val="40000"/>
                    </a:schemeClr>
                  </a:outerShdw>
                </a:effectLst>
              </a:rPr>
              <a:t>L1</a:t>
            </a:r>
          </a:p>
        </p:txBody>
      </p:sp>
      <p:sp>
        <p:nvSpPr>
          <p:cNvPr id="59" name="Oval 58">
            <a:extLst>
              <a:ext uri="{FF2B5EF4-FFF2-40B4-BE49-F238E27FC236}">
                <a16:creationId xmlns:a16="http://schemas.microsoft.com/office/drawing/2014/main" id="{16972027-0422-4DA3-8D70-6E55C8E3A081}"/>
              </a:ext>
            </a:extLst>
          </p:cNvPr>
          <p:cNvSpPr/>
          <p:nvPr/>
        </p:nvSpPr>
        <p:spPr>
          <a:xfrm>
            <a:off x="2941492" y="1727683"/>
            <a:ext cx="625072" cy="58575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0" name="Rectangle 59">
            <a:extLst>
              <a:ext uri="{FF2B5EF4-FFF2-40B4-BE49-F238E27FC236}">
                <a16:creationId xmlns:a16="http://schemas.microsoft.com/office/drawing/2014/main" id="{6ECE0EB3-C0F9-4500-8B55-5C5350FE3480}"/>
              </a:ext>
            </a:extLst>
          </p:cNvPr>
          <p:cNvSpPr/>
          <p:nvPr/>
        </p:nvSpPr>
        <p:spPr>
          <a:xfrm>
            <a:off x="3021944" y="1214981"/>
            <a:ext cx="827471" cy="923330"/>
          </a:xfrm>
          <a:prstGeom prst="rect">
            <a:avLst/>
          </a:prstGeom>
          <a:noFill/>
        </p:spPr>
        <p:txBody>
          <a:bodyPr wrap="none" lIns="91440" tIns="45720" rIns="91440" bIns="45720">
            <a:spAutoFit/>
          </a:bodyPr>
          <a:lstStyle/>
          <a:p>
            <a:pPr algn="ctr"/>
            <a:r>
              <a:rPr lang="en-US" sz="5400" b="0" cap="none" spc="0" dirty="0">
                <a:ln w="0"/>
                <a:solidFill>
                  <a:srgbClr val="FFFF00"/>
                </a:solidFill>
                <a:effectLst>
                  <a:outerShdw blurRad="38100" dist="19050" dir="2700000" algn="tl" rotWithShape="0">
                    <a:schemeClr val="dk1">
                      <a:alpha val="40000"/>
                    </a:schemeClr>
                  </a:outerShdw>
                </a:effectLst>
              </a:rPr>
              <a:t>L2</a:t>
            </a:r>
          </a:p>
        </p:txBody>
      </p:sp>
      <p:sp>
        <p:nvSpPr>
          <p:cNvPr id="61" name="Oval 60">
            <a:extLst>
              <a:ext uri="{FF2B5EF4-FFF2-40B4-BE49-F238E27FC236}">
                <a16:creationId xmlns:a16="http://schemas.microsoft.com/office/drawing/2014/main" id="{68B81826-0554-4A7C-8501-D3B96D7D1740}"/>
              </a:ext>
            </a:extLst>
          </p:cNvPr>
          <p:cNvSpPr/>
          <p:nvPr/>
        </p:nvSpPr>
        <p:spPr>
          <a:xfrm>
            <a:off x="1721182" y="2305654"/>
            <a:ext cx="1040529" cy="776821"/>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2" name="Rectangle 61">
            <a:extLst>
              <a:ext uri="{FF2B5EF4-FFF2-40B4-BE49-F238E27FC236}">
                <a16:creationId xmlns:a16="http://schemas.microsoft.com/office/drawing/2014/main" id="{546B004A-44CC-4027-80B5-F63B9FB5A8C0}"/>
              </a:ext>
            </a:extLst>
          </p:cNvPr>
          <p:cNvSpPr/>
          <p:nvPr/>
        </p:nvSpPr>
        <p:spPr>
          <a:xfrm>
            <a:off x="1689436" y="2568491"/>
            <a:ext cx="827471" cy="923330"/>
          </a:xfrm>
          <a:prstGeom prst="rect">
            <a:avLst/>
          </a:prstGeom>
          <a:noFill/>
        </p:spPr>
        <p:txBody>
          <a:bodyPr wrap="none" lIns="91440" tIns="45720" rIns="91440" bIns="45720">
            <a:spAutoFit/>
          </a:bodyPr>
          <a:lstStyle/>
          <a:p>
            <a:pPr algn="ctr"/>
            <a:r>
              <a:rPr lang="en-US" sz="5400" b="0" cap="none" spc="0" dirty="0">
                <a:ln w="0"/>
                <a:solidFill>
                  <a:srgbClr val="FFFF00"/>
                </a:solidFill>
                <a:effectLst>
                  <a:outerShdw blurRad="38100" dist="19050" dir="2700000" algn="tl" rotWithShape="0">
                    <a:schemeClr val="dk1">
                      <a:alpha val="40000"/>
                    </a:schemeClr>
                  </a:outerShdw>
                </a:effectLst>
              </a:rPr>
              <a:t>L3</a:t>
            </a:r>
          </a:p>
        </p:txBody>
      </p:sp>
      <p:sp>
        <p:nvSpPr>
          <p:cNvPr id="63" name="Oval 62">
            <a:extLst>
              <a:ext uri="{FF2B5EF4-FFF2-40B4-BE49-F238E27FC236}">
                <a16:creationId xmlns:a16="http://schemas.microsoft.com/office/drawing/2014/main" id="{80AEDA71-028F-43AA-9DCB-B23C33C15451}"/>
              </a:ext>
            </a:extLst>
          </p:cNvPr>
          <p:cNvSpPr/>
          <p:nvPr/>
        </p:nvSpPr>
        <p:spPr>
          <a:xfrm>
            <a:off x="5719046" y="2158472"/>
            <a:ext cx="1040529" cy="776821"/>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4" name="Rectangle 63">
            <a:extLst>
              <a:ext uri="{FF2B5EF4-FFF2-40B4-BE49-F238E27FC236}">
                <a16:creationId xmlns:a16="http://schemas.microsoft.com/office/drawing/2014/main" id="{3A8B771B-3E9B-4D01-B0AB-CA477ACBBD99}"/>
              </a:ext>
            </a:extLst>
          </p:cNvPr>
          <p:cNvSpPr/>
          <p:nvPr/>
        </p:nvSpPr>
        <p:spPr>
          <a:xfrm>
            <a:off x="5953543" y="1673423"/>
            <a:ext cx="827471" cy="923330"/>
          </a:xfrm>
          <a:prstGeom prst="rect">
            <a:avLst/>
          </a:prstGeom>
          <a:noFill/>
        </p:spPr>
        <p:txBody>
          <a:bodyPr wrap="none" lIns="91440" tIns="45720" rIns="91440" bIns="45720">
            <a:spAutoFit/>
          </a:bodyPr>
          <a:lstStyle/>
          <a:p>
            <a:pPr algn="ctr"/>
            <a:r>
              <a:rPr lang="en-US" sz="5400" b="0" cap="none" spc="0" dirty="0">
                <a:ln w="0"/>
                <a:solidFill>
                  <a:srgbClr val="FFFF00"/>
                </a:solidFill>
                <a:effectLst>
                  <a:outerShdw blurRad="38100" dist="19050" dir="2700000" algn="tl" rotWithShape="0">
                    <a:schemeClr val="dk1">
                      <a:alpha val="40000"/>
                    </a:schemeClr>
                  </a:outerShdw>
                </a:effectLst>
              </a:rPr>
              <a:t>L4</a:t>
            </a:r>
          </a:p>
        </p:txBody>
      </p:sp>
    </p:spTree>
    <p:extLst>
      <p:ext uri="{BB962C8B-B14F-4D97-AF65-F5344CB8AC3E}">
        <p14:creationId xmlns:p14="http://schemas.microsoft.com/office/powerpoint/2010/main" val="3824696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664B8-6C83-41EA-A1BA-7F0227DD8E12}"/>
              </a:ext>
            </a:extLst>
          </p:cNvPr>
          <p:cNvSpPr>
            <a:spLocks noGrp="1"/>
          </p:cNvSpPr>
          <p:nvPr>
            <p:ph type="title"/>
          </p:nvPr>
        </p:nvSpPr>
        <p:spPr/>
        <p:txBody>
          <a:bodyPr/>
          <a:lstStyle/>
          <a:p>
            <a:r>
              <a:rPr lang="en-GB" b="1" u="sng" dirty="0"/>
              <a:t>Illegal dumping and burning of waste</a:t>
            </a:r>
            <a:br>
              <a:rPr lang="en-GB" b="1" u="sng" dirty="0"/>
            </a:br>
            <a:endParaRPr lang="en-IE" b="1" u="sng" dirty="0"/>
          </a:p>
        </p:txBody>
      </p:sp>
      <p:sp>
        <p:nvSpPr>
          <p:cNvPr id="3" name="Content Placeholder 2">
            <a:extLst>
              <a:ext uri="{FF2B5EF4-FFF2-40B4-BE49-F238E27FC236}">
                <a16:creationId xmlns:a16="http://schemas.microsoft.com/office/drawing/2014/main" id="{A4663B9E-092C-4B20-850D-0B3C14260F39}"/>
              </a:ext>
            </a:extLst>
          </p:cNvPr>
          <p:cNvSpPr>
            <a:spLocks noGrp="1"/>
          </p:cNvSpPr>
          <p:nvPr>
            <p:ph idx="1"/>
          </p:nvPr>
        </p:nvSpPr>
        <p:spPr/>
        <p:txBody>
          <a:bodyPr>
            <a:normAutofit fontScale="85000" lnSpcReduction="20000"/>
          </a:bodyPr>
          <a:lstStyle/>
          <a:p>
            <a:r>
              <a:rPr lang="en-GB" dirty="0"/>
              <a:t>Repeated inspections of the area were carried out between February and March ‘21.  Information gathered during those visits identified the 4 locations marked L1 to L4 and described below as the primary locations for illegal dumping and burning of waste.  Dumping is also taking place directly into the stream with items including stolen vehicles being burned there also.</a:t>
            </a:r>
          </a:p>
          <a:p>
            <a:endParaRPr lang="en-GB" dirty="0"/>
          </a:p>
          <a:p>
            <a:r>
              <a:rPr lang="en-GB" dirty="0"/>
              <a:t>L1 is the pedestrian access route from </a:t>
            </a:r>
            <a:r>
              <a:rPr lang="en-GB" dirty="0" err="1"/>
              <a:t>Bawnlea</a:t>
            </a:r>
            <a:r>
              <a:rPr lang="en-GB" dirty="0"/>
              <a:t> Drive to Whitestown Stream.</a:t>
            </a:r>
          </a:p>
          <a:p>
            <a:r>
              <a:rPr lang="en-GB" dirty="0"/>
              <a:t>L2 is a ‘hidden corner’ adjacent to </a:t>
            </a:r>
            <a:r>
              <a:rPr lang="en-GB" dirty="0" err="1"/>
              <a:t>Bawnlea</a:t>
            </a:r>
            <a:r>
              <a:rPr lang="en-GB" dirty="0"/>
              <a:t> Drive and </a:t>
            </a:r>
            <a:r>
              <a:rPr lang="en-GB" dirty="0" err="1"/>
              <a:t>Bawnlea</a:t>
            </a:r>
            <a:r>
              <a:rPr lang="en-GB" dirty="0"/>
              <a:t> Crescent.</a:t>
            </a:r>
          </a:p>
          <a:p>
            <a:r>
              <a:rPr lang="en-GB" dirty="0"/>
              <a:t>L3 is the area adjacent to </a:t>
            </a:r>
            <a:r>
              <a:rPr lang="en-GB" dirty="0" err="1"/>
              <a:t>Cloonmore</a:t>
            </a:r>
            <a:r>
              <a:rPr lang="en-GB" dirty="0"/>
              <a:t> Park and </a:t>
            </a:r>
            <a:r>
              <a:rPr lang="en-GB" dirty="0" err="1"/>
              <a:t>Cloonmore</a:t>
            </a:r>
            <a:r>
              <a:rPr lang="en-GB" dirty="0"/>
              <a:t> Green.</a:t>
            </a:r>
          </a:p>
          <a:p>
            <a:r>
              <a:rPr lang="en-GB" dirty="0"/>
              <a:t>L4 is the area leading from </a:t>
            </a:r>
            <a:r>
              <a:rPr lang="en-GB" dirty="0" err="1"/>
              <a:t>Bawnlea</a:t>
            </a:r>
            <a:r>
              <a:rPr lang="en-GB" dirty="0"/>
              <a:t> Avenue, across the stream and on to </a:t>
            </a:r>
            <a:r>
              <a:rPr lang="en-GB" dirty="0" err="1"/>
              <a:t>Cloonmore</a:t>
            </a:r>
            <a:r>
              <a:rPr lang="en-GB" dirty="0"/>
              <a:t> Road.</a:t>
            </a:r>
          </a:p>
          <a:p>
            <a:endParaRPr lang="en-GB" dirty="0"/>
          </a:p>
          <a:p>
            <a:r>
              <a:rPr lang="en-GB" dirty="0"/>
              <a:t>It is proposed to consider if any of these locations or routes can be closed off in some manner, to prevent illegal dumping and burning of waste from continuing there.</a:t>
            </a:r>
          </a:p>
          <a:p>
            <a:r>
              <a:rPr lang="en-GB" dirty="0"/>
              <a:t> </a:t>
            </a:r>
            <a:endParaRPr lang="en-IE" dirty="0"/>
          </a:p>
        </p:txBody>
      </p:sp>
    </p:spTree>
    <p:extLst>
      <p:ext uri="{BB962C8B-B14F-4D97-AF65-F5344CB8AC3E}">
        <p14:creationId xmlns:p14="http://schemas.microsoft.com/office/powerpoint/2010/main" val="3873280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C321-9BE0-4A52-ABCB-7F6B2D9182A0}"/>
              </a:ext>
            </a:extLst>
          </p:cNvPr>
          <p:cNvSpPr>
            <a:spLocks noGrp="1"/>
          </p:cNvSpPr>
          <p:nvPr>
            <p:ph type="title"/>
          </p:nvPr>
        </p:nvSpPr>
        <p:spPr/>
        <p:txBody>
          <a:bodyPr/>
          <a:lstStyle/>
          <a:p>
            <a:r>
              <a:rPr lang="en-GB" b="1" u="sng" dirty="0"/>
              <a:t>Clean up activity</a:t>
            </a:r>
            <a:br>
              <a:rPr lang="en-GB" dirty="0"/>
            </a:br>
            <a:endParaRPr lang="en-IE" dirty="0"/>
          </a:p>
        </p:txBody>
      </p:sp>
      <p:sp>
        <p:nvSpPr>
          <p:cNvPr id="3" name="Content Placeholder 2">
            <a:extLst>
              <a:ext uri="{FF2B5EF4-FFF2-40B4-BE49-F238E27FC236}">
                <a16:creationId xmlns:a16="http://schemas.microsoft.com/office/drawing/2014/main" id="{A9E5387E-6DDD-4AEE-AA73-F09AC9A3C196}"/>
              </a:ext>
            </a:extLst>
          </p:cNvPr>
          <p:cNvSpPr>
            <a:spLocks noGrp="1"/>
          </p:cNvSpPr>
          <p:nvPr>
            <p:ph idx="1"/>
          </p:nvPr>
        </p:nvSpPr>
        <p:spPr/>
        <p:txBody>
          <a:bodyPr>
            <a:normAutofit/>
          </a:bodyPr>
          <a:lstStyle/>
          <a:p>
            <a:r>
              <a:rPr lang="en-GB" dirty="0"/>
              <a:t>SDCC Drainage Section report that they carry out weekly clean ups of the area, removing all types of dumped items from the stream itself.</a:t>
            </a:r>
          </a:p>
          <a:p>
            <a:r>
              <a:rPr lang="en-GB" dirty="0"/>
              <a:t>The Public Realm Section also carry out weekly clean ups of the green spaces.</a:t>
            </a:r>
          </a:p>
          <a:p>
            <a:r>
              <a:rPr lang="en-GB" dirty="0"/>
              <a:t>In excess of 100 SDCC clean ups take place each year with an estimated 60 to 80 tonnes of waste removed.</a:t>
            </a:r>
          </a:p>
          <a:p>
            <a:r>
              <a:rPr lang="en-GB" dirty="0"/>
              <a:t>A local voluntary environmental group carry out additional regular clean ups, also removing waste items from the stream.  </a:t>
            </a:r>
          </a:p>
          <a:p>
            <a:r>
              <a:rPr lang="en-GB" dirty="0"/>
              <a:t>SDCC litter wardens respond to a large volume of litter and dumping complaints relating to the area, including reports of burnt out cars disposed off in the stream which have the potential to cause pollution of the watercourse and ultimately the lakes in Sean Walsh Park and the Dodder River </a:t>
            </a:r>
            <a:r>
              <a:rPr lang="en-GB"/>
              <a:t>downstream.</a:t>
            </a:r>
            <a:endParaRPr lang="en-GB" dirty="0"/>
          </a:p>
        </p:txBody>
      </p:sp>
    </p:spTree>
    <p:extLst>
      <p:ext uri="{BB962C8B-B14F-4D97-AF65-F5344CB8AC3E}">
        <p14:creationId xmlns:p14="http://schemas.microsoft.com/office/powerpoint/2010/main" val="2340757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CA187-3932-4306-AFF8-E08D5E590682}"/>
              </a:ext>
            </a:extLst>
          </p:cNvPr>
          <p:cNvSpPr>
            <a:spLocks noGrp="1"/>
          </p:cNvSpPr>
          <p:nvPr>
            <p:ph type="title"/>
          </p:nvPr>
        </p:nvSpPr>
        <p:spPr>
          <a:xfrm>
            <a:off x="658368" y="-176452"/>
            <a:ext cx="3565198" cy="1450757"/>
          </a:xfrm>
        </p:spPr>
        <p:txBody>
          <a:bodyPr>
            <a:normAutofit/>
          </a:bodyPr>
          <a:lstStyle/>
          <a:p>
            <a:r>
              <a:rPr lang="en-GB" sz="3200" b="1" u="sng" dirty="0"/>
              <a:t>Illegal dumping and burning of waste</a:t>
            </a:r>
            <a:br>
              <a:rPr lang="en-GB" sz="3200" b="1" u="sng" dirty="0"/>
            </a:br>
            <a:endParaRPr lang="en-IE" sz="3200" b="1" u="sng" dirty="0"/>
          </a:p>
        </p:txBody>
      </p:sp>
      <p:pic>
        <p:nvPicPr>
          <p:cNvPr id="4" name="Picture 3">
            <a:extLst>
              <a:ext uri="{FF2B5EF4-FFF2-40B4-BE49-F238E27FC236}">
                <a16:creationId xmlns:a16="http://schemas.microsoft.com/office/drawing/2014/main" id="{B26816A0-FD5A-4876-AFB8-BD6A8BA30E42}"/>
              </a:ext>
            </a:extLst>
          </p:cNvPr>
          <p:cNvPicPr/>
          <p:nvPr/>
        </p:nvPicPr>
        <p:blipFill rotWithShape="1">
          <a:blip r:embed="rId2" cstate="print">
            <a:extLst>
              <a:ext uri="{28A0092B-C50C-407E-A947-70E740481C1C}">
                <a14:useLocalDpi xmlns:a14="http://schemas.microsoft.com/office/drawing/2010/main" val="0"/>
              </a:ext>
            </a:extLst>
          </a:blip>
          <a:srcRect l="44958"/>
          <a:stretch/>
        </p:blipFill>
        <p:spPr bwMode="auto">
          <a:xfrm rot="5400000">
            <a:off x="9107149" y="63585"/>
            <a:ext cx="2196972" cy="31676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76317AC3-112B-4B6C-8503-C3F388D56FA8}"/>
              </a:ext>
            </a:extLst>
          </p:cNvPr>
          <p:cNvPicPr/>
          <p:nvPr/>
        </p:nvPicPr>
        <p:blipFill rotWithShape="1">
          <a:blip r:embed="rId3" cstate="print">
            <a:extLst>
              <a:ext uri="{28A0092B-C50C-407E-A947-70E740481C1C}">
                <a14:useLocalDpi xmlns:a14="http://schemas.microsoft.com/office/drawing/2010/main" val="0"/>
              </a:ext>
            </a:extLst>
          </a:blip>
          <a:srcRect r="28746"/>
          <a:stretch/>
        </p:blipFill>
        <p:spPr bwMode="auto">
          <a:xfrm rot="5400000">
            <a:off x="4911138" y="153241"/>
            <a:ext cx="3161178" cy="3674190"/>
          </a:xfrm>
          <a:prstGeom prst="rect">
            <a:avLst/>
          </a:prstGeom>
          <a:ln w="38100" cap="sq" cmpd="sng" algn="ctr">
            <a:solidFill>
              <a:srgbClr val="000000"/>
            </a:solidFill>
            <a:prstDash val="solid"/>
            <a:miter lim="800000"/>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6D11901D-F6E9-49C5-B7AB-5E189FC0876A}"/>
              </a:ext>
            </a:extLst>
          </p:cNvPr>
          <p:cNvPicPr/>
          <p:nvPr/>
        </p:nvPicPr>
        <p:blipFill rotWithShape="1">
          <a:blip r:embed="rId4" cstate="print">
            <a:extLst>
              <a:ext uri="{28A0092B-C50C-407E-A947-70E740481C1C}">
                <a14:useLocalDpi xmlns:a14="http://schemas.microsoft.com/office/drawing/2010/main" val="0"/>
              </a:ext>
            </a:extLst>
          </a:blip>
          <a:srcRect b="37137"/>
          <a:stretch/>
        </p:blipFill>
        <p:spPr bwMode="auto">
          <a:xfrm>
            <a:off x="993905" y="4562375"/>
            <a:ext cx="3674189" cy="2105275"/>
          </a:xfrm>
          <a:prstGeom prst="rect">
            <a:avLst/>
          </a:prstGeom>
          <a:ln w="38100" cap="sq" cmpd="sng" algn="ctr">
            <a:solidFill>
              <a:srgbClr val="000000"/>
            </a:solidFill>
            <a:prstDash val="solid"/>
            <a:miter lim="800000"/>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845E22A9-32DE-4528-B721-A1F3E80C051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9134" y="1172529"/>
            <a:ext cx="4070154" cy="31611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FC3ABF52-E531-4ACE-8337-35445471FE35}"/>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8287660" y="3485737"/>
            <a:ext cx="3660562" cy="28511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a:extLst>
              <a:ext uri="{FF2B5EF4-FFF2-40B4-BE49-F238E27FC236}">
                <a16:creationId xmlns:a16="http://schemas.microsoft.com/office/drawing/2014/main" id="{5BF5F51D-6548-40AD-A90E-F5AC96F9F3BC}"/>
              </a:ext>
            </a:extLst>
          </p:cNvPr>
          <p:cNvSpPr/>
          <p:nvPr/>
        </p:nvSpPr>
        <p:spPr>
          <a:xfrm>
            <a:off x="312308" y="3446192"/>
            <a:ext cx="827471" cy="923330"/>
          </a:xfrm>
          <a:prstGeom prst="rect">
            <a:avLst/>
          </a:prstGeom>
          <a:noFill/>
        </p:spPr>
        <p:txBody>
          <a:bodyPr wrap="none" lIns="91440" tIns="45720" rIns="91440" bIns="45720">
            <a:spAutoFit/>
          </a:bodyPr>
          <a:lstStyle/>
          <a:p>
            <a:pPr algn="ctr"/>
            <a:r>
              <a:rPr lang="en-US" sz="5400" b="0" cap="none" spc="0" dirty="0">
                <a:ln w="0"/>
                <a:solidFill>
                  <a:srgbClr val="FFFF00"/>
                </a:solidFill>
                <a:effectLst>
                  <a:outerShdw blurRad="38100" dist="19050" dir="2700000" algn="tl" rotWithShape="0">
                    <a:schemeClr val="dk1">
                      <a:alpha val="40000"/>
                    </a:schemeClr>
                  </a:outerShdw>
                </a:effectLst>
              </a:rPr>
              <a:t>L1</a:t>
            </a:r>
          </a:p>
        </p:txBody>
      </p:sp>
      <p:sp>
        <p:nvSpPr>
          <p:cNvPr id="11" name="Rectangle 10">
            <a:extLst>
              <a:ext uri="{FF2B5EF4-FFF2-40B4-BE49-F238E27FC236}">
                <a16:creationId xmlns:a16="http://schemas.microsoft.com/office/drawing/2014/main" id="{F4EC63CB-4E0D-4E7F-BC68-8EFA1508F651}"/>
              </a:ext>
            </a:extLst>
          </p:cNvPr>
          <p:cNvSpPr/>
          <p:nvPr/>
        </p:nvSpPr>
        <p:spPr>
          <a:xfrm>
            <a:off x="4712836" y="2737636"/>
            <a:ext cx="827471" cy="923330"/>
          </a:xfrm>
          <a:prstGeom prst="rect">
            <a:avLst/>
          </a:prstGeom>
          <a:noFill/>
        </p:spPr>
        <p:txBody>
          <a:bodyPr wrap="none" lIns="91440" tIns="45720" rIns="91440" bIns="45720">
            <a:spAutoFit/>
          </a:bodyPr>
          <a:lstStyle/>
          <a:p>
            <a:pPr algn="ctr"/>
            <a:r>
              <a:rPr lang="en-US" sz="5400" b="0" cap="none" spc="0" dirty="0">
                <a:ln w="0"/>
                <a:solidFill>
                  <a:srgbClr val="FFFF00"/>
                </a:solidFill>
                <a:effectLst>
                  <a:outerShdw blurRad="38100" dist="19050" dir="2700000" algn="tl" rotWithShape="0">
                    <a:schemeClr val="dk1">
                      <a:alpha val="40000"/>
                    </a:schemeClr>
                  </a:outerShdw>
                </a:effectLst>
              </a:rPr>
              <a:t>L1</a:t>
            </a:r>
          </a:p>
        </p:txBody>
      </p:sp>
      <p:sp>
        <p:nvSpPr>
          <p:cNvPr id="13" name="Rectangle 12">
            <a:extLst>
              <a:ext uri="{FF2B5EF4-FFF2-40B4-BE49-F238E27FC236}">
                <a16:creationId xmlns:a16="http://schemas.microsoft.com/office/drawing/2014/main" id="{E783F9D3-022D-43E7-88BE-BCA963E9D19B}"/>
              </a:ext>
            </a:extLst>
          </p:cNvPr>
          <p:cNvSpPr/>
          <p:nvPr/>
        </p:nvSpPr>
        <p:spPr>
          <a:xfrm>
            <a:off x="8833111" y="5653008"/>
            <a:ext cx="827471" cy="923330"/>
          </a:xfrm>
          <a:prstGeom prst="rect">
            <a:avLst/>
          </a:prstGeom>
          <a:noFill/>
        </p:spPr>
        <p:txBody>
          <a:bodyPr wrap="none" lIns="91440" tIns="45720" rIns="91440" bIns="45720">
            <a:spAutoFit/>
          </a:bodyPr>
          <a:lstStyle/>
          <a:p>
            <a:pPr algn="ctr"/>
            <a:r>
              <a:rPr lang="en-US" sz="5400" b="0" cap="none" spc="0" dirty="0">
                <a:ln w="0"/>
                <a:solidFill>
                  <a:srgbClr val="FFFF00"/>
                </a:solidFill>
                <a:effectLst>
                  <a:outerShdw blurRad="38100" dist="19050" dir="2700000" algn="tl" rotWithShape="0">
                    <a:schemeClr val="dk1">
                      <a:alpha val="40000"/>
                    </a:schemeClr>
                  </a:outerShdw>
                </a:effectLst>
              </a:rPr>
              <a:t>L4</a:t>
            </a:r>
          </a:p>
        </p:txBody>
      </p:sp>
      <p:pic>
        <p:nvPicPr>
          <p:cNvPr id="15" name="Picture 14" descr="A picture containing text, outdoor, plant, tree&#10;&#10;Description automatically generated">
            <a:extLst>
              <a:ext uri="{FF2B5EF4-FFF2-40B4-BE49-F238E27FC236}">
                <a16:creationId xmlns:a16="http://schemas.microsoft.com/office/drawing/2014/main" id="{27EFE4EC-4E68-4921-9DF7-54E268EBD7DF}"/>
              </a:ext>
            </a:extLst>
          </p:cNvPr>
          <p:cNvPicPr>
            <a:picLocks noChangeAspect="1"/>
          </p:cNvPicPr>
          <p:nvPr/>
        </p:nvPicPr>
        <p:blipFill rotWithShape="1">
          <a:blip r:embed="rId7">
            <a:extLst>
              <a:ext uri="{28A0092B-C50C-407E-A947-70E740481C1C}">
                <a14:useLocalDpi xmlns:a14="http://schemas.microsoft.com/office/drawing/2010/main" val="0"/>
              </a:ext>
            </a:extLst>
          </a:blip>
          <a:srcRect r="21244"/>
          <a:stretch/>
        </p:blipFill>
        <p:spPr>
          <a:xfrm rot="5400000">
            <a:off x="5232302" y="3803273"/>
            <a:ext cx="3039961" cy="28949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Rectangle 15">
            <a:extLst>
              <a:ext uri="{FF2B5EF4-FFF2-40B4-BE49-F238E27FC236}">
                <a16:creationId xmlns:a16="http://schemas.microsoft.com/office/drawing/2014/main" id="{03F3ADFD-D10C-4FF1-AF8C-45119C12639B}"/>
              </a:ext>
            </a:extLst>
          </p:cNvPr>
          <p:cNvSpPr/>
          <p:nvPr/>
        </p:nvSpPr>
        <p:spPr>
          <a:xfrm>
            <a:off x="993905" y="5653008"/>
            <a:ext cx="827471" cy="923330"/>
          </a:xfrm>
          <a:prstGeom prst="rect">
            <a:avLst/>
          </a:prstGeom>
          <a:noFill/>
        </p:spPr>
        <p:txBody>
          <a:bodyPr wrap="none" lIns="91440" tIns="45720" rIns="91440" bIns="45720">
            <a:spAutoFit/>
          </a:bodyPr>
          <a:lstStyle/>
          <a:p>
            <a:pPr algn="ctr"/>
            <a:r>
              <a:rPr lang="en-US" sz="5400" b="0" cap="none" spc="0" dirty="0">
                <a:ln w="0"/>
                <a:solidFill>
                  <a:srgbClr val="FFFF00"/>
                </a:solidFill>
                <a:effectLst>
                  <a:outerShdw blurRad="38100" dist="19050" dir="2700000" algn="tl" rotWithShape="0">
                    <a:schemeClr val="dk1">
                      <a:alpha val="40000"/>
                    </a:schemeClr>
                  </a:outerShdw>
                </a:effectLst>
              </a:rPr>
              <a:t>L3</a:t>
            </a:r>
          </a:p>
        </p:txBody>
      </p:sp>
      <p:sp>
        <p:nvSpPr>
          <p:cNvPr id="17" name="Rectangle 16">
            <a:extLst>
              <a:ext uri="{FF2B5EF4-FFF2-40B4-BE49-F238E27FC236}">
                <a16:creationId xmlns:a16="http://schemas.microsoft.com/office/drawing/2014/main" id="{5F48E11B-836F-443A-9CD5-D820036D9A92}"/>
              </a:ext>
            </a:extLst>
          </p:cNvPr>
          <p:cNvSpPr/>
          <p:nvPr/>
        </p:nvSpPr>
        <p:spPr>
          <a:xfrm>
            <a:off x="8634167" y="1980671"/>
            <a:ext cx="827471" cy="923330"/>
          </a:xfrm>
          <a:prstGeom prst="rect">
            <a:avLst/>
          </a:prstGeom>
          <a:noFill/>
        </p:spPr>
        <p:txBody>
          <a:bodyPr wrap="none" lIns="91440" tIns="45720" rIns="91440" bIns="45720">
            <a:spAutoFit/>
          </a:bodyPr>
          <a:lstStyle/>
          <a:p>
            <a:pPr algn="ctr"/>
            <a:r>
              <a:rPr lang="en-US" sz="5400" b="0" cap="none" spc="0" dirty="0">
                <a:ln w="0"/>
                <a:solidFill>
                  <a:srgbClr val="FFFF00"/>
                </a:solidFill>
                <a:effectLst>
                  <a:outerShdw blurRad="38100" dist="19050" dir="2700000" algn="tl" rotWithShape="0">
                    <a:schemeClr val="dk1">
                      <a:alpha val="40000"/>
                    </a:schemeClr>
                  </a:outerShdw>
                </a:effectLst>
              </a:rPr>
              <a:t>L4</a:t>
            </a:r>
          </a:p>
        </p:txBody>
      </p:sp>
      <p:sp>
        <p:nvSpPr>
          <p:cNvPr id="18" name="Rectangle 17">
            <a:extLst>
              <a:ext uri="{FF2B5EF4-FFF2-40B4-BE49-F238E27FC236}">
                <a16:creationId xmlns:a16="http://schemas.microsoft.com/office/drawing/2014/main" id="{549CC00A-CD36-4B74-9B8D-DADB1F559DCC}"/>
              </a:ext>
            </a:extLst>
          </p:cNvPr>
          <p:cNvSpPr/>
          <p:nvPr/>
        </p:nvSpPr>
        <p:spPr>
          <a:xfrm>
            <a:off x="5336987" y="5917222"/>
            <a:ext cx="827471" cy="923330"/>
          </a:xfrm>
          <a:prstGeom prst="rect">
            <a:avLst/>
          </a:prstGeom>
          <a:noFill/>
        </p:spPr>
        <p:txBody>
          <a:bodyPr wrap="none" lIns="91440" tIns="45720" rIns="91440" bIns="45720">
            <a:spAutoFit/>
          </a:bodyPr>
          <a:lstStyle/>
          <a:p>
            <a:pPr algn="ctr"/>
            <a:r>
              <a:rPr lang="en-US" sz="5400" b="0" cap="none" spc="0" dirty="0">
                <a:ln w="0"/>
                <a:solidFill>
                  <a:srgbClr val="FFFF00"/>
                </a:solidFill>
                <a:effectLst>
                  <a:outerShdw blurRad="38100" dist="19050" dir="2700000" algn="tl" rotWithShape="0">
                    <a:schemeClr val="dk1">
                      <a:alpha val="40000"/>
                    </a:schemeClr>
                  </a:outerShdw>
                </a:effectLst>
              </a:rPr>
              <a:t>L2</a:t>
            </a:r>
          </a:p>
        </p:txBody>
      </p:sp>
    </p:spTree>
    <p:extLst>
      <p:ext uri="{BB962C8B-B14F-4D97-AF65-F5344CB8AC3E}">
        <p14:creationId xmlns:p14="http://schemas.microsoft.com/office/powerpoint/2010/main" val="3394647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1CE17-7F1B-4AEE-BE8E-F68F7F191FDA}"/>
              </a:ext>
            </a:extLst>
          </p:cNvPr>
          <p:cNvSpPr>
            <a:spLocks noGrp="1"/>
          </p:cNvSpPr>
          <p:nvPr>
            <p:ph type="title"/>
          </p:nvPr>
        </p:nvSpPr>
        <p:spPr>
          <a:xfrm>
            <a:off x="1066800" y="263528"/>
            <a:ext cx="10465558" cy="1415148"/>
          </a:xfrm>
        </p:spPr>
        <p:txBody>
          <a:bodyPr>
            <a:normAutofit fontScale="90000"/>
          </a:bodyPr>
          <a:lstStyle/>
          <a:p>
            <a:r>
              <a:rPr lang="en-GB" b="1" u="sng" dirty="0"/>
              <a:t>Summary of locations and lengths of low boundary wall that can be easily crossed.</a:t>
            </a:r>
            <a:br>
              <a:rPr lang="en-GB" b="1" u="sng" dirty="0"/>
            </a:br>
            <a:endParaRPr lang="en-IE" b="1" u="sng" dirty="0"/>
          </a:p>
        </p:txBody>
      </p:sp>
      <p:sp>
        <p:nvSpPr>
          <p:cNvPr id="3" name="Content Placeholder 2">
            <a:extLst>
              <a:ext uri="{FF2B5EF4-FFF2-40B4-BE49-F238E27FC236}">
                <a16:creationId xmlns:a16="http://schemas.microsoft.com/office/drawing/2014/main" id="{562A7E72-3866-41BD-92B7-7E48AAC8A2B7}"/>
              </a:ext>
            </a:extLst>
          </p:cNvPr>
          <p:cNvSpPr>
            <a:spLocks noGrp="1"/>
          </p:cNvSpPr>
          <p:nvPr>
            <p:ph idx="1"/>
          </p:nvPr>
        </p:nvSpPr>
        <p:spPr>
          <a:xfrm>
            <a:off x="887104" y="1337481"/>
            <a:ext cx="10268576" cy="4531613"/>
          </a:xfrm>
        </p:spPr>
        <p:txBody>
          <a:bodyPr/>
          <a:lstStyle/>
          <a:p>
            <a:pPr marL="457200" indent="-457200">
              <a:buFont typeface="+mj-lt"/>
              <a:buAutoNum type="arabicPeriod"/>
            </a:pPr>
            <a:r>
              <a:rPr lang="en-GB" dirty="0" err="1"/>
              <a:t>Bawnlea</a:t>
            </a:r>
            <a:r>
              <a:rPr lang="en-GB" dirty="0"/>
              <a:t> Dr to </a:t>
            </a:r>
            <a:r>
              <a:rPr lang="en-GB" dirty="0" err="1"/>
              <a:t>Jobstown</a:t>
            </a:r>
            <a:r>
              <a:rPr lang="en-GB" dirty="0"/>
              <a:t> Rd to </a:t>
            </a:r>
            <a:r>
              <a:rPr lang="en-GB" dirty="0" err="1"/>
              <a:t>Cloonmore</a:t>
            </a:r>
            <a:r>
              <a:rPr lang="en-GB" dirty="0"/>
              <a:t> </a:t>
            </a:r>
            <a:r>
              <a:rPr lang="en-GB" dirty="0" err="1"/>
              <a:t>Pk</a:t>
            </a:r>
            <a:r>
              <a:rPr lang="en-GB" dirty="0"/>
              <a:t>	150m</a:t>
            </a:r>
          </a:p>
          <a:p>
            <a:pPr marL="457200" indent="-457200">
              <a:buFont typeface="+mj-lt"/>
              <a:buAutoNum type="arabicPeriod"/>
            </a:pPr>
            <a:r>
              <a:rPr lang="en-GB" dirty="0" err="1"/>
              <a:t>Bawnlea</a:t>
            </a:r>
            <a:r>
              <a:rPr lang="en-GB" dirty="0"/>
              <a:t> Crescent				  63m</a:t>
            </a:r>
          </a:p>
          <a:p>
            <a:pPr marL="457200" indent="-457200">
              <a:buFont typeface="+mj-lt"/>
              <a:buAutoNum type="arabicPeriod"/>
            </a:pPr>
            <a:r>
              <a:rPr lang="en-GB" dirty="0" err="1"/>
              <a:t>Bawnlea</a:t>
            </a:r>
            <a:r>
              <a:rPr lang="en-GB" dirty="0"/>
              <a:t> Avenue				160m</a:t>
            </a:r>
          </a:p>
          <a:p>
            <a:pPr marL="457200" indent="-457200">
              <a:buFont typeface="+mj-lt"/>
              <a:buAutoNum type="arabicPeriod"/>
            </a:pPr>
            <a:r>
              <a:rPr lang="en-GB" dirty="0" err="1"/>
              <a:t>Dromcarra</a:t>
            </a:r>
            <a:r>
              <a:rPr lang="en-GB" dirty="0"/>
              <a:t> Grove				160m</a:t>
            </a:r>
          </a:p>
          <a:p>
            <a:pPr marL="457200" indent="-457200">
              <a:buFont typeface="+mj-lt"/>
              <a:buAutoNum type="arabicPeriod"/>
            </a:pPr>
            <a:r>
              <a:rPr lang="en-GB" dirty="0" err="1"/>
              <a:t>Cloonmore</a:t>
            </a:r>
            <a:r>
              <a:rPr lang="en-GB" dirty="0"/>
              <a:t> Green				128m</a:t>
            </a:r>
          </a:p>
          <a:p>
            <a:pPr marL="457200" indent="-457200">
              <a:buFont typeface="+mj-lt"/>
              <a:buAutoNum type="arabicPeriod"/>
            </a:pPr>
            <a:r>
              <a:rPr lang="en-GB" dirty="0" err="1"/>
              <a:t>Cloonmore</a:t>
            </a:r>
            <a:r>
              <a:rPr lang="en-GB" dirty="0"/>
              <a:t> Road				120m</a:t>
            </a:r>
          </a:p>
          <a:p>
            <a:pPr marL="457200" indent="-457200">
              <a:buFont typeface="+mj-lt"/>
              <a:buAutoNum type="arabicPeriod"/>
            </a:pPr>
            <a:r>
              <a:rPr lang="en-GB" dirty="0" err="1"/>
              <a:t>Cloonmore</a:t>
            </a:r>
            <a:r>
              <a:rPr lang="en-GB" dirty="0"/>
              <a:t> Gardens				100m</a:t>
            </a:r>
          </a:p>
          <a:p>
            <a:pPr marL="457200" indent="-457200">
              <a:buFont typeface="+mj-lt"/>
              <a:buAutoNum type="arabicPeriod"/>
            </a:pPr>
            <a:r>
              <a:rPr lang="en-GB" dirty="0" err="1"/>
              <a:t>Cloonmore</a:t>
            </a:r>
            <a:r>
              <a:rPr lang="en-GB" dirty="0"/>
              <a:t> Close				  15m</a:t>
            </a:r>
          </a:p>
          <a:p>
            <a:pPr marL="457200" indent="-457200">
              <a:buFont typeface="+mj-lt"/>
              <a:buAutoNum type="arabicPeriod"/>
            </a:pPr>
            <a:r>
              <a:rPr lang="en-GB" dirty="0" err="1"/>
              <a:t>Cloonmore</a:t>
            </a:r>
            <a:r>
              <a:rPr lang="en-GB" dirty="0"/>
              <a:t> Avenue				  15m</a:t>
            </a:r>
          </a:p>
          <a:p>
            <a:pPr marL="457200" indent="-457200">
              <a:buFont typeface="+mj-lt"/>
              <a:buAutoNum type="arabicPeriod"/>
            </a:pPr>
            <a:r>
              <a:rPr lang="en-GB" dirty="0" err="1"/>
              <a:t>Cloonmore</a:t>
            </a:r>
            <a:r>
              <a:rPr lang="en-GB" dirty="0"/>
              <a:t> Avenue to </a:t>
            </a:r>
            <a:r>
              <a:rPr lang="en-GB" dirty="0" err="1"/>
              <a:t>Dromcarra</a:t>
            </a:r>
            <a:r>
              <a:rPr lang="en-GB" dirty="0"/>
              <a:t> Avenue	</a:t>
            </a:r>
            <a:r>
              <a:rPr lang="en-GB" u="sng" dirty="0"/>
              <a:t>100m</a:t>
            </a:r>
            <a:r>
              <a:rPr lang="en-GB" dirty="0"/>
              <a:t>		Total 1.01 km</a:t>
            </a:r>
            <a:endParaRPr lang="en-GB" u="sng" dirty="0"/>
          </a:p>
          <a:p>
            <a:endParaRPr lang="en-IE" dirty="0"/>
          </a:p>
        </p:txBody>
      </p:sp>
    </p:spTree>
    <p:extLst>
      <p:ext uri="{BB962C8B-B14F-4D97-AF65-F5344CB8AC3E}">
        <p14:creationId xmlns:p14="http://schemas.microsoft.com/office/powerpoint/2010/main" val="2270147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69D00-7C38-4E3B-84FE-5A56D515E25D}"/>
              </a:ext>
            </a:extLst>
          </p:cNvPr>
          <p:cNvSpPr>
            <a:spLocks noGrp="1"/>
          </p:cNvSpPr>
          <p:nvPr>
            <p:ph type="title"/>
          </p:nvPr>
        </p:nvSpPr>
        <p:spPr/>
        <p:txBody>
          <a:bodyPr/>
          <a:lstStyle/>
          <a:p>
            <a:r>
              <a:rPr lang="en-GB" b="1" u="sng" dirty="0"/>
              <a:t>Other boundary and access issues</a:t>
            </a:r>
            <a:br>
              <a:rPr lang="en-GB" dirty="0"/>
            </a:br>
            <a:endParaRPr lang="en-IE" dirty="0"/>
          </a:p>
        </p:txBody>
      </p:sp>
      <p:sp>
        <p:nvSpPr>
          <p:cNvPr id="3" name="Content Placeholder 2">
            <a:extLst>
              <a:ext uri="{FF2B5EF4-FFF2-40B4-BE49-F238E27FC236}">
                <a16:creationId xmlns:a16="http://schemas.microsoft.com/office/drawing/2014/main" id="{12E3D051-0CF9-4741-B394-EB26AA67D00A}"/>
              </a:ext>
            </a:extLst>
          </p:cNvPr>
          <p:cNvSpPr>
            <a:spLocks noGrp="1"/>
          </p:cNvSpPr>
          <p:nvPr>
            <p:ph idx="1"/>
          </p:nvPr>
        </p:nvSpPr>
        <p:spPr/>
        <p:txBody>
          <a:bodyPr>
            <a:normAutofit lnSpcReduction="10000"/>
          </a:bodyPr>
          <a:lstStyle/>
          <a:p>
            <a:pPr marL="457200" indent="-457200">
              <a:buFont typeface="+mj-lt"/>
              <a:buAutoNum type="arabicPeriod"/>
            </a:pPr>
            <a:r>
              <a:rPr lang="en-GB" dirty="0"/>
              <a:t>Domestic property boundaries which are adjoining the low stub wall around the Whitestown Stream green space will require examination and a solution.</a:t>
            </a:r>
          </a:p>
          <a:p>
            <a:pPr marL="457200" indent="-457200">
              <a:buFont typeface="+mj-lt"/>
              <a:buAutoNum type="arabicPeriod"/>
            </a:pPr>
            <a:r>
              <a:rPr lang="en-GB" dirty="0"/>
              <a:t>Pedestrian entrances from within housing areas leading down to the Whitestown Stream green space will also require examination and a solution (for example at </a:t>
            </a:r>
            <a:r>
              <a:rPr lang="en-GB" dirty="0" err="1"/>
              <a:t>Bawnlea</a:t>
            </a:r>
            <a:r>
              <a:rPr lang="en-GB" dirty="0"/>
              <a:t> Drive).</a:t>
            </a:r>
          </a:p>
          <a:p>
            <a:pPr marL="457200" indent="-457200">
              <a:buFont typeface="+mj-lt"/>
              <a:buAutoNum type="arabicPeriod"/>
            </a:pPr>
            <a:r>
              <a:rPr lang="en-GB" dirty="0"/>
              <a:t>A new decorative stone wall was built at the infill housing in </a:t>
            </a:r>
            <a:r>
              <a:rPr lang="en-GB" dirty="0" err="1"/>
              <a:t>Dromcarra</a:t>
            </a:r>
            <a:r>
              <a:rPr lang="en-GB" dirty="0"/>
              <a:t>, however adjacent to this are timber bollards which readily allow access for scramblers. </a:t>
            </a:r>
          </a:p>
          <a:p>
            <a:pPr marL="457200" indent="-457200">
              <a:buFont typeface="+mj-lt"/>
              <a:buAutoNum type="arabicPeriod"/>
            </a:pPr>
            <a:r>
              <a:rPr lang="en-GB" dirty="0"/>
              <a:t>There is a total of 20 access points to the area for pedestrians, all of which have the potential to allow access for scramblers.  These will all require closer examination and a method of treatment identified.</a:t>
            </a:r>
          </a:p>
          <a:p>
            <a:pPr marL="457200" indent="-457200">
              <a:buFont typeface="+mj-lt"/>
              <a:buAutoNum type="arabicPeriod"/>
            </a:pPr>
            <a:r>
              <a:rPr lang="en-GB" dirty="0"/>
              <a:t>There are a number of heavy duty swing barriers which allow access for grass cutting equipment to the green area.  These may also allow scramblers to gain access by going under them, and this issue will need to be examined. </a:t>
            </a:r>
          </a:p>
          <a:p>
            <a:pPr marL="457200" indent="-457200">
              <a:buFont typeface="+mj-lt"/>
              <a:buAutoNum type="arabicPeriod"/>
            </a:pPr>
            <a:endParaRPr lang="en-GB" dirty="0"/>
          </a:p>
          <a:p>
            <a:pPr marL="457200" indent="-457200">
              <a:buFont typeface="+mj-lt"/>
              <a:buAutoNum type="arabicPeriod"/>
            </a:pPr>
            <a:endParaRPr lang="en-GB" dirty="0"/>
          </a:p>
          <a:p>
            <a:endParaRPr lang="en-GB" dirty="0"/>
          </a:p>
          <a:p>
            <a:endParaRPr lang="en-IE" dirty="0"/>
          </a:p>
        </p:txBody>
      </p:sp>
    </p:spTree>
    <p:extLst>
      <p:ext uri="{BB962C8B-B14F-4D97-AF65-F5344CB8AC3E}">
        <p14:creationId xmlns:p14="http://schemas.microsoft.com/office/powerpoint/2010/main" val="3904711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29FF4-A239-4FAE-B190-E9F53296428F}"/>
              </a:ext>
            </a:extLst>
          </p:cNvPr>
          <p:cNvSpPr>
            <a:spLocks noGrp="1"/>
          </p:cNvSpPr>
          <p:nvPr>
            <p:ph type="title"/>
          </p:nvPr>
        </p:nvSpPr>
        <p:spPr/>
        <p:txBody>
          <a:bodyPr/>
          <a:lstStyle/>
          <a:p>
            <a:r>
              <a:rPr lang="en-GB" b="1" u="sng" dirty="0"/>
              <a:t>Further issues</a:t>
            </a:r>
            <a:br>
              <a:rPr lang="en-GB" b="1" u="sng" dirty="0"/>
            </a:br>
            <a:endParaRPr lang="en-IE" dirty="0"/>
          </a:p>
        </p:txBody>
      </p:sp>
      <p:sp>
        <p:nvSpPr>
          <p:cNvPr id="3" name="Content Placeholder 2">
            <a:extLst>
              <a:ext uri="{FF2B5EF4-FFF2-40B4-BE49-F238E27FC236}">
                <a16:creationId xmlns:a16="http://schemas.microsoft.com/office/drawing/2014/main" id="{5DE41181-7EEA-4139-9E11-9320215CCB37}"/>
              </a:ext>
            </a:extLst>
          </p:cNvPr>
          <p:cNvSpPr>
            <a:spLocks noGrp="1"/>
          </p:cNvSpPr>
          <p:nvPr>
            <p:ph idx="1"/>
          </p:nvPr>
        </p:nvSpPr>
        <p:spPr>
          <a:xfrm>
            <a:off x="1097279" y="1845733"/>
            <a:ext cx="10189845" cy="4412191"/>
          </a:xfrm>
        </p:spPr>
        <p:txBody>
          <a:bodyPr>
            <a:normAutofit fontScale="92500"/>
          </a:bodyPr>
          <a:lstStyle/>
          <a:p>
            <a:pPr marL="457200" indent="-457200">
              <a:buFont typeface="+mj-lt"/>
              <a:buAutoNum type="arabicPeriod"/>
            </a:pPr>
            <a:r>
              <a:rPr lang="en-GB" dirty="0"/>
              <a:t>Graffiti and illegal burning of waste have defaced boundary walls of domestic properties in some locations.</a:t>
            </a:r>
          </a:p>
          <a:p>
            <a:pPr marL="457200" indent="-457200">
              <a:buFont typeface="+mj-lt"/>
              <a:buAutoNum type="arabicPeriod"/>
            </a:pPr>
            <a:r>
              <a:rPr lang="en-GB" dirty="0"/>
              <a:t>The pedestrian bridge linking </a:t>
            </a:r>
            <a:r>
              <a:rPr lang="en-GB" dirty="0" err="1"/>
              <a:t>Bawnlea</a:t>
            </a:r>
            <a:r>
              <a:rPr lang="en-GB" dirty="0"/>
              <a:t> Avenue and </a:t>
            </a:r>
            <a:r>
              <a:rPr lang="en-GB" dirty="0" err="1"/>
              <a:t>Cloonmore</a:t>
            </a:r>
            <a:r>
              <a:rPr lang="en-GB" dirty="0"/>
              <a:t> Road is in poor condition from an aesthetic point of view.</a:t>
            </a:r>
          </a:p>
          <a:p>
            <a:pPr marL="457200" indent="-457200">
              <a:buFont typeface="+mj-lt"/>
              <a:buAutoNum type="arabicPeriod"/>
            </a:pPr>
            <a:r>
              <a:rPr lang="en-GB" dirty="0"/>
              <a:t>The Public Lighting Section have been asked to examine the public lighting system which is in place and to advise if improvements are necessary.</a:t>
            </a:r>
          </a:p>
          <a:p>
            <a:pPr marL="457200" indent="-457200">
              <a:buFont typeface="+mj-lt"/>
              <a:buAutoNum type="arabicPeriod"/>
            </a:pPr>
            <a:r>
              <a:rPr lang="en-GB" dirty="0"/>
              <a:t>There is a footpath running the entire length of the green space on the </a:t>
            </a:r>
            <a:r>
              <a:rPr lang="en-GB" dirty="0" err="1"/>
              <a:t>Bawnlea</a:t>
            </a:r>
            <a:r>
              <a:rPr lang="en-GB" dirty="0"/>
              <a:t>/</a:t>
            </a:r>
            <a:r>
              <a:rPr lang="en-GB" dirty="0" err="1"/>
              <a:t>Dromcarra</a:t>
            </a:r>
            <a:r>
              <a:rPr lang="en-GB" dirty="0"/>
              <a:t> side.  This is not the case on the </a:t>
            </a:r>
            <a:r>
              <a:rPr lang="en-GB" dirty="0" err="1"/>
              <a:t>Cloonmore</a:t>
            </a:r>
            <a:r>
              <a:rPr lang="en-GB" dirty="0"/>
              <a:t> side, the footpath runs only as far as </a:t>
            </a:r>
            <a:r>
              <a:rPr lang="en-GB" dirty="0" err="1"/>
              <a:t>Cloonmore</a:t>
            </a:r>
            <a:r>
              <a:rPr lang="en-GB" dirty="0"/>
              <a:t> Close at one end and </a:t>
            </a:r>
            <a:r>
              <a:rPr lang="en-GB" dirty="0" err="1"/>
              <a:t>Cloonmore</a:t>
            </a:r>
            <a:r>
              <a:rPr lang="en-GB" dirty="0"/>
              <a:t> Green at the other.  </a:t>
            </a:r>
          </a:p>
          <a:p>
            <a:pPr marL="457200" indent="-457200">
              <a:buFont typeface="+mj-lt"/>
              <a:buAutoNum type="arabicPeriod"/>
            </a:pPr>
            <a:r>
              <a:rPr lang="en-GB" dirty="0"/>
              <a:t>The footpath surface on the </a:t>
            </a:r>
            <a:r>
              <a:rPr lang="en-GB" dirty="0" err="1"/>
              <a:t>Bawnlea</a:t>
            </a:r>
            <a:r>
              <a:rPr lang="en-GB" dirty="0"/>
              <a:t>/</a:t>
            </a:r>
            <a:r>
              <a:rPr lang="en-GB" dirty="0" err="1"/>
              <a:t>Dromcarra</a:t>
            </a:r>
            <a:r>
              <a:rPr lang="en-GB" dirty="0"/>
              <a:t> side is in poor condition due to repeated burning of waste and burning of stolen cars, an overlay of substantial sections of path is required. </a:t>
            </a:r>
          </a:p>
          <a:p>
            <a:pPr marL="457200" indent="-457200">
              <a:buFont typeface="+mj-lt"/>
              <a:buAutoNum type="arabicPeriod"/>
            </a:pPr>
            <a:r>
              <a:rPr lang="en-GB" dirty="0"/>
              <a:t>Extensive areas of green space have been badly damaged by the </a:t>
            </a:r>
            <a:r>
              <a:rPr lang="en-GB"/>
              <a:t>repeated burning </a:t>
            </a:r>
            <a:r>
              <a:rPr lang="en-GB" dirty="0"/>
              <a:t>of waste in the same locations.</a:t>
            </a:r>
          </a:p>
          <a:p>
            <a:pPr marL="457200" indent="-457200">
              <a:buFont typeface="+mj-lt"/>
              <a:buAutoNum type="arabicPeriod"/>
            </a:pPr>
            <a:endParaRPr lang="en-GB" dirty="0"/>
          </a:p>
          <a:p>
            <a:pPr marL="457200" indent="-457200">
              <a:buFont typeface="+mj-lt"/>
              <a:buAutoNum type="arabicPeriod"/>
            </a:pPr>
            <a:endParaRPr lang="en-IE" dirty="0"/>
          </a:p>
        </p:txBody>
      </p:sp>
    </p:spTree>
    <p:extLst>
      <p:ext uri="{BB962C8B-B14F-4D97-AF65-F5344CB8AC3E}">
        <p14:creationId xmlns:p14="http://schemas.microsoft.com/office/powerpoint/2010/main" val="3408490330"/>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657</TotalTime>
  <Words>1035</Words>
  <Application>Microsoft Office PowerPoint</Application>
  <PresentationFormat>Widescreen</PresentationFormat>
  <Paragraphs>66</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Retrospect</vt:lpstr>
      <vt:lpstr>   Headed item report to the meeting of the Tallaght Area Committee on 22 March ‘21.  Assessment of issues at Whitestown Stream  through Jobstown.  </vt:lpstr>
      <vt:lpstr>Background and purpose of report </vt:lpstr>
      <vt:lpstr>Dumping &amp; Burning Locations </vt:lpstr>
      <vt:lpstr>Illegal dumping and burning of waste </vt:lpstr>
      <vt:lpstr>Clean up activity </vt:lpstr>
      <vt:lpstr>Illegal dumping and burning of waste </vt:lpstr>
      <vt:lpstr>Summary of locations and lengths of low boundary wall that can be easily crossed. </vt:lpstr>
      <vt:lpstr>Other boundary and access issues </vt:lpstr>
      <vt:lpstr>Further issues </vt:lpstr>
      <vt:lpstr>PowerPoint Presentation</vt:lpstr>
      <vt:lpstr>Hidden corners &amp; dumping   </vt:lpstr>
      <vt:lpstr>Evidence of burning of waste and stolen cars.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Assessment of Whitestown Stream - Anti-Social Behaviour, Scrambler/Vehicle entrances and Illegal Dumping</dc:title>
  <dc:creator>Brendan Redmond</dc:creator>
  <cp:lastModifiedBy>Brian Carroll</cp:lastModifiedBy>
  <cp:revision>45</cp:revision>
  <dcterms:created xsi:type="dcterms:W3CDTF">2021-03-18T09:08:54Z</dcterms:created>
  <dcterms:modified xsi:type="dcterms:W3CDTF">2021-03-22T10:36:02Z</dcterms:modified>
</cp:coreProperties>
</file>