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7" r:id="rId6"/>
    <p:sldId id="259" r:id="rId7"/>
    <p:sldId id="264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52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6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D28A4-4CDF-41B6-A98E-BC5AA73FE6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2BF41B-7C82-4F38-85DD-F164DF4DF8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25049B-8B0A-4CE4-8BE4-7D091B2B8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11/03/2021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F50AF3-8677-455F-88C7-49093A23F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2AD85E-4B57-4AA7-AF33-CDDBDB1F0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93332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D7170-125E-40EB-9900-22509F3D7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89A7CB-D596-4673-8B4C-9B2FB300EA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2CBCDD-6FD5-419A-9801-CE3BDDE3A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11/03/2021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59309-AA57-4AC7-A530-6D788043D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4D08C-A1D8-4030-8B60-6B07C4AFA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51244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3FE76D-8D7F-47C8-AEA0-6B89B3753D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9A0495-B613-4BD1-A058-3FBB5C5C4B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C2AA39-5207-4769-8FD0-4A88D369F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11/03/2021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812DC-EEBD-48BB-B1B6-80314F0BA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A75154-8ED6-498C-86B8-D6D062527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86408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A912E-480C-4C06-916B-7D3BC84EF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B97085-0D3E-41DE-803B-A48A096CC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E82B6-471E-41CE-B283-5DA9BA035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11/03/2021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9C4E66-FD52-4271-A533-DDA71ECCB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53AA18-340A-4095-9D09-583EEC436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13946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39ACE-1927-4931-BBF5-4280188876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FBFC2E-A942-447B-A42D-5D9B76F64F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490AD3-8E20-49C6-95DF-0A976043B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11/03/2021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D7EE66-453D-4AD4-8BAE-025A8CDFB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40F21-5FCD-4980-9634-909C59087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7875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4780B-8929-4104-BAB1-1BB75F0609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354EC-8FAF-4339-8292-2335DF2D29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130AC1-F7D0-4582-8F23-1D3E3A0980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29606B-746B-4445-BF57-53952E5E6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11/03/2021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5C6734-1E2D-43B6-8468-97B0C510E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AD5E98-F970-44DC-9982-F97B921F8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17764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5A35A-9247-4D6D-8906-B84AE0DCB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1E1FF6-C362-47BA-B2D8-0B155B0DD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704AE3-11FB-4ACE-B93A-24372F7B24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ABB79F-FA06-4CF4-AC77-190BA14CED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6D2BF-B674-48A2-814E-E406DBE37A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0CF110-BDD1-4CE1-B6E2-97184E911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11/03/2021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40A32B-2956-4A21-90EB-4BFD5F26F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4B2FEA-41DC-4F13-971F-4D9E4369F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785818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DC6D9-55EC-4609-9D6F-4D3D5E9E2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0627E7-B8BE-47F7-B495-4F3B3992A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11/03/2021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BB8D10-2B07-43D1-9B45-E18851A25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0A085E-6784-4733-9A4D-1FBEC7029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894657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707443-B678-4A71-990F-F3469AF24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11/03/2021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C078D5-8616-48E8-B867-0505159DD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086441-A955-4B69-AA6B-1CE281351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6920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F4C94-11FA-4DAA-BEC6-3B22E3D87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65995-E423-4604-8CBA-3A51BF8CC3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C2F741-E677-426A-B62A-6C31FD5CA2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CB973D-C60B-4FE5-8539-0956ED748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11/03/2021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3334C0-1B09-40A5-A604-C2BB4033A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3FA7B1-0483-4227-AEEC-8C4DA4EB0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08068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99EC9-C6EF-4B23-A902-22C9A2CE8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D7F6BA-800D-4D33-9DDF-789AC9DE7A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AA2317-9D8E-49AA-96E1-D6C90D2C56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8332AA-E92F-49A6-B5D0-2B76E185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56C95-392E-441E-938C-733D39AE9AA0}" type="datetimeFigureOut">
              <a:rPr lang="en-IE" smtClean="0"/>
              <a:t>11/03/2021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94B0CF-FDC9-41C7-BF39-43FDD5964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934266-83F5-41CC-A5C1-7713E0192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940233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3B9123-3743-4CBA-BF95-42E790B90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556C1E-EAB3-464A-97FF-957FBE90F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A9B40-E6C6-4FA1-BA02-1C98DDC99C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56C95-392E-441E-938C-733D39AE9AA0}" type="datetimeFigureOut">
              <a:rPr lang="en-IE" smtClean="0"/>
              <a:t>11/03/2021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4E085-102C-4997-A1AE-FDBF38D805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42E77-7848-4CAB-AA1A-3AFD1D95C0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61D3F-1B0D-47DD-9E0A-E836502FCACB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37695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5219">
            <a:alpha val="5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DEBCF-0AE8-4FE1-BB1E-ABA7744642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en-IE" sz="4800" b="1" dirty="0"/>
              <a:t>Litter Management Plan 2020-2022</a:t>
            </a:r>
            <a:br>
              <a:rPr lang="en-IE" sz="3600" dirty="0"/>
            </a:br>
            <a:r>
              <a:rPr lang="en-IE" sz="3600" dirty="0"/>
              <a:t>July to December 2020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9C89CD-CFAD-433E-808E-2FB1F10FA9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endParaRPr lang="en-IE" dirty="0"/>
          </a:p>
          <a:p>
            <a:pPr algn="r"/>
            <a:r>
              <a:rPr lang="en-IE" dirty="0"/>
              <a:t>Area Committee Meetings</a:t>
            </a:r>
          </a:p>
          <a:p>
            <a:pPr algn="r"/>
            <a:r>
              <a:rPr lang="en-IE" dirty="0"/>
              <a:t>February 2021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865763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ADDE1C-8689-4377-BD78-5EDADD005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br>
              <a:rPr lang="en-IE" sz="4000" dirty="0"/>
            </a:br>
            <a:r>
              <a:rPr lang="en-IE" sz="4000" dirty="0"/>
              <a:t>Litter Management Plan 2020-2022</a:t>
            </a:r>
            <a:br>
              <a:rPr lang="en-IE" sz="4000" dirty="0"/>
            </a:br>
            <a:endParaRPr lang="en-IE" sz="4000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D97C8B-8BC5-4738-8A40-67949A16B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pPr marL="457200" lvl="1" indent="0">
              <a:buNone/>
            </a:pPr>
            <a:r>
              <a:rPr lang="en-IE" sz="2000" b="1" dirty="0"/>
              <a:t>Objectives in the Plan to prevent and control litter through:</a:t>
            </a:r>
            <a:br>
              <a:rPr lang="en-IE" sz="2000" dirty="0"/>
            </a:br>
            <a:endParaRPr lang="en-IE" sz="2000" dirty="0"/>
          </a:p>
          <a:p>
            <a:pPr lvl="1"/>
            <a:r>
              <a:rPr lang="en-IE" sz="2000" dirty="0"/>
              <a:t>Litter and Waste Enforcement and Regulation</a:t>
            </a:r>
          </a:p>
          <a:p>
            <a:pPr lvl="1"/>
            <a:r>
              <a:rPr lang="en-IE" sz="2000" dirty="0"/>
              <a:t>Management of the Public Realm</a:t>
            </a:r>
          </a:p>
          <a:p>
            <a:pPr lvl="1"/>
            <a:r>
              <a:rPr lang="en-IE" sz="2000" dirty="0"/>
              <a:t>Communication, awareness and education</a:t>
            </a:r>
          </a:p>
          <a:p>
            <a:endParaRPr lang="en-IE" sz="2000" dirty="0"/>
          </a:p>
        </p:txBody>
      </p:sp>
    </p:spTree>
    <p:extLst>
      <p:ext uri="{BB962C8B-B14F-4D97-AF65-F5344CB8AC3E}">
        <p14:creationId xmlns:p14="http://schemas.microsoft.com/office/powerpoint/2010/main" val="2384740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9" name="Freeform: Shape 18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1" name="Freeform: Shape 20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5ED63F-362C-42A7-9E48-44BF6657D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GB" sz="4000" dirty="0"/>
              <a:t>Litter &amp; Waste Enforcement</a:t>
            </a:r>
            <a:endParaRPr lang="en-IE" sz="4000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847E5-A0F3-4567-AFEC-EFE26F56B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r>
              <a:rPr lang="en-GB" sz="2000" dirty="0"/>
              <a:t>1594 Litter cases closed</a:t>
            </a:r>
          </a:p>
          <a:p>
            <a:r>
              <a:rPr lang="en-GB" sz="2000" dirty="0"/>
              <a:t>3290 tonnes of litter and dumping removed by Public Realm crews</a:t>
            </a:r>
          </a:p>
          <a:p>
            <a:r>
              <a:rPr lang="en-GB" sz="2000" dirty="0"/>
              <a:t>245 Fines issued</a:t>
            </a:r>
          </a:p>
          <a:p>
            <a:r>
              <a:rPr lang="en-GB" sz="2000" dirty="0"/>
              <a:t>Over 50 cases awaiting hearing when District Court resumes</a:t>
            </a:r>
          </a:p>
          <a:p>
            <a:r>
              <a:rPr lang="en-GB" sz="2000" dirty="0"/>
              <a:t>131 CCTV incidents investigated</a:t>
            </a:r>
            <a:endParaRPr lang="en-IE" sz="2000" dirty="0"/>
          </a:p>
        </p:txBody>
      </p:sp>
    </p:spTree>
    <p:extLst>
      <p:ext uri="{BB962C8B-B14F-4D97-AF65-F5344CB8AC3E}">
        <p14:creationId xmlns:p14="http://schemas.microsoft.com/office/powerpoint/2010/main" val="1063248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328953A-CD87-4E91-A0A8-FB6BADFE0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sz="4000" dirty="0">
                <a:solidFill>
                  <a:srgbClr val="FFFFFF"/>
                </a:solidFill>
              </a:rPr>
              <a:t>Litter &amp; Waste Enforcement</a:t>
            </a:r>
            <a:endParaRPr lang="en-IE" sz="4000" dirty="0">
              <a:solidFill>
                <a:srgbClr val="FFFFFF"/>
              </a:solidFill>
            </a:endParaRP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7E1790-B50D-46D7-9AE5-56ECD815F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dirty="0"/>
              <a:t>145 Inspections related to enforcement of Household and Commercial Waste Byelaws, backyard burning and hoarding of waste</a:t>
            </a:r>
          </a:p>
          <a:p>
            <a:r>
              <a:rPr lang="en-GB" dirty="0"/>
              <a:t>79 Inspections related to enforcement of Producer responsibility legislation</a:t>
            </a:r>
          </a:p>
          <a:p>
            <a:r>
              <a:rPr lang="en-GB" dirty="0"/>
              <a:t>11 operations carried out to combat illegal household waste/junk collections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699614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89F9D7-E275-4B40-BB98-8803752AE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Public Realm</a:t>
            </a:r>
            <a:endParaRPr lang="en-IE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67132-11C9-4323-B45C-F349F83F3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dirty="0"/>
              <a:t>228 tonnes collected from street bins</a:t>
            </a:r>
          </a:p>
          <a:p>
            <a:r>
              <a:rPr lang="en-GB" dirty="0"/>
              <a:t>3290 tonnes of litter &amp; illegal dumping</a:t>
            </a:r>
          </a:p>
          <a:p>
            <a:r>
              <a:rPr lang="en-GB" dirty="0"/>
              <a:t>5294 tonnes from road sweeping / gullies</a:t>
            </a:r>
          </a:p>
          <a:p>
            <a:endParaRPr lang="en-GB" dirty="0"/>
          </a:p>
          <a:p>
            <a:r>
              <a:rPr lang="en-GB" dirty="0"/>
              <a:t>Servicing and Maintenance of Brink Banks</a:t>
            </a:r>
          </a:p>
          <a:p>
            <a:r>
              <a:rPr lang="en-GB" dirty="0"/>
              <a:t>Covert surveillance in place at two locations</a:t>
            </a:r>
          </a:p>
          <a:p>
            <a:r>
              <a:rPr lang="en-GB" dirty="0"/>
              <a:t>88 litter fines issued to date</a:t>
            </a:r>
          </a:p>
          <a:p>
            <a:r>
              <a:rPr lang="en-GB" dirty="0"/>
              <a:t>9 cases referred for legal proceedings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517531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5" name="Freeform: Shape 24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7" name="Freeform: Shape 26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F8B087-32B1-41C5-977D-4EA375456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en-IE" sz="4000" dirty="0"/>
              <a:t>Halloween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6F6B6-E59B-4BF5-850F-734204E15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anchor="ctr">
            <a:normAutofit/>
          </a:bodyPr>
          <a:lstStyle/>
          <a:p>
            <a:pPr>
              <a:lnSpc>
                <a:spcPct val="200000"/>
              </a:lnSpc>
            </a:pPr>
            <a:r>
              <a:rPr lang="en-GB" sz="1800" dirty="0"/>
              <a:t>237 tonnes removed prior to Halloween</a:t>
            </a:r>
          </a:p>
          <a:p>
            <a:pPr>
              <a:lnSpc>
                <a:spcPct val="200000"/>
              </a:lnSpc>
            </a:pPr>
            <a:r>
              <a:rPr lang="en-GB" sz="1800" dirty="0"/>
              <a:t>283 bonfire sites identified</a:t>
            </a:r>
          </a:p>
          <a:p>
            <a:pPr>
              <a:lnSpc>
                <a:spcPct val="200000"/>
              </a:lnSpc>
            </a:pPr>
            <a:r>
              <a:rPr lang="en-GB" sz="1800" dirty="0"/>
              <a:t>355 tonnes removed after Halloween</a:t>
            </a:r>
          </a:p>
          <a:p>
            <a:pPr>
              <a:lnSpc>
                <a:spcPct val="200000"/>
              </a:lnSpc>
            </a:pPr>
            <a:r>
              <a:rPr lang="en-GB" sz="1800" dirty="0"/>
              <a:t>Cost of removal approximately €150,000</a:t>
            </a:r>
          </a:p>
          <a:p>
            <a:pPr>
              <a:lnSpc>
                <a:spcPct val="150000"/>
              </a:lnSpc>
            </a:pPr>
            <a:r>
              <a:rPr lang="en-GB" sz="1800" dirty="0"/>
              <a:t>Campaign by Communications &amp; Awareness including 61 Ballymount passes given out to community groups</a:t>
            </a:r>
            <a:endParaRPr lang="en-IE" sz="1800" dirty="0"/>
          </a:p>
        </p:txBody>
      </p:sp>
    </p:spTree>
    <p:extLst>
      <p:ext uri="{BB962C8B-B14F-4D97-AF65-F5344CB8AC3E}">
        <p14:creationId xmlns:p14="http://schemas.microsoft.com/office/powerpoint/2010/main" val="2515728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C62651-EE8D-4355-8672-3EB776FA0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GB" sz="3700" dirty="0">
                <a:solidFill>
                  <a:srgbClr val="FFFFFF"/>
                </a:solidFill>
              </a:rPr>
              <a:t>Communication and Awareness</a:t>
            </a:r>
            <a:endParaRPr lang="en-IE" sz="3700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104DA-EE2A-4D36-96DD-95DF306273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GB" dirty="0"/>
              <a:t>Halloween and Christmas campaigns</a:t>
            </a:r>
          </a:p>
          <a:p>
            <a:r>
              <a:rPr lang="en-GB" dirty="0"/>
              <a:t>Dublin Canvas project successfully rolled out</a:t>
            </a:r>
          </a:p>
          <a:p>
            <a:r>
              <a:rPr lang="en-GB" dirty="0"/>
              <a:t>Green Dog Walkers promoted on Social Media</a:t>
            </a:r>
          </a:p>
          <a:p>
            <a:r>
              <a:rPr lang="en-GB" dirty="0"/>
              <a:t>Social Credits Scheme</a:t>
            </a:r>
          </a:p>
          <a:p>
            <a:r>
              <a:rPr lang="en-GB" dirty="0"/>
              <a:t>1055 clean ups supported</a:t>
            </a:r>
          </a:p>
          <a:p>
            <a:r>
              <a:rPr lang="en-GB" dirty="0"/>
              <a:t>Reuse month promoted, including launch of </a:t>
            </a:r>
            <a:r>
              <a:rPr lang="en-GB" dirty="0" err="1"/>
              <a:t>Relove</a:t>
            </a:r>
            <a:r>
              <a:rPr lang="en-GB" dirty="0"/>
              <a:t> Fashion Competition</a:t>
            </a:r>
          </a:p>
        </p:txBody>
      </p:sp>
    </p:spTree>
    <p:extLst>
      <p:ext uri="{BB962C8B-B14F-4D97-AF65-F5344CB8AC3E}">
        <p14:creationId xmlns:p14="http://schemas.microsoft.com/office/powerpoint/2010/main" val="3450225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1382F-3933-423F-B705-8BAFB4D10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Thank you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326867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248</Words>
  <Application>Microsoft Office PowerPoint</Application>
  <PresentationFormat>Widescreen</PresentationFormat>
  <Paragraphs>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Litter Management Plan 2020-2022 July to December 2020</vt:lpstr>
      <vt:lpstr> Litter Management Plan 2020-2022 </vt:lpstr>
      <vt:lpstr>Litter &amp; Waste Enforcement</vt:lpstr>
      <vt:lpstr>Litter &amp; Waste Enforcement</vt:lpstr>
      <vt:lpstr>Public Realm</vt:lpstr>
      <vt:lpstr>Halloween</vt:lpstr>
      <vt:lpstr>Communication and Awareness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Litter Management Plan 2020-2022 July to December 2020</dc:title>
  <dc:creator>Brenda Shannon</dc:creator>
  <cp:lastModifiedBy>Ciara Brennan</cp:lastModifiedBy>
  <cp:revision>3</cp:revision>
  <dcterms:created xsi:type="dcterms:W3CDTF">2021-02-09T11:25:11Z</dcterms:created>
  <dcterms:modified xsi:type="dcterms:W3CDTF">2021-03-11T09:21:02Z</dcterms:modified>
</cp:coreProperties>
</file>