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22" r:id="rId3"/>
    <p:sldId id="323" r:id="rId4"/>
    <p:sldId id="318" r:id="rId5"/>
    <p:sldId id="320" r:id="rId6"/>
    <p:sldId id="321" r:id="rId7"/>
    <p:sldId id="326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yle, Aoife" initials="DA" lastIdx="1" clrIdx="0">
    <p:extLst>
      <p:ext uri="{19B8F6BF-5375-455C-9EA6-DF929625EA0E}">
        <p15:presenceInfo xmlns:p15="http://schemas.microsoft.com/office/powerpoint/2012/main" userId="S::aoife.doyle@kpmg.ie::0e2ab37a-76b6-45fe-a4cb-bb366eef6b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60006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F09D7-6CEF-497C-A076-0DAB83FDDE7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4CA6BF-839F-427B-9D1D-FE41BDCC10BE}">
      <dgm:prSet/>
      <dgm:spPr/>
      <dgm:t>
        <a:bodyPr/>
        <a:lstStyle/>
        <a:p>
          <a:r>
            <a:rPr lang="en-US" dirty="0"/>
            <a:t>STAGE 1</a:t>
          </a:r>
        </a:p>
      </dgm:t>
    </dgm:pt>
    <dgm:pt modelId="{0DDBEF1D-D16B-4A59-BB6E-65F859C6401A}" type="parTrans" cxnId="{5AEFA3DE-21D5-40C6-AED5-FC8E3A45D689}">
      <dgm:prSet/>
      <dgm:spPr/>
      <dgm:t>
        <a:bodyPr/>
        <a:lstStyle/>
        <a:p>
          <a:endParaRPr lang="en-US"/>
        </a:p>
      </dgm:t>
    </dgm:pt>
    <dgm:pt modelId="{85540AC1-4035-4E46-96A0-C7B0C6B2649D}" type="sibTrans" cxnId="{5AEFA3DE-21D5-40C6-AED5-FC8E3A45D689}">
      <dgm:prSet/>
      <dgm:spPr/>
      <dgm:t>
        <a:bodyPr/>
        <a:lstStyle/>
        <a:p>
          <a:endParaRPr lang="en-US"/>
        </a:p>
      </dgm:t>
    </dgm:pt>
    <dgm:pt modelId="{44268D94-270D-4DA1-A51D-C06A8F732975}">
      <dgm:prSet/>
      <dgm:spPr/>
      <dgm:t>
        <a:bodyPr/>
        <a:lstStyle/>
        <a:p>
          <a:r>
            <a:rPr lang="en-US" dirty="0"/>
            <a:t>Scoping of Project and Summary Report</a:t>
          </a:r>
        </a:p>
        <a:p>
          <a:r>
            <a:rPr lang="en-US" dirty="0"/>
            <a:t>August 2020</a:t>
          </a:r>
        </a:p>
      </dgm:t>
    </dgm:pt>
    <dgm:pt modelId="{068FE313-132B-4BEA-9CF0-1F6383F1531E}" type="parTrans" cxnId="{80161C24-781E-4002-B547-A4A4A6C4A3DB}">
      <dgm:prSet/>
      <dgm:spPr/>
      <dgm:t>
        <a:bodyPr/>
        <a:lstStyle/>
        <a:p>
          <a:endParaRPr lang="en-US"/>
        </a:p>
      </dgm:t>
    </dgm:pt>
    <dgm:pt modelId="{7D7CE4CF-4DCB-47FC-9BED-3841F4D17EA1}" type="sibTrans" cxnId="{80161C24-781E-4002-B547-A4A4A6C4A3DB}">
      <dgm:prSet/>
      <dgm:spPr/>
      <dgm:t>
        <a:bodyPr/>
        <a:lstStyle/>
        <a:p>
          <a:endParaRPr lang="en-US"/>
        </a:p>
      </dgm:t>
    </dgm:pt>
    <dgm:pt modelId="{77295AFE-B0C8-4B80-BA83-E54E4D6C3539}">
      <dgm:prSet/>
      <dgm:spPr/>
      <dgm:t>
        <a:bodyPr/>
        <a:lstStyle/>
        <a:p>
          <a:r>
            <a:rPr lang="en-US"/>
            <a:t>STAGE 2</a:t>
          </a:r>
        </a:p>
      </dgm:t>
    </dgm:pt>
    <dgm:pt modelId="{4C841DD4-5657-477A-A3AD-7D65072396F4}" type="parTrans" cxnId="{A941EB04-A484-4355-81EE-4D9EB4BB1910}">
      <dgm:prSet/>
      <dgm:spPr/>
      <dgm:t>
        <a:bodyPr/>
        <a:lstStyle/>
        <a:p>
          <a:endParaRPr lang="en-US"/>
        </a:p>
      </dgm:t>
    </dgm:pt>
    <dgm:pt modelId="{AB995CD4-9F2D-4366-9789-05682DE410BD}" type="sibTrans" cxnId="{A941EB04-A484-4355-81EE-4D9EB4BB1910}">
      <dgm:prSet/>
      <dgm:spPr/>
      <dgm:t>
        <a:bodyPr/>
        <a:lstStyle/>
        <a:p>
          <a:endParaRPr lang="en-US"/>
        </a:p>
      </dgm:t>
    </dgm:pt>
    <dgm:pt modelId="{CCF777AE-BD3C-44FF-97B5-165DD7D490C1}">
      <dgm:prSet/>
      <dgm:spPr/>
      <dgm:t>
        <a:bodyPr/>
        <a:lstStyle/>
        <a:p>
          <a:r>
            <a:rPr lang="en-US" dirty="0"/>
            <a:t>Desktop Investigation, Surveys and Mapping</a:t>
          </a:r>
        </a:p>
        <a:p>
          <a:r>
            <a:rPr lang="en-US" dirty="0"/>
            <a:t>August-October 2020</a:t>
          </a:r>
        </a:p>
      </dgm:t>
    </dgm:pt>
    <dgm:pt modelId="{37594B0B-5952-4A7F-B636-587A8B2C4298}" type="parTrans" cxnId="{99E9DAE4-94F3-41F4-ADE1-235D474580A3}">
      <dgm:prSet/>
      <dgm:spPr/>
      <dgm:t>
        <a:bodyPr/>
        <a:lstStyle/>
        <a:p>
          <a:endParaRPr lang="en-US"/>
        </a:p>
      </dgm:t>
    </dgm:pt>
    <dgm:pt modelId="{68751FC9-204B-4817-A41C-7569A9A94B56}" type="sibTrans" cxnId="{99E9DAE4-94F3-41F4-ADE1-235D474580A3}">
      <dgm:prSet/>
      <dgm:spPr/>
      <dgm:t>
        <a:bodyPr/>
        <a:lstStyle/>
        <a:p>
          <a:endParaRPr lang="en-US"/>
        </a:p>
      </dgm:t>
    </dgm:pt>
    <dgm:pt modelId="{E242054D-A8AA-4075-B4B5-C764A9FD49DC}">
      <dgm:prSet/>
      <dgm:spPr/>
      <dgm:t>
        <a:bodyPr/>
        <a:lstStyle/>
        <a:p>
          <a:r>
            <a:rPr lang="en-US"/>
            <a:t>STAGE 3</a:t>
          </a:r>
        </a:p>
      </dgm:t>
    </dgm:pt>
    <dgm:pt modelId="{891A8A39-131C-4BA9-B15F-FFA5E280A73B}" type="parTrans" cxnId="{CCECA321-0F22-44FE-ACED-74F7251FA334}">
      <dgm:prSet/>
      <dgm:spPr/>
      <dgm:t>
        <a:bodyPr/>
        <a:lstStyle/>
        <a:p>
          <a:endParaRPr lang="en-US"/>
        </a:p>
      </dgm:t>
    </dgm:pt>
    <dgm:pt modelId="{D2FE464B-F75A-4D00-A949-AD1BFA245D51}" type="sibTrans" cxnId="{CCECA321-0F22-44FE-ACED-74F7251FA334}">
      <dgm:prSet/>
      <dgm:spPr/>
      <dgm:t>
        <a:bodyPr/>
        <a:lstStyle/>
        <a:p>
          <a:endParaRPr lang="en-US"/>
        </a:p>
      </dgm:t>
    </dgm:pt>
    <dgm:pt modelId="{77D05DC1-7C9D-4C91-9B21-9FAF941E3400}">
      <dgm:prSet/>
      <dgm:spPr/>
      <dgm:t>
        <a:bodyPr/>
        <a:lstStyle/>
        <a:p>
          <a:r>
            <a:rPr lang="en-US" dirty="0"/>
            <a:t>Interim Report(s), Analysis, Mapping </a:t>
          </a:r>
        </a:p>
        <a:p>
          <a:r>
            <a:rPr lang="en-US" dirty="0"/>
            <a:t>Sept 2020-May 2021 with submission of policy and mapping information in line with requirements of CDP key dates.</a:t>
          </a:r>
        </a:p>
      </dgm:t>
    </dgm:pt>
    <dgm:pt modelId="{5FBD3752-6242-4A16-8AA7-AA3190485E84}" type="parTrans" cxnId="{B5EAAB97-21A2-48C3-8701-DC29274D19E0}">
      <dgm:prSet/>
      <dgm:spPr/>
      <dgm:t>
        <a:bodyPr/>
        <a:lstStyle/>
        <a:p>
          <a:endParaRPr lang="en-US"/>
        </a:p>
      </dgm:t>
    </dgm:pt>
    <dgm:pt modelId="{99EC9A38-3A78-43E9-A10A-00D8C3C3517E}" type="sibTrans" cxnId="{B5EAAB97-21A2-48C3-8701-DC29274D19E0}">
      <dgm:prSet/>
      <dgm:spPr/>
      <dgm:t>
        <a:bodyPr/>
        <a:lstStyle/>
        <a:p>
          <a:endParaRPr lang="en-US"/>
        </a:p>
      </dgm:t>
    </dgm:pt>
    <dgm:pt modelId="{763D1A49-F354-402A-8ADA-044D33BCF1EB}">
      <dgm:prSet/>
      <dgm:spPr/>
      <dgm:t>
        <a:bodyPr/>
        <a:lstStyle/>
        <a:p>
          <a:r>
            <a:rPr lang="en-US"/>
            <a:t>STAGE 4</a:t>
          </a:r>
        </a:p>
      </dgm:t>
    </dgm:pt>
    <dgm:pt modelId="{0C11651E-3BDA-466A-A356-5DF16A3EC40C}" type="parTrans" cxnId="{CC709069-62F9-43D1-B683-75AD6DA2CE14}">
      <dgm:prSet/>
      <dgm:spPr/>
      <dgm:t>
        <a:bodyPr/>
        <a:lstStyle/>
        <a:p>
          <a:endParaRPr lang="en-US"/>
        </a:p>
      </dgm:t>
    </dgm:pt>
    <dgm:pt modelId="{BCC7AF22-A3A7-4019-8241-ACA239CE6721}" type="sibTrans" cxnId="{CC709069-62F9-43D1-B683-75AD6DA2CE14}">
      <dgm:prSet/>
      <dgm:spPr/>
      <dgm:t>
        <a:bodyPr/>
        <a:lstStyle/>
        <a:p>
          <a:endParaRPr lang="en-US"/>
        </a:p>
      </dgm:t>
    </dgm:pt>
    <dgm:pt modelId="{BAF78D20-FABE-4755-A722-ECF3B673BB7C}">
      <dgm:prSet/>
      <dgm:spPr/>
      <dgm:t>
        <a:bodyPr/>
        <a:lstStyle/>
        <a:p>
          <a:r>
            <a:rPr lang="en-US" dirty="0"/>
            <a:t>Final Report – Draft reports, Consultation, Finalised Mapping, Findings, Recommendations &amp; Action Plans</a:t>
          </a:r>
        </a:p>
        <a:p>
          <a:r>
            <a:rPr lang="en-US" dirty="0"/>
            <a:t>Feb 2021-March 2022 </a:t>
          </a:r>
        </a:p>
      </dgm:t>
    </dgm:pt>
    <dgm:pt modelId="{B567C3EC-6B47-4F95-BF05-0DC72F77B5DC}" type="parTrans" cxnId="{ACCA1C75-C820-490E-BCF2-CF677112C377}">
      <dgm:prSet/>
      <dgm:spPr/>
      <dgm:t>
        <a:bodyPr/>
        <a:lstStyle/>
        <a:p>
          <a:endParaRPr lang="en-US"/>
        </a:p>
      </dgm:t>
    </dgm:pt>
    <dgm:pt modelId="{970081D9-A307-4568-86DF-654CFF83FE30}" type="sibTrans" cxnId="{ACCA1C75-C820-490E-BCF2-CF677112C377}">
      <dgm:prSet/>
      <dgm:spPr/>
      <dgm:t>
        <a:bodyPr/>
        <a:lstStyle/>
        <a:p>
          <a:endParaRPr lang="en-US"/>
        </a:p>
      </dgm:t>
    </dgm:pt>
    <dgm:pt modelId="{F5333CA2-DC79-4A87-949B-49C0000DA517}" type="pres">
      <dgm:prSet presAssocID="{A31F09D7-6CEF-497C-A076-0DAB83FDDE7B}" presName="Name0" presStyleCnt="0">
        <dgm:presLayoutVars>
          <dgm:dir/>
          <dgm:animLvl val="lvl"/>
          <dgm:resizeHandles val="exact"/>
        </dgm:presLayoutVars>
      </dgm:prSet>
      <dgm:spPr/>
    </dgm:pt>
    <dgm:pt modelId="{8EAD4870-B612-4C77-B988-37BBCD995D04}" type="pres">
      <dgm:prSet presAssocID="{763D1A49-F354-402A-8ADA-044D33BCF1EB}" presName="boxAndChildren" presStyleCnt="0"/>
      <dgm:spPr/>
    </dgm:pt>
    <dgm:pt modelId="{5396979C-24CE-490E-BF0F-21B956122BFE}" type="pres">
      <dgm:prSet presAssocID="{763D1A49-F354-402A-8ADA-044D33BCF1EB}" presName="parentTextBox" presStyleLbl="alignNode1" presStyleIdx="0" presStyleCnt="4"/>
      <dgm:spPr/>
    </dgm:pt>
    <dgm:pt modelId="{73A5C351-8EF3-4241-8707-BE5E45249C2F}" type="pres">
      <dgm:prSet presAssocID="{763D1A49-F354-402A-8ADA-044D33BCF1EB}" presName="descendantBox" presStyleLbl="bgAccFollowNode1" presStyleIdx="0" presStyleCnt="4"/>
      <dgm:spPr/>
    </dgm:pt>
    <dgm:pt modelId="{4617FBC5-6F3D-4C7A-915F-CF9766A21550}" type="pres">
      <dgm:prSet presAssocID="{D2FE464B-F75A-4D00-A949-AD1BFA245D51}" presName="sp" presStyleCnt="0"/>
      <dgm:spPr/>
    </dgm:pt>
    <dgm:pt modelId="{32925735-475F-42CC-834D-F8A54BED45A6}" type="pres">
      <dgm:prSet presAssocID="{E242054D-A8AA-4075-B4B5-C764A9FD49DC}" presName="arrowAndChildren" presStyleCnt="0"/>
      <dgm:spPr/>
    </dgm:pt>
    <dgm:pt modelId="{348B60F2-9C66-42BA-AEC6-FEA37D8E7C77}" type="pres">
      <dgm:prSet presAssocID="{E242054D-A8AA-4075-B4B5-C764A9FD49DC}" presName="parentTextArrow" presStyleLbl="node1" presStyleIdx="0" presStyleCnt="0"/>
      <dgm:spPr/>
    </dgm:pt>
    <dgm:pt modelId="{E384C08A-CA56-4121-A6AE-9A69B4F435DE}" type="pres">
      <dgm:prSet presAssocID="{E242054D-A8AA-4075-B4B5-C764A9FD49DC}" presName="arrow" presStyleLbl="alignNode1" presStyleIdx="1" presStyleCnt="4"/>
      <dgm:spPr/>
    </dgm:pt>
    <dgm:pt modelId="{5BB76289-3FEB-4F19-AE1E-8FE24C3B1C93}" type="pres">
      <dgm:prSet presAssocID="{E242054D-A8AA-4075-B4B5-C764A9FD49DC}" presName="descendantArrow" presStyleLbl="bgAccFollowNode1" presStyleIdx="1" presStyleCnt="4"/>
      <dgm:spPr/>
    </dgm:pt>
    <dgm:pt modelId="{C76D98DD-4F99-4CFA-A1D5-AE40F0D08D42}" type="pres">
      <dgm:prSet presAssocID="{AB995CD4-9F2D-4366-9789-05682DE410BD}" presName="sp" presStyleCnt="0"/>
      <dgm:spPr/>
    </dgm:pt>
    <dgm:pt modelId="{EC9C64A4-FA84-4A94-A0B7-81479334A0E8}" type="pres">
      <dgm:prSet presAssocID="{77295AFE-B0C8-4B80-BA83-E54E4D6C3539}" presName="arrowAndChildren" presStyleCnt="0"/>
      <dgm:spPr/>
    </dgm:pt>
    <dgm:pt modelId="{FB66703B-F1E0-4E00-BD68-DDEAF1CFBF55}" type="pres">
      <dgm:prSet presAssocID="{77295AFE-B0C8-4B80-BA83-E54E4D6C3539}" presName="parentTextArrow" presStyleLbl="node1" presStyleIdx="0" presStyleCnt="0"/>
      <dgm:spPr/>
    </dgm:pt>
    <dgm:pt modelId="{37699A4D-75A6-465A-A91B-360E65CA9381}" type="pres">
      <dgm:prSet presAssocID="{77295AFE-B0C8-4B80-BA83-E54E4D6C3539}" presName="arrow" presStyleLbl="alignNode1" presStyleIdx="2" presStyleCnt="4"/>
      <dgm:spPr/>
    </dgm:pt>
    <dgm:pt modelId="{98C54CEC-F5B8-4853-8582-C70E3705B61A}" type="pres">
      <dgm:prSet presAssocID="{77295AFE-B0C8-4B80-BA83-E54E4D6C3539}" presName="descendantArrow" presStyleLbl="bgAccFollowNode1" presStyleIdx="2" presStyleCnt="4"/>
      <dgm:spPr/>
    </dgm:pt>
    <dgm:pt modelId="{23B0A30D-5BBA-465C-9402-D73CC358CCFE}" type="pres">
      <dgm:prSet presAssocID="{85540AC1-4035-4E46-96A0-C7B0C6B2649D}" presName="sp" presStyleCnt="0"/>
      <dgm:spPr/>
    </dgm:pt>
    <dgm:pt modelId="{887B01FA-6EAC-445A-B9E8-9955A0D6AF2B}" type="pres">
      <dgm:prSet presAssocID="{1E4CA6BF-839F-427B-9D1D-FE41BDCC10BE}" presName="arrowAndChildren" presStyleCnt="0"/>
      <dgm:spPr/>
    </dgm:pt>
    <dgm:pt modelId="{D379F93C-19C5-46B6-9F3D-145F70D4DD20}" type="pres">
      <dgm:prSet presAssocID="{1E4CA6BF-839F-427B-9D1D-FE41BDCC10BE}" presName="parentTextArrow" presStyleLbl="node1" presStyleIdx="0" presStyleCnt="0"/>
      <dgm:spPr/>
    </dgm:pt>
    <dgm:pt modelId="{0B33B359-4D28-4AB1-97AF-4A083FC83BE6}" type="pres">
      <dgm:prSet presAssocID="{1E4CA6BF-839F-427B-9D1D-FE41BDCC10BE}" presName="arrow" presStyleLbl="alignNode1" presStyleIdx="3" presStyleCnt="4"/>
      <dgm:spPr/>
    </dgm:pt>
    <dgm:pt modelId="{CF8FF8B1-1B38-481D-943F-D3A9C114811F}" type="pres">
      <dgm:prSet presAssocID="{1E4CA6BF-839F-427B-9D1D-FE41BDCC10BE}" presName="descendantArrow" presStyleLbl="bgAccFollowNode1" presStyleIdx="3" presStyleCnt="4"/>
      <dgm:spPr/>
    </dgm:pt>
  </dgm:ptLst>
  <dgm:cxnLst>
    <dgm:cxn modelId="{A941EB04-A484-4355-81EE-4D9EB4BB1910}" srcId="{A31F09D7-6CEF-497C-A076-0DAB83FDDE7B}" destId="{77295AFE-B0C8-4B80-BA83-E54E4D6C3539}" srcOrd="1" destOrd="0" parTransId="{4C841DD4-5657-477A-A3AD-7D65072396F4}" sibTransId="{AB995CD4-9F2D-4366-9789-05682DE410BD}"/>
    <dgm:cxn modelId="{08911019-FDDE-4B72-BC42-5C63AD5C158A}" type="presOf" srcId="{E242054D-A8AA-4075-B4B5-C764A9FD49DC}" destId="{E384C08A-CA56-4121-A6AE-9A69B4F435DE}" srcOrd="1" destOrd="0" presId="urn:microsoft.com/office/officeart/2016/7/layout/VerticalDownArrowProcess"/>
    <dgm:cxn modelId="{CCECA321-0F22-44FE-ACED-74F7251FA334}" srcId="{A31F09D7-6CEF-497C-A076-0DAB83FDDE7B}" destId="{E242054D-A8AA-4075-B4B5-C764A9FD49DC}" srcOrd="2" destOrd="0" parTransId="{891A8A39-131C-4BA9-B15F-FFA5E280A73B}" sibTransId="{D2FE464B-F75A-4D00-A949-AD1BFA245D51}"/>
    <dgm:cxn modelId="{80161C24-781E-4002-B547-A4A4A6C4A3DB}" srcId="{1E4CA6BF-839F-427B-9D1D-FE41BDCC10BE}" destId="{44268D94-270D-4DA1-A51D-C06A8F732975}" srcOrd="0" destOrd="0" parTransId="{068FE313-132B-4BEA-9CF0-1F6383F1531E}" sibTransId="{7D7CE4CF-4DCB-47FC-9BED-3841F4D17EA1}"/>
    <dgm:cxn modelId="{CFB3BE33-420B-4333-8845-A688CA83A3FF}" type="presOf" srcId="{CCF777AE-BD3C-44FF-97B5-165DD7D490C1}" destId="{98C54CEC-F5B8-4853-8582-C70E3705B61A}" srcOrd="0" destOrd="0" presId="urn:microsoft.com/office/officeart/2016/7/layout/VerticalDownArrowProcess"/>
    <dgm:cxn modelId="{CAD08F3F-F27E-4FC8-97A6-FDA2E9736554}" type="presOf" srcId="{1E4CA6BF-839F-427B-9D1D-FE41BDCC10BE}" destId="{0B33B359-4D28-4AB1-97AF-4A083FC83BE6}" srcOrd="1" destOrd="0" presId="urn:microsoft.com/office/officeart/2016/7/layout/VerticalDownArrowProcess"/>
    <dgm:cxn modelId="{BC62B040-7E63-4AB3-893A-F55FA8E9D30E}" type="presOf" srcId="{77D05DC1-7C9D-4C91-9B21-9FAF941E3400}" destId="{5BB76289-3FEB-4F19-AE1E-8FE24C3B1C93}" srcOrd="0" destOrd="0" presId="urn:microsoft.com/office/officeart/2016/7/layout/VerticalDownArrowProcess"/>
    <dgm:cxn modelId="{CC709069-62F9-43D1-B683-75AD6DA2CE14}" srcId="{A31F09D7-6CEF-497C-A076-0DAB83FDDE7B}" destId="{763D1A49-F354-402A-8ADA-044D33BCF1EB}" srcOrd="3" destOrd="0" parTransId="{0C11651E-3BDA-466A-A356-5DF16A3EC40C}" sibTransId="{BCC7AF22-A3A7-4019-8241-ACA239CE6721}"/>
    <dgm:cxn modelId="{5DE6DA6F-42F7-46C5-897F-4F05C36D21FB}" type="presOf" srcId="{A31F09D7-6CEF-497C-A076-0DAB83FDDE7B}" destId="{F5333CA2-DC79-4A87-949B-49C0000DA517}" srcOrd="0" destOrd="0" presId="urn:microsoft.com/office/officeart/2016/7/layout/VerticalDownArrowProcess"/>
    <dgm:cxn modelId="{FBE2D174-46E6-4607-87A2-050F7874AE92}" type="presOf" srcId="{BAF78D20-FABE-4755-A722-ECF3B673BB7C}" destId="{73A5C351-8EF3-4241-8707-BE5E45249C2F}" srcOrd="0" destOrd="0" presId="urn:microsoft.com/office/officeart/2016/7/layout/VerticalDownArrowProcess"/>
    <dgm:cxn modelId="{ACCA1C75-C820-490E-BCF2-CF677112C377}" srcId="{763D1A49-F354-402A-8ADA-044D33BCF1EB}" destId="{BAF78D20-FABE-4755-A722-ECF3B673BB7C}" srcOrd="0" destOrd="0" parTransId="{B567C3EC-6B47-4F95-BF05-0DC72F77B5DC}" sibTransId="{970081D9-A307-4568-86DF-654CFF83FE30}"/>
    <dgm:cxn modelId="{71B89D87-0636-4C92-9141-CAA9D32A2C67}" type="presOf" srcId="{E242054D-A8AA-4075-B4B5-C764A9FD49DC}" destId="{348B60F2-9C66-42BA-AEC6-FEA37D8E7C77}" srcOrd="0" destOrd="0" presId="urn:microsoft.com/office/officeart/2016/7/layout/VerticalDownArrowProcess"/>
    <dgm:cxn modelId="{B5EAAB97-21A2-48C3-8701-DC29274D19E0}" srcId="{E242054D-A8AA-4075-B4B5-C764A9FD49DC}" destId="{77D05DC1-7C9D-4C91-9B21-9FAF941E3400}" srcOrd="0" destOrd="0" parTransId="{5FBD3752-6242-4A16-8AA7-AA3190485E84}" sibTransId="{99EC9A38-3A78-43E9-A10A-00D8C3C3517E}"/>
    <dgm:cxn modelId="{39B7BB9D-242B-4DCC-B5FD-02314D6D7316}" type="presOf" srcId="{1E4CA6BF-839F-427B-9D1D-FE41BDCC10BE}" destId="{D379F93C-19C5-46B6-9F3D-145F70D4DD20}" srcOrd="0" destOrd="0" presId="urn:microsoft.com/office/officeart/2016/7/layout/VerticalDownArrowProcess"/>
    <dgm:cxn modelId="{7F627DAA-F563-45F7-B81D-F356B6E0628E}" type="presOf" srcId="{77295AFE-B0C8-4B80-BA83-E54E4D6C3539}" destId="{FB66703B-F1E0-4E00-BD68-DDEAF1CFBF55}" srcOrd="0" destOrd="0" presId="urn:microsoft.com/office/officeart/2016/7/layout/VerticalDownArrowProcess"/>
    <dgm:cxn modelId="{D17F1DB5-A08A-41CB-902E-00A30B2AA0BC}" type="presOf" srcId="{77295AFE-B0C8-4B80-BA83-E54E4D6C3539}" destId="{37699A4D-75A6-465A-A91B-360E65CA9381}" srcOrd="1" destOrd="0" presId="urn:microsoft.com/office/officeart/2016/7/layout/VerticalDownArrowProcess"/>
    <dgm:cxn modelId="{E86C27CC-915B-40DA-9621-DBDA4279EDE1}" type="presOf" srcId="{763D1A49-F354-402A-8ADA-044D33BCF1EB}" destId="{5396979C-24CE-490E-BF0F-21B956122BFE}" srcOrd="0" destOrd="0" presId="urn:microsoft.com/office/officeart/2016/7/layout/VerticalDownArrowProcess"/>
    <dgm:cxn modelId="{0B6AFFD5-E2A8-471E-AB22-5CF446DAD8C3}" type="presOf" srcId="{44268D94-270D-4DA1-A51D-C06A8F732975}" destId="{CF8FF8B1-1B38-481D-943F-D3A9C114811F}" srcOrd="0" destOrd="0" presId="urn:microsoft.com/office/officeart/2016/7/layout/VerticalDownArrowProcess"/>
    <dgm:cxn modelId="{5AEFA3DE-21D5-40C6-AED5-FC8E3A45D689}" srcId="{A31F09D7-6CEF-497C-A076-0DAB83FDDE7B}" destId="{1E4CA6BF-839F-427B-9D1D-FE41BDCC10BE}" srcOrd="0" destOrd="0" parTransId="{0DDBEF1D-D16B-4A59-BB6E-65F859C6401A}" sibTransId="{85540AC1-4035-4E46-96A0-C7B0C6B2649D}"/>
    <dgm:cxn modelId="{99E9DAE4-94F3-41F4-ADE1-235D474580A3}" srcId="{77295AFE-B0C8-4B80-BA83-E54E4D6C3539}" destId="{CCF777AE-BD3C-44FF-97B5-165DD7D490C1}" srcOrd="0" destOrd="0" parTransId="{37594B0B-5952-4A7F-B636-587A8B2C4298}" sibTransId="{68751FC9-204B-4817-A41C-7569A9A94B56}"/>
    <dgm:cxn modelId="{83A5DE95-CD44-450B-AC8D-BD4629615CD0}" type="presParOf" srcId="{F5333CA2-DC79-4A87-949B-49C0000DA517}" destId="{8EAD4870-B612-4C77-B988-37BBCD995D04}" srcOrd="0" destOrd="0" presId="urn:microsoft.com/office/officeart/2016/7/layout/VerticalDownArrowProcess"/>
    <dgm:cxn modelId="{3419D4AE-2301-487F-BD4A-C06D5FD167B4}" type="presParOf" srcId="{8EAD4870-B612-4C77-B988-37BBCD995D04}" destId="{5396979C-24CE-490E-BF0F-21B956122BFE}" srcOrd="0" destOrd="0" presId="urn:microsoft.com/office/officeart/2016/7/layout/VerticalDownArrowProcess"/>
    <dgm:cxn modelId="{83DDA583-3C65-4F70-B30B-C5AC5E138653}" type="presParOf" srcId="{8EAD4870-B612-4C77-B988-37BBCD995D04}" destId="{73A5C351-8EF3-4241-8707-BE5E45249C2F}" srcOrd="1" destOrd="0" presId="urn:microsoft.com/office/officeart/2016/7/layout/VerticalDownArrowProcess"/>
    <dgm:cxn modelId="{06A7CEED-18FE-4107-844A-32A96711C1FA}" type="presParOf" srcId="{F5333CA2-DC79-4A87-949B-49C0000DA517}" destId="{4617FBC5-6F3D-4C7A-915F-CF9766A21550}" srcOrd="1" destOrd="0" presId="urn:microsoft.com/office/officeart/2016/7/layout/VerticalDownArrowProcess"/>
    <dgm:cxn modelId="{780E31F1-29CD-4089-82D6-C3B0EA63E3CF}" type="presParOf" srcId="{F5333CA2-DC79-4A87-949B-49C0000DA517}" destId="{32925735-475F-42CC-834D-F8A54BED45A6}" srcOrd="2" destOrd="0" presId="urn:microsoft.com/office/officeart/2016/7/layout/VerticalDownArrowProcess"/>
    <dgm:cxn modelId="{E3B9F2A2-AF06-4F91-95CB-E1C35342DA88}" type="presParOf" srcId="{32925735-475F-42CC-834D-F8A54BED45A6}" destId="{348B60F2-9C66-42BA-AEC6-FEA37D8E7C77}" srcOrd="0" destOrd="0" presId="urn:microsoft.com/office/officeart/2016/7/layout/VerticalDownArrowProcess"/>
    <dgm:cxn modelId="{899E9356-89FF-4362-9CC9-B56262F9A8BA}" type="presParOf" srcId="{32925735-475F-42CC-834D-F8A54BED45A6}" destId="{E384C08A-CA56-4121-A6AE-9A69B4F435DE}" srcOrd="1" destOrd="0" presId="urn:microsoft.com/office/officeart/2016/7/layout/VerticalDownArrowProcess"/>
    <dgm:cxn modelId="{89091229-8026-4E86-B01E-1E709DC33F64}" type="presParOf" srcId="{32925735-475F-42CC-834D-F8A54BED45A6}" destId="{5BB76289-3FEB-4F19-AE1E-8FE24C3B1C93}" srcOrd="2" destOrd="0" presId="urn:microsoft.com/office/officeart/2016/7/layout/VerticalDownArrowProcess"/>
    <dgm:cxn modelId="{6FFD2934-7952-4E88-8761-26BDCD1DA496}" type="presParOf" srcId="{F5333CA2-DC79-4A87-949B-49C0000DA517}" destId="{C76D98DD-4F99-4CFA-A1D5-AE40F0D08D42}" srcOrd="3" destOrd="0" presId="urn:microsoft.com/office/officeart/2016/7/layout/VerticalDownArrowProcess"/>
    <dgm:cxn modelId="{0D303434-E20F-4321-A4F8-240D6C693964}" type="presParOf" srcId="{F5333CA2-DC79-4A87-949B-49C0000DA517}" destId="{EC9C64A4-FA84-4A94-A0B7-81479334A0E8}" srcOrd="4" destOrd="0" presId="urn:microsoft.com/office/officeart/2016/7/layout/VerticalDownArrowProcess"/>
    <dgm:cxn modelId="{339F66F7-CA7E-44F5-95CF-8D3A283818B2}" type="presParOf" srcId="{EC9C64A4-FA84-4A94-A0B7-81479334A0E8}" destId="{FB66703B-F1E0-4E00-BD68-DDEAF1CFBF55}" srcOrd="0" destOrd="0" presId="urn:microsoft.com/office/officeart/2016/7/layout/VerticalDownArrowProcess"/>
    <dgm:cxn modelId="{C2F236A3-D37C-43FA-9F1D-67D45EBCD691}" type="presParOf" srcId="{EC9C64A4-FA84-4A94-A0B7-81479334A0E8}" destId="{37699A4D-75A6-465A-A91B-360E65CA9381}" srcOrd="1" destOrd="0" presId="urn:microsoft.com/office/officeart/2016/7/layout/VerticalDownArrowProcess"/>
    <dgm:cxn modelId="{176F32C5-8B83-48B2-839F-8D651B2F7130}" type="presParOf" srcId="{EC9C64A4-FA84-4A94-A0B7-81479334A0E8}" destId="{98C54CEC-F5B8-4853-8582-C70E3705B61A}" srcOrd="2" destOrd="0" presId="urn:microsoft.com/office/officeart/2016/7/layout/VerticalDownArrowProcess"/>
    <dgm:cxn modelId="{521EA0F9-ABDE-432B-85E2-E5B9533902C2}" type="presParOf" srcId="{F5333CA2-DC79-4A87-949B-49C0000DA517}" destId="{23B0A30D-5BBA-465C-9402-D73CC358CCFE}" srcOrd="5" destOrd="0" presId="urn:microsoft.com/office/officeart/2016/7/layout/VerticalDownArrowProcess"/>
    <dgm:cxn modelId="{CD02BC0D-EE1E-4353-A0F9-A4E0C6EC0079}" type="presParOf" srcId="{F5333CA2-DC79-4A87-949B-49C0000DA517}" destId="{887B01FA-6EAC-445A-B9E8-9955A0D6AF2B}" srcOrd="6" destOrd="0" presId="urn:microsoft.com/office/officeart/2016/7/layout/VerticalDownArrowProcess"/>
    <dgm:cxn modelId="{C15101C9-3417-40AB-BCDF-1AC72AA5A357}" type="presParOf" srcId="{887B01FA-6EAC-445A-B9E8-9955A0D6AF2B}" destId="{D379F93C-19C5-46B6-9F3D-145F70D4DD20}" srcOrd="0" destOrd="0" presId="urn:microsoft.com/office/officeart/2016/7/layout/VerticalDownArrowProcess"/>
    <dgm:cxn modelId="{D636FB69-171E-421A-8595-6F54680976A1}" type="presParOf" srcId="{887B01FA-6EAC-445A-B9E8-9955A0D6AF2B}" destId="{0B33B359-4D28-4AB1-97AF-4A083FC83BE6}" srcOrd="1" destOrd="0" presId="urn:microsoft.com/office/officeart/2016/7/layout/VerticalDownArrowProcess"/>
    <dgm:cxn modelId="{6AD126A2-0680-4BBE-862D-91389A10CA1D}" type="presParOf" srcId="{887B01FA-6EAC-445A-B9E8-9955A0D6AF2B}" destId="{CF8FF8B1-1B38-481D-943F-D3A9C114811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6979C-24CE-490E-BF0F-21B956122BFE}">
      <dsp:nvSpPr>
        <dsp:cNvPr id="0" name=""/>
        <dsp:cNvSpPr/>
      </dsp:nvSpPr>
      <dsp:spPr>
        <a:xfrm>
          <a:off x="0" y="4058282"/>
          <a:ext cx="1257299" cy="8878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77800" rIns="89419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STAGE 4</a:t>
          </a:r>
        </a:p>
      </dsp:txBody>
      <dsp:txXfrm>
        <a:off x="0" y="4058282"/>
        <a:ext cx="1257299" cy="887853"/>
      </dsp:txXfrm>
    </dsp:sp>
    <dsp:sp modelId="{73A5C351-8EF3-4241-8707-BE5E45249C2F}">
      <dsp:nvSpPr>
        <dsp:cNvPr id="0" name=""/>
        <dsp:cNvSpPr/>
      </dsp:nvSpPr>
      <dsp:spPr>
        <a:xfrm>
          <a:off x="1257299" y="4058282"/>
          <a:ext cx="3771900" cy="88785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139700" rIns="7651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Final Report – Draft reports, Consultation, Finalised Mapping, Findings, Recommendations &amp; Action Plans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Feb 2021-March 2022 </a:t>
          </a:r>
        </a:p>
      </dsp:txBody>
      <dsp:txXfrm>
        <a:off x="1257299" y="4058282"/>
        <a:ext cx="3771900" cy="887853"/>
      </dsp:txXfrm>
    </dsp:sp>
    <dsp:sp modelId="{E384C08A-CA56-4121-A6AE-9A69B4F435DE}">
      <dsp:nvSpPr>
        <dsp:cNvPr id="0" name=""/>
        <dsp:cNvSpPr/>
      </dsp:nvSpPr>
      <dsp:spPr>
        <a:xfrm rot="10800000">
          <a:off x="0" y="2706082"/>
          <a:ext cx="1257299" cy="136551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77800" rIns="89419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STAGE 3</a:t>
          </a:r>
        </a:p>
      </dsp:txBody>
      <dsp:txXfrm rot="-10800000">
        <a:off x="0" y="2706082"/>
        <a:ext cx="1257299" cy="887586"/>
      </dsp:txXfrm>
    </dsp:sp>
    <dsp:sp modelId="{5BB76289-3FEB-4F19-AE1E-8FE24C3B1C93}">
      <dsp:nvSpPr>
        <dsp:cNvPr id="0" name=""/>
        <dsp:cNvSpPr/>
      </dsp:nvSpPr>
      <dsp:spPr>
        <a:xfrm>
          <a:off x="1257299" y="2706082"/>
          <a:ext cx="3771900" cy="887586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139700" rIns="7651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Interim Report(s), Analysis, Mapping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Sept 2020-May 2021 with submission of policy and mapping information in line with requirements of CDP key dates.</a:t>
          </a:r>
        </a:p>
      </dsp:txBody>
      <dsp:txXfrm>
        <a:off x="1257299" y="2706082"/>
        <a:ext cx="3771900" cy="887586"/>
      </dsp:txXfrm>
    </dsp:sp>
    <dsp:sp modelId="{37699A4D-75A6-465A-A91B-360E65CA9381}">
      <dsp:nvSpPr>
        <dsp:cNvPr id="0" name=""/>
        <dsp:cNvSpPr/>
      </dsp:nvSpPr>
      <dsp:spPr>
        <a:xfrm rot="10800000">
          <a:off x="0" y="1353882"/>
          <a:ext cx="1257299" cy="136551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77800" rIns="89419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STAGE 2</a:t>
          </a:r>
        </a:p>
      </dsp:txBody>
      <dsp:txXfrm rot="-10800000">
        <a:off x="0" y="1353882"/>
        <a:ext cx="1257299" cy="887586"/>
      </dsp:txXfrm>
    </dsp:sp>
    <dsp:sp modelId="{98C54CEC-F5B8-4853-8582-C70E3705B61A}">
      <dsp:nvSpPr>
        <dsp:cNvPr id="0" name=""/>
        <dsp:cNvSpPr/>
      </dsp:nvSpPr>
      <dsp:spPr>
        <a:xfrm>
          <a:off x="1257299" y="1353882"/>
          <a:ext cx="3771900" cy="887586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139700" rIns="7651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Desktop Investigation, Surveys and Mapping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August-October 2020</a:t>
          </a:r>
        </a:p>
      </dsp:txBody>
      <dsp:txXfrm>
        <a:off x="1257299" y="1353882"/>
        <a:ext cx="3771900" cy="887586"/>
      </dsp:txXfrm>
    </dsp:sp>
    <dsp:sp modelId="{0B33B359-4D28-4AB1-97AF-4A083FC83BE6}">
      <dsp:nvSpPr>
        <dsp:cNvPr id="0" name=""/>
        <dsp:cNvSpPr/>
      </dsp:nvSpPr>
      <dsp:spPr>
        <a:xfrm rot="10800000">
          <a:off x="0" y="1682"/>
          <a:ext cx="1257299" cy="136551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19" tIns="177800" rIns="89419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STAGE 1</a:t>
          </a:r>
        </a:p>
      </dsp:txBody>
      <dsp:txXfrm rot="-10800000">
        <a:off x="0" y="1682"/>
        <a:ext cx="1257299" cy="887586"/>
      </dsp:txXfrm>
    </dsp:sp>
    <dsp:sp modelId="{CF8FF8B1-1B38-481D-943F-D3A9C114811F}">
      <dsp:nvSpPr>
        <dsp:cNvPr id="0" name=""/>
        <dsp:cNvSpPr/>
      </dsp:nvSpPr>
      <dsp:spPr>
        <a:xfrm>
          <a:off x="1257299" y="1682"/>
          <a:ext cx="3771900" cy="88758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12" tIns="139700" rIns="76512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Scoping of Project and Summary Report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August 2020</a:t>
          </a:r>
        </a:p>
      </dsp:txBody>
      <dsp:txXfrm>
        <a:off x="1257299" y="1682"/>
        <a:ext cx="3771900" cy="887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C4DB-A799-48D2-905F-8139981C6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29DCC-D06B-493C-9495-BD511F3B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5B0A-BC7B-4651-8A08-521C475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1462-9FAB-456D-917B-CE4FA242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A627-EB8F-42F4-88AE-2ABA16FF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6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BC9-2D19-413C-9489-1650D9CE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72451-3C04-436A-8A0F-472AD4CD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F68E-5B08-4EBA-BE57-ACD747BC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206F-BB29-4F3D-8CA8-F18AF621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6C06-3628-4AE5-86FD-794AC550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71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D0A0C-6B87-4209-863F-995C0126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0AC82-9B98-45D5-A0DD-6431883A4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6E10-9BAD-479A-BF59-06F400C3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56-B6D1-47B5-BA25-9BE350D4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0E91-4703-4A80-A34A-553BD4CF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546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D645-4163-4043-8218-79779C5E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5481-76CA-40EA-9A07-6B83EA5F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124F-2BCD-4FBE-AF21-99DBD81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AED-0A0C-4636-8B2C-00DD65D06992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B88A-43AE-4325-8DE0-D77ADA4B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DEC4-7ACB-494E-91C8-728B3029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0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2289-1332-4431-9040-949B95B74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CF1E9-2F76-4F1F-BABD-C39ED3EDE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1C76-D309-4B36-B5A4-BCB25716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AED-0A0C-4636-8B2C-00DD65D06992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5EEB7-B2CA-43A3-9B4B-F702E4E9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40DA-7982-44B8-A055-784537B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70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E653-5B8E-45F2-A16E-F948109E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6C3F-A45F-442B-875A-A6816265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4A2F-262D-4B68-BFBF-4739FAB0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61D4-A7EE-4A79-998E-4DE718E7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EAB69-EB1D-4F15-A698-39334F00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5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3CBF-3C5D-4805-80A3-0A45B4F7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1E9D-A01F-4F7E-996A-B731C733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64CE-1792-4BFC-8F05-A8FFF198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07E5-CA89-49E5-825D-6D3CD2B4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D997-A109-4813-B111-2BF8214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01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5B68-791C-479A-9545-26946F1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C14-37B9-4E9B-8EF9-BC10AA7B6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FBF15-E797-4A83-A24D-28EF1525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4DDD-86F8-4AF7-9F7E-1319EB50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7A61D-ED3A-4791-BF96-7D57B4B9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5807-5CEF-4CE5-8353-0F366CA4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223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16CA-025F-4231-BDAD-120EC430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0547E-0883-42BB-B478-E55F6ED3B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344A-54C5-4B8F-BCB3-3E298F560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4D66-ECE8-4E06-AACB-426C3CC48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AE58C-149B-40A9-AAE0-26F2BB3A7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7EDD4-80BA-4216-8622-D4716978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D2F87-92A4-4E61-98EE-5347B2E5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5CC1A-980F-48D0-9281-80614F39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4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9490-E2F1-4D43-A819-B0C0FF87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35EA2-B7DD-4347-B556-781F4F3D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9A313-F7E6-4D25-A018-75737EDE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B791-0377-4124-B80F-202F0E1E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43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0D469-4AE1-4161-A29E-4FD1E8AF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BF3A1-E7E7-4FCB-AF6C-97996DDD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F29CB-2193-482A-A738-18D22152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6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2525-FE97-4EE5-A04C-F8608B83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AC48-31A7-490E-9F12-8F191008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29112-C051-4933-9555-378E47B9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3DDF-DC07-4FAC-9662-088904F3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B0B4E-CF69-4F0F-BBBC-ABCFEC2F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D5F9-1A30-445C-B36E-3330FFB2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1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056F-C0DD-4437-A02A-89816BC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D4DE3-BD3E-468A-AA90-F0E0F3E3D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4701-91E9-4D04-868A-BBCD0A66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13A49-5A3D-4C39-AEF1-CDE0E876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420EB-C984-4228-84C8-B2BD70B3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82BBB-F10C-4E2A-B80D-30A31CE9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397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223D6-D4B7-439B-A711-A31E0DE1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EB0C-AC2A-499A-939E-E6A63C82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E611-6F62-4578-8AC4-D25238DC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0AEC-260B-4F08-B500-465B75F75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3BCE-3CFF-4FA1-8856-971CA6E44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0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7507F-D9A7-484D-A3CA-9BDF32E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96B9-79D3-459A-8E7A-C4D8BD412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277F6-2C25-4D00-B931-46A4EEB80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6AED-0A0C-4636-8B2C-00DD65D06992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A656C-7AE0-40E7-B09E-874EFA6F4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997B-473F-4AC2-BFC0-3FA4D259A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380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B0755-76DB-4844-B2B7-C85AC7C1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IE" sz="3100">
                <a:solidFill>
                  <a:srgbClr val="000000"/>
                </a:solidFill>
              </a:rPr>
              <a:t>Parks and Open Space (POS) Strategy</a:t>
            </a:r>
            <a:br>
              <a:rPr lang="en-IE" sz="3100">
                <a:solidFill>
                  <a:srgbClr val="000000"/>
                </a:solidFill>
              </a:rPr>
            </a:br>
            <a:endParaRPr lang="en-IE" sz="310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C32B-3B45-4C4F-88B8-1B5131E96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IE" sz="1800" dirty="0">
                <a:solidFill>
                  <a:srgbClr val="000000"/>
                </a:solidFill>
              </a:rPr>
              <a:t>EWCC SPC</a:t>
            </a:r>
          </a:p>
          <a:p>
            <a:pPr algn="l"/>
            <a:r>
              <a:rPr lang="en-IE" sz="1800" dirty="0">
                <a:solidFill>
                  <a:srgbClr val="000000"/>
                </a:solidFill>
              </a:rPr>
              <a:t>16 02 2021</a:t>
            </a:r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51DA-74F2-427A-A19C-A087AFB91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27488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2730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3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6DC68B-C821-4974-B37C-D47D37DD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6" b="-3"/>
          <a:stretch/>
        </p:blipFill>
        <p:spPr>
          <a:xfrm>
            <a:off x="786385" y="2197387"/>
            <a:ext cx="5196535" cy="3903162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CA35C8-5D76-4EF5-B1D1-3961E017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PARKS AND OPEN SPACES:</a:t>
            </a:r>
            <a:br>
              <a:rPr lang="en-US" sz="16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6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 fundamental in contributing to a high quality of life for those living, working and visiting the County. </a:t>
            </a:r>
            <a:br>
              <a:rPr lang="en-US" sz="16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6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provide habitats for ecological processes, a focal point for active and passive recreation, promote community interaction and help mitigate the impacts of climate change.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C6101-EB83-4231-9642-CE1E081EAE82}"/>
              </a:ext>
            </a:extLst>
          </p:cNvPr>
          <p:cNvSpPr txBox="1"/>
          <p:nvPr/>
        </p:nvSpPr>
        <p:spPr>
          <a:xfrm>
            <a:off x="6304786" y="2620884"/>
            <a:ext cx="5690902" cy="304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Define Open Space standards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Quantity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Access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Quality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Benchmarking of Standards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Application of Standards to South Dublin </a:t>
            </a:r>
            <a:r>
              <a:rPr lang="en-US">
                <a:solidFill>
                  <a:schemeClr val="bg1"/>
                </a:solidFill>
              </a:rPr>
              <a:t>neighbourhoods</a:t>
            </a:r>
            <a:r>
              <a:rPr lang="en-US" dirty="0">
                <a:solidFill>
                  <a:schemeClr val="bg1"/>
                </a:solidFill>
              </a:rPr>
              <a:t> (as per county development plan)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Draft Development Plan Policies and Objectives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12199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AEF24A-1E99-4407-A62D-91A57BE6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09" y="1714377"/>
            <a:ext cx="4377291" cy="5143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E7A0-BA6D-410D-8130-AF82A4D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9480"/>
            <a:ext cx="5783942" cy="76083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rgbClr val="600060"/>
                </a:solidFill>
              </a:rPr>
              <a:t>Applying the Standards: Tallaght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600060"/>
                </a:solidFill>
              </a:rPr>
              <a:t>Quantity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D5B58-CBE1-4021-BA82-831EFE513D1C}"/>
              </a:ext>
            </a:extLst>
          </p:cNvPr>
          <p:cNvGrpSpPr/>
          <p:nvPr/>
        </p:nvGrpSpPr>
        <p:grpSpPr>
          <a:xfrm>
            <a:off x="97993" y="159158"/>
            <a:ext cx="5532825" cy="1191754"/>
            <a:chOff x="0" y="2795544"/>
            <a:chExt cx="5257800" cy="1191754"/>
          </a:xfrm>
          <a:solidFill>
            <a:srgbClr val="60006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977EDA-E539-4592-8E5A-C4F0169ABC4C}"/>
                </a:ext>
              </a:extLst>
            </p:cNvPr>
            <p:cNvSpPr/>
            <p:nvPr/>
          </p:nvSpPr>
          <p:spPr>
            <a:xfrm>
              <a:off x="0" y="2795544"/>
              <a:ext cx="5257800" cy="119175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A104E369-32F5-4CA1-B3C2-F6EE5A1F2EB6}"/>
                </a:ext>
              </a:extLst>
            </p:cNvPr>
            <p:cNvSpPr txBox="1"/>
            <p:nvPr/>
          </p:nvSpPr>
          <p:spPr>
            <a:xfrm>
              <a:off x="58176" y="2853721"/>
              <a:ext cx="4903219" cy="1075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3000" kern="1200" dirty="0"/>
                <a:t>Parks and Open Spaces Strategy</a:t>
              </a:r>
              <a:endParaRPr lang="en-US" sz="3000" kern="1200" dirty="0"/>
            </a:p>
          </p:txBody>
        </p:sp>
      </p:grpSp>
      <p:sp>
        <p:nvSpPr>
          <p:cNvPr id="4" name="Control 1">
            <a:extLst>
              <a:ext uri="{FF2B5EF4-FFF2-40B4-BE49-F238E27FC236}">
                <a16:creationId xmlns:a16="http://schemas.microsoft.com/office/drawing/2014/main" id="{7DD38172-434A-4CA3-AE86-5F7914B2503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48113" y="6045200"/>
            <a:ext cx="11972925" cy="5461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8634BB-9037-43DE-B1F0-8676FAC5E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37863"/>
              </p:ext>
            </p:extLst>
          </p:nvPr>
        </p:nvGraphicFramePr>
        <p:xfrm>
          <a:off x="7160382" y="541658"/>
          <a:ext cx="5031618" cy="6302486"/>
        </p:xfrm>
        <a:graphic>
          <a:graphicData uri="http://schemas.openxmlformats.org/drawingml/2006/table">
            <a:tbl>
              <a:tblPr/>
              <a:tblGrid>
                <a:gridCol w="1579025">
                  <a:extLst>
                    <a:ext uri="{9D8B030D-6E8A-4147-A177-3AD203B41FA5}">
                      <a16:colId xmlns:a16="http://schemas.microsoft.com/office/drawing/2014/main" val="1262695827"/>
                    </a:ext>
                  </a:extLst>
                </a:gridCol>
                <a:gridCol w="1716553">
                  <a:extLst>
                    <a:ext uri="{9D8B030D-6E8A-4147-A177-3AD203B41FA5}">
                      <a16:colId xmlns:a16="http://schemas.microsoft.com/office/drawing/2014/main" val="2300546585"/>
                    </a:ext>
                  </a:extLst>
                </a:gridCol>
                <a:gridCol w="1048524">
                  <a:extLst>
                    <a:ext uri="{9D8B030D-6E8A-4147-A177-3AD203B41FA5}">
                      <a16:colId xmlns:a16="http://schemas.microsoft.com/office/drawing/2014/main" val="762285830"/>
                    </a:ext>
                  </a:extLst>
                </a:gridCol>
                <a:gridCol w="687516">
                  <a:extLst>
                    <a:ext uri="{9D8B030D-6E8A-4147-A177-3AD203B41FA5}">
                      <a16:colId xmlns:a16="http://schemas.microsoft.com/office/drawing/2014/main" val="3569367495"/>
                    </a:ext>
                  </a:extLst>
                </a:gridCol>
              </a:tblGrid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04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Park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04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Area (ha)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04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42284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Regional Parks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Tymon Park West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128.83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29807"/>
                  </a:ext>
                </a:extLst>
              </a:tr>
              <a:tr h="3873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Dodder Valley (Proposed)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118.31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40951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247.14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66392"/>
                  </a:ext>
                </a:extLst>
              </a:tr>
              <a:tr h="3366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Neighbourhood Parks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Ballymount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21.15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955548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Sean Walsh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21.86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321948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Killinarden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20.81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97906"/>
                  </a:ext>
                </a:extLst>
              </a:tr>
              <a:tr h="3366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Butler McGee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20.67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079002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84.49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605154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Parks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Kilnamanagh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15.52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08469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Kingswood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6.71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35888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Bancroft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18.00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531353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Carrigmore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429897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Aylesbury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737646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Kiltalown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5.49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80272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Jobstown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13.34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62685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66.59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17132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Parks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Tymonville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81398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017980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Brookview Park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1.40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3030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Brady’s Field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</a:t>
                      </a: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1084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6.46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3113"/>
                  </a:ext>
                </a:extLst>
              </a:tr>
              <a:tr h="3366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Amenity Green Space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Various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118.72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0474"/>
                  </a:ext>
                </a:extLst>
              </a:tr>
              <a:tr h="3366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Natural/semi-natural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Various</a:t>
                      </a:r>
                      <a:endParaRPr lang="en-GB" sz="11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92.90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0969"/>
                  </a:ext>
                </a:extLst>
              </a:tr>
              <a:tr h="22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932" marR="20932" marT="20932" marB="20932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30115"/>
                  </a:ext>
                </a:extLst>
              </a:tr>
            </a:tbl>
          </a:graphicData>
        </a:graphic>
      </p:graphicFrame>
      <p:sp>
        <p:nvSpPr>
          <p:cNvPr id="12" name="Control 1">
            <a:extLst>
              <a:ext uri="{FF2B5EF4-FFF2-40B4-BE49-F238E27FC236}">
                <a16:creationId xmlns:a16="http://schemas.microsoft.com/office/drawing/2014/main" id="{5849CF58-7D0A-40F6-A027-2072117C26C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5436010" y="4092069"/>
            <a:ext cx="6246911" cy="791273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E7A0-BA6D-410D-8130-AF82A4D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565" y="718285"/>
            <a:ext cx="4708122" cy="66948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rgbClr val="600060"/>
                </a:solidFill>
              </a:rPr>
              <a:t>Applying the Standards: Tallaght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600060"/>
                </a:solidFill>
              </a:rPr>
              <a:t>Accessibility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D5B58-CBE1-4021-BA82-831EFE513D1C}"/>
              </a:ext>
            </a:extLst>
          </p:cNvPr>
          <p:cNvGrpSpPr/>
          <p:nvPr/>
        </p:nvGrpSpPr>
        <p:grpSpPr>
          <a:xfrm>
            <a:off x="120182" y="172238"/>
            <a:ext cx="5532825" cy="1191754"/>
            <a:chOff x="0" y="2795544"/>
            <a:chExt cx="5257800" cy="1191754"/>
          </a:xfrm>
          <a:solidFill>
            <a:srgbClr val="60006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977EDA-E539-4592-8E5A-C4F0169ABC4C}"/>
                </a:ext>
              </a:extLst>
            </p:cNvPr>
            <p:cNvSpPr/>
            <p:nvPr/>
          </p:nvSpPr>
          <p:spPr>
            <a:xfrm>
              <a:off x="0" y="2795544"/>
              <a:ext cx="5257800" cy="119175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A104E369-32F5-4CA1-B3C2-F6EE5A1F2EB6}"/>
                </a:ext>
              </a:extLst>
            </p:cNvPr>
            <p:cNvSpPr txBox="1"/>
            <p:nvPr/>
          </p:nvSpPr>
          <p:spPr>
            <a:xfrm>
              <a:off x="58176" y="2853721"/>
              <a:ext cx="4903219" cy="1075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3000" kern="1200" dirty="0"/>
                <a:t>Parks and Open Spaces Strategy</a:t>
              </a:r>
              <a:endParaRPr lang="en-US" sz="3000" kern="1200" dirty="0"/>
            </a:p>
          </p:txBody>
        </p:sp>
      </p:grpSp>
      <p:sp>
        <p:nvSpPr>
          <p:cNvPr id="4" name="Control 1">
            <a:extLst>
              <a:ext uri="{FF2B5EF4-FFF2-40B4-BE49-F238E27FC236}">
                <a16:creationId xmlns:a16="http://schemas.microsoft.com/office/drawing/2014/main" id="{7DD38172-434A-4CA3-AE86-5F7914B2503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48113" y="6045200"/>
            <a:ext cx="11972925" cy="5461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7B278D7-9CE4-4F40-81BA-B6D70C66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5467" r="11688" b="5598"/>
          <a:stretch>
            <a:fillRect/>
          </a:stretch>
        </p:blipFill>
        <p:spPr bwMode="auto">
          <a:xfrm>
            <a:off x="800024" y="2383056"/>
            <a:ext cx="3564482" cy="292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6ABE36-7A52-4A27-B7B1-6102C220FC99}"/>
              </a:ext>
            </a:extLst>
          </p:cNvPr>
          <p:cNvSpPr txBox="1"/>
          <p:nvPr/>
        </p:nvSpPr>
        <p:spPr>
          <a:xfrm>
            <a:off x="873717" y="2068979"/>
            <a:ext cx="3721531" cy="599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Within prescribed walking thresholds of all SDCC Parks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F5D03-227E-401C-A2DE-5A5DDB017B68}"/>
              </a:ext>
            </a:extLst>
          </p:cNvPr>
          <p:cNvSpPr txBox="1"/>
          <p:nvPr/>
        </p:nvSpPr>
        <p:spPr>
          <a:xfrm>
            <a:off x="800025" y="5309021"/>
            <a:ext cx="3564482" cy="12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</a:pPr>
            <a:r>
              <a:rPr lang="en-US" sz="10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Applying the Access Standards: Public Parks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Within the </a:t>
            </a:r>
            <a:r>
              <a:rPr lang="en-US" sz="10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Tallaght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lang="en-US" sz="10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neighbourhood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there is an existing well-distributed network of public parks. 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There are no residential areas in the </a:t>
            </a:r>
            <a:r>
              <a:rPr lang="en-US" sz="10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neighbourhood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that do not have access to a park within the prescribed walking thresholds.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630B57-03FA-4806-9477-2FF07764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41" y="2403057"/>
            <a:ext cx="3547685" cy="2914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B8235D-C71D-4436-A02C-9B415113C05B}"/>
              </a:ext>
            </a:extLst>
          </p:cNvPr>
          <p:cNvSpPr txBox="1"/>
          <p:nvPr/>
        </p:nvSpPr>
        <p:spPr>
          <a:xfrm>
            <a:off x="4510906" y="2126278"/>
            <a:ext cx="41709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Within 300m band of all SDCC Parks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29ACD-85A8-4AA9-82D2-7727F33FA932}"/>
              </a:ext>
            </a:extLst>
          </p:cNvPr>
          <p:cNvSpPr txBox="1"/>
          <p:nvPr/>
        </p:nvSpPr>
        <p:spPr>
          <a:xfrm>
            <a:off x="4683148" y="5498993"/>
            <a:ext cx="3621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</a:pPr>
            <a:r>
              <a:rPr lang="en-US" sz="10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Adding a 300m band (to existing public parks only)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93EC1D2B-212E-4DE1-BD2E-9DFE11CE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65" y="2403057"/>
            <a:ext cx="3953191" cy="238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386D38-8282-4B97-BD9D-F0FADEB72F5E}"/>
              </a:ext>
            </a:extLst>
          </p:cNvPr>
          <p:cNvSpPr txBox="1"/>
          <p:nvPr/>
        </p:nvSpPr>
        <p:spPr>
          <a:xfrm>
            <a:off x="8793360" y="5317226"/>
            <a:ext cx="2801662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0"/>
              </a:spcBef>
            </a:pPr>
            <a:r>
              <a:rPr lang="en-US" sz="1000" b="1" kern="1400" dirty="0">
                <a:solidFill>
                  <a:srgbClr val="000000"/>
                </a:solidFill>
              </a:rPr>
              <a:t>Note:</a:t>
            </a:r>
          </a:p>
          <a:p>
            <a:pPr marL="0" marR="0" indent="0" algn="l">
              <a:spcBef>
                <a:spcPts val="0"/>
              </a:spcBef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Initial access thresholds and assessments are being up-dated in line with walkability bands created by SDCC using 'Open Street Maps' to give truer walking routes and catchments.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99454-3D94-4BFA-B19B-8357D3F140B9}"/>
              </a:ext>
            </a:extLst>
          </p:cNvPr>
          <p:cNvSpPr txBox="1"/>
          <p:nvPr/>
        </p:nvSpPr>
        <p:spPr>
          <a:xfrm>
            <a:off x="8104453" y="2097408"/>
            <a:ext cx="41709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Information is being refined</a:t>
            </a:r>
          </a:p>
        </p:txBody>
      </p:sp>
    </p:spTree>
    <p:extLst>
      <p:ext uri="{BB962C8B-B14F-4D97-AF65-F5344CB8AC3E}">
        <p14:creationId xmlns:p14="http://schemas.microsoft.com/office/powerpoint/2010/main" val="302179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E7A0-BA6D-410D-8130-AF82A4D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327" y="1088677"/>
            <a:ext cx="4708122" cy="6694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rgbClr val="600060"/>
                </a:solidFill>
              </a:rPr>
              <a:t>Quality Standards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D5B58-CBE1-4021-BA82-831EFE513D1C}"/>
              </a:ext>
            </a:extLst>
          </p:cNvPr>
          <p:cNvGrpSpPr/>
          <p:nvPr/>
        </p:nvGrpSpPr>
        <p:grpSpPr>
          <a:xfrm>
            <a:off x="333283" y="566403"/>
            <a:ext cx="5532825" cy="1191754"/>
            <a:chOff x="0" y="2795544"/>
            <a:chExt cx="5257800" cy="1191754"/>
          </a:xfrm>
          <a:solidFill>
            <a:srgbClr val="60006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977EDA-E539-4592-8E5A-C4F0169ABC4C}"/>
                </a:ext>
              </a:extLst>
            </p:cNvPr>
            <p:cNvSpPr/>
            <p:nvPr/>
          </p:nvSpPr>
          <p:spPr>
            <a:xfrm>
              <a:off x="0" y="2795544"/>
              <a:ext cx="5257800" cy="119175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A104E369-32F5-4CA1-B3C2-F6EE5A1F2EB6}"/>
                </a:ext>
              </a:extLst>
            </p:cNvPr>
            <p:cNvSpPr txBox="1"/>
            <p:nvPr/>
          </p:nvSpPr>
          <p:spPr>
            <a:xfrm>
              <a:off x="58176" y="2853721"/>
              <a:ext cx="4903219" cy="1075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3000" kern="1200" dirty="0"/>
                <a:t>Parks and Open Spaces Strategy</a:t>
              </a:r>
              <a:endParaRPr lang="en-US" sz="3000" kern="1200" dirty="0"/>
            </a:p>
          </p:txBody>
        </p:sp>
      </p:grpSp>
      <p:sp>
        <p:nvSpPr>
          <p:cNvPr id="10" name="Control 3">
            <a:extLst>
              <a:ext uri="{FF2B5EF4-FFF2-40B4-BE49-F238E27FC236}">
                <a16:creationId xmlns:a16="http://schemas.microsoft.com/office/drawing/2014/main" id="{5E9CDF8C-6502-41C6-BAB0-F4B307C1C49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03775" y="5537200"/>
            <a:ext cx="11972925" cy="61452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EBFFC-ACF1-42E9-93C9-424EBBFD607E}"/>
              </a:ext>
            </a:extLst>
          </p:cNvPr>
          <p:cNvSpPr txBox="1"/>
          <p:nvPr/>
        </p:nvSpPr>
        <p:spPr>
          <a:xfrm>
            <a:off x="661176" y="1849597"/>
            <a:ext cx="3874576" cy="4912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 Welcoming Place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1. Welcoming entrances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2. Good and safe access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3. Signage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4. Equal access for all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Healthy, Safe and Secure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5.</a:t>
            </a:r>
            <a:r>
              <a:rPr lang="en-US" sz="1200" kern="1400" dirty="0">
                <a:solidFill>
                  <a:srgbClr val="000000"/>
                </a:solidFill>
              </a:rPr>
              <a:t>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Safe and accessible equipment and facilities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6. Personal security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7. Appropriate provision of facilities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8. Quality of places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Management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9. Clean and well-maintained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10. Litter and waste management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11. Grounds maintenance and horticulture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12. Building and infrastructure maintenance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Potential for Biodiversity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13. Linkages to GI network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14. Native tree and shrub planting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15. Hedgerows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16. </a:t>
            </a:r>
            <a:r>
              <a:rPr lang="en-US" sz="12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SuDS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features (incl. integrated wetlands)</a:t>
            </a:r>
          </a:p>
          <a:p>
            <a:pPr marL="359994" marR="0" indent="-359994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17. Natural water features (including stream re-profiling)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203B1-AD4D-4104-8A3A-FFFCCAEC88B9}"/>
              </a:ext>
            </a:extLst>
          </p:cNvPr>
          <p:cNvSpPr txBox="1"/>
          <p:nvPr/>
        </p:nvSpPr>
        <p:spPr>
          <a:xfrm>
            <a:off x="6414356" y="1731841"/>
            <a:ext cx="4860662" cy="3319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For the purpose of this strategy, a locally set quality assessment is being undertaken for each area of open space. Scores are given against a basic expected level of quality/maintenance, potential for biodiversity and community value, as </a:t>
            </a:r>
            <a:r>
              <a:rPr lang="en-US" sz="1200" kern="1400" dirty="0">
                <a:solidFill>
                  <a:srgbClr val="000000"/>
                </a:solidFill>
              </a:rPr>
              <a:t>shown.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tabLst>
                <a:tab pos="209398" algn="l"/>
              </a:tabLs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The assessment scores each criteria out of 10 in accordance with the scale: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tabLst>
                <a:tab pos="209398" algn="l"/>
              </a:tabLst>
            </a:pPr>
            <a:endParaRPr lang="en-US" sz="1200" kern="1400" dirty="0">
              <a:solidFill>
                <a:srgbClr val="000000"/>
              </a:solidFill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tabLst>
                <a:tab pos="209398" algn="l"/>
              </a:tabLst>
            </a:pP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tabLst>
                <a:tab pos="209398" algn="l"/>
              </a:tabLst>
            </a:pPr>
            <a:endParaRPr lang="en-US" sz="1200" kern="1400" dirty="0">
              <a:solidFill>
                <a:srgbClr val="000000"/>
              </a:solidFill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tabLst>
                <a:tab pos="209398" algn="l"/>
              </a:tabLs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Because some criteria will not be relevant to every site, it is necessary to discount those that are not from the scoring and to express the final quality score as a percentage: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tabLst>
                <a:tab pos="209398" algn="l"/>
              </a:tabLst>
            </a:pP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14D64E-039C-4B2D-B521-AB7FB1DD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47" y="3087347"/>
            <a:ext cx="4419048" cy="59047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D5F1AB5-2CD0-4116-9EEB-7031468E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60335" r="25436" b="30142"/>
          <a:stretch>
            <a:fillRect/>
          </a:stretch>
        </p:blipFill>
        <p:spPr bwMode="auto">
          <a:xfrm>
            <a:off x="6579982" y="4747211"/>
            <a:ext cx="3467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0C8AA8-4B2A-4310-B6DD-87A5C364A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424" y="5877547"/>
            <a:ext cx="4428571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19681-4336-4FC7-BBFA-6074D916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" y="1433015"/>
            <a:ext cx="4394580" cy="4339988"/>
          </a:xfrm>
        </p:spPr>
        <p:txBody>
          <a:bodyPr>
            <a:normAutofit fontScale="90000"/>
          </a:bodyPr>
          <a:lstStyle/>
          <a:p>
            <a:pPr algn="l"/>
            <a:br>
              <a:rPr lang="en-IE" sz="2200" b="0" i="0" u="none" strike="noStrike" baseline="0">
                <a:solidFill>
                  <a:srgbClr val="FFFFFF"/>
                </a:solidFill>
                <a:latin typeface="DaxlinePro-Regular"/>
              </a:rPr>
            </a:br>
            <a:r>
              <a:rPr lang="en-IE" sz="2200" b="1" i="0" u="none" strike="noStrike" baseline="0">
                <a:solidFill>
                  <a:srgbClr val="FFFFFF"/>
                </a:solidFill>
                <a:latin typeface="DaxlinePro-Regular"/>
              </a:rPr>
              <a:t>Methodology and programme:</a:t>
            </a:r>
            <a:br>
              <a:rPr lang="en-IE" sz="2200" b="1" i="0" u="none" strike="noStrike" baseline="0">
                <a:solidFill>
                  <a:srgbClr val="FFFFFF"/>
                </a:solidFill>
                <a:latin typeface="DaxlinePro-Regular"/>
              </a:rPr>
            </a:br>
            <a:r>
              <a:rPr lang="en-IE" sz="2200" b="1" i="0" u="none" strike="noStrike" baseline="0">
                <a:solidFill>
                  <a:srgbClr val="FFFFFF"/>
                </a:solidFill>
                <a:latin typeface="DaxlinePro-Regular"/>
              </a:rPr>
              <a:t>GI Strategy and POS Strategy being delivered in tandem</a:t>
            </a:r>
            <a:br>
              <a:rPr lang="en-IE" sz="2200" b="1" i="0" u="none" strike="noStrike" baseline="0">
                <a:solidFill>
                  <a:srgbClr val="FFFFFF"/>
                </a:solidFill>
                <a:latin typeface="DaxlinePro-Regular"/>
              </a:rPr>
            </a:br>
            <a:br>
              <a:rPr lang="en-IE" sz="2200">
                <a:solidFill>
                  <a:srgbClr val="FFFFFF"/>
                </a:solidFill>
                <a:latin typeface="DaxlinePro-Regular"/>
              </a:rPr>
            </a:br>
            <a:r>
              <a:rPr lang="en-US" sz="2200">
                <a:solidFill>
                  <a:schemeClr val="bg1"/>
                </a:solidFill>
              </a:rPr>
              <a:t>2 separate but complementary documents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POS has a separate consultation process.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Relevant POS policies and actions will be incorporated into the CDP.</a:t>
            </a:r>
            <a:br>
              <a:rPr lang="en-US" sz="2200">
                <a:solidFill>
                  <a:srgbClr val="000000"/>
                </a:solidFill>
              </a:rPr>
            </a:br>
            <a:br>
              <a:rPr lang="en-IE" sz="4000" b="0" i="0" u="none" strike="noStrike" baseline="0">
                <a:solidFill>
                  <a:srgbClr val="FFFFFF"/>
                </a:solidFill>
                <a:latin typeface="DaxlinePro-Regular"/>
              </a:rPr>
            </a:br>
            <a:endParaRPr lang="en-IE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1A7AD-798F-4C06-B222-1561431E6D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39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B0755-76DB-4844-B2B7-C85AC7C1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IE" sz="3100" dirty="0">
                <a:solidFill>
                  <a:srgbClr val="000000"/>
                </a:solidFill>
              </a:rPr>
              <a:t>Parks and Open Space (POS) Strategy</a:t>
            </a:r>
            <a:br>
              <a:rPr lang="en-IE" sz="3100" dirty="0">
                <a:solidFill>
                  <a:srgbClr val="000000"/>
                </a:solidFill>
              </a:rPr>
            </a:br>
            <a:endParaRPr lang="en-IE" sz="31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C32B-3B45-4C4F-88B8-1B5131E96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IE" sz="1800" dirty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51DA-74F2-427A-A19C-A087AFB91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27488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2649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682</Words>
  <Application>Microsoft Office PowerPoint</Application>
  <PresentationFormat>Widescreen</PresentationFormat>
  <Paragraphs>147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DaxlinePro-Regular</vt:lpstr>
      <vt:lpstr>Office Theme</vt:lpstr>
      <vt:lpstr>Office Theme</vt:lpstr>
      <vt:lpstr>Parks and Open Space (POS) Strategy </vt:lpstr>
      <vt:lpstr>PARKS AND OPEN SPACES:  Are fundamental in contributing to a high quality of life for those living, working and visiting the County.   They provide habitats for ecological processes, a focal point for active and passive recreation, promote community interaction and help mitigate the impacts of climate change. </vt:lpstr>
      <vt:lpstr>PowerPoint Presentation</vt:lpstr>
      <vt:lpstr>PowerPoint Presentation</vt:lpstr>
      <vt:lpstr>PowerPoint Presentation</vt:lpstr>
      <vt:lpstr> Methodology and programme: GI Strategy and POS Strategy being delivered in tandem  2 separate but complementary documents  POS has a separate consultation process.  Relevant POS policies and actions will be incorporated into the CDP.  </vt:lpstr>
      <vt:lpstr>Parks and Open Space (POS) Strategy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Doyle</dc:creator>
  <cp:lastModifiedBy>Suzanne Furlong</cp:lastModifiedBy>
  <cp:revision>91</cp:revision>
  <dcterms:created xsi:type="dcterms:W3CDTF">2020-10-21T10:04:33Z</dcterms:created>
  <dcterms:modified xsi:type="dcterms:W3CDTF">2021-02-12T17:59:47Z</dcterms:modified>
</cp:coreProperties>
</file>