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16" r:id="rId3"/>
    <p:sldId id="317" r:id="rId4"/>
    <p:sldId id="320" r:id="rId5"/>
    <p:sldId id="315" r:id="rId6"/>
    <p:sldId id="295" r:id="rId7"/>
    <p:sldId id="318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yle, Aoife" initials="DA" lastIdx="1" clrIdx="0">
    <p:extLst>
      <p:ext uri="{19B8F6BF-5375-455C-9EA6-DF929625EA0E}">
        <p15:presenceInfo xmlns:p15="http://schemas.microsoft.com/office/powerpoint/2012/main" userId="S::aoife.doyle@kpmg.ie::0e2ab37a-76b6-45fe-a4cb-bb366eef6b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56498-C006-4BAC-8871-E086E5DC79B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A47F28-EADD-4553-B3ED-E99D949782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GI Strategy will have accompanying mapping:</a:t>
          </a:r>
          <a:endParaRPr lang="en-US"/>
        </a:p>
      </dgm:t>
    </dgm:pt>
    <dgm:pt modelId="{6E1F6CB4-EDF0-423A-80DA-19C74F9FC359}" type="parTrans" cxnId="{937AECDA-02F9-4B7B-A07E-B33CDA595993}">
      <dgm:prSet/>
      <dgm:spPr/>
      <dgm:t>
        <a:bodyPr/>
        <a:lstStyle/>
        <a:p>
          <a:endParaRPr lang="en-US"/>
        </a:p>
      </dgm:t>
    </dgm:pt>
    <dgm:pt modelId="{BFDCCF70-5295-4D52-88A8-B0F515FCD6F2}" type="sibTrans" cxnId="{937AECDA-02F9-4B7B-A07E-B33CDA59599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7DEFD7-98B4-4672-82EF-BE33AF7C53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Maps adopted with the County Development Plan showing layers of Green Infrastructure and how they relate to the Plan.</a:t>
          </a:r>
          <a:endParaRPr lang="en-US"/>
        </a:p>
      </dgm:t>
    </dgm:pt>
    <dgm:pt modelId="{9D4450BF-A899-412C-8F39-963DBCA37499}" type="parTrans" cxnId="{63399631-8FE0-4A99-9689-ED7AA13C8D52}">
      <dgm:prSet/>
      <dgm:spPr/>
      <dgm:t>
        <a:bodyPr/>
        <a:lstStyle/>
        <a:p>
          <a:endParaRPr lang="en-US"/>
        </a:p>
      </dgm:t>
    </dgm:pt>
    <dgm:pt modelId="{559FF25B-6704-47DF-97BC-2BB6508E33AC}" type="sibTrans" cxnId="{63399631-8FE0-4A99-9689-ED7AA13C8D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CE6D68-5204-4B89-A7B6-94356C05D5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will be represented in the CDP document diagrammatically.</a:t>
          </a:r>
          <a:endParaRPr lang="en-US" dirty="0"/>
        </a:p>
      </dgm:t>
    </dgm:pt>
    <dgm:pt modelId="{D5351317-8AA4-4E70-BD7F-3823DD5E40A6}" type="parTrans" cxnId="{DF213E19-944D-4C66-97CE-28AA88E1A626}">
      <dgm:prSet/>
      <dgm:spPr/>
      <dgm:t>
        <a:bodyPr/>
        <a:lstStyle/>
        <a:p>
          <a:endParaRPr lang="en-US"/>
        </a:p>
      </dgm:t>
    </dgm:pt>
    <dgm:pt modelId="{73DB2397-324F-4BF7-A7A4-BB4D3F874A23}" type="sibTrans" cxnId="{DF213E19-944D-4C66-97CE-28AA88E1A62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8E6637-BA24-4A8F-933A-2E9300CD1F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It will also be supported by the background GIS mapping that SDCC can keep updated to monitor changes and improvements to GI networks over time.</a:t>
          </a:r>
          <a:endParaRPr lang="en-US" dirty="0"/>
        </a:p>
      </dgm:t>
    </dgm:pt>
    <dgm:pt modelId="{B10EED9A-44FE-4F10-BACC-9470242C478D}" type="parTrans" cxnId="{AF393132-3244-461E-A3CF-D928E0A57575}">
      <dgm:prSet/>
      <dgm:spPr/>
      <dgm:t>
        <a:bodyPr/>
        <a:lstStyle/>
        <a:p>
          <a:endParaRPr lang="en-US"/>
        </a:p>
      </dgm:t>
    </dgm:pt>
    <dgm:pt modelId="{27604D6F-2A26-4200-A2F0-3EE971D063BA}" type="sibTrans" cxnId="{AF393132-3244-461E-A3CF-D928E0A57575}">
      <dgm:prSet/>
      <dgm:spPr/>
      <dgm:t>
        <a:bodyPr/>
        <a:lstStyle/>
        <a:p>
          <a:endParaRPr lang="en-US"/>
        </a:p>
      </dgm:t>
    </dgm:pt>
    <dgm:pt modelId="{C05D16AB-767D-4B8E-877A-CBB8EC63D03A}" type="pres">
      <dgm:prSet presAssocID="{8C956498-C006-4BAC-8871-E086E5DC79BA}" presName="vert0" presStyleCnt="0">
        <dgm:presLayoutVars>
          <dgm:dir/>
          <dgm:animOne val="branch"/>
          <dgm:animLvl val="lvl"/>
        </dgm:presLayoutVars>
      </dgm:prSet>
      <dgm:spPr/>
    </dgm:pt>
    <dgm:pt modelId="{AA25BAB1-2625-4635-9160-14B3D296CEBF}" type="pres">
      <dgm:prSet presAssocID="{97A47F28-EADD-4553-B3ED-E99D94978210}" presName="thickLine" presStyleLbl="alignNode1" presStyleIdx="0" presStyleCnt="4"/>
      <dgm:spPr/>
    </dgm:pt>
    <dgm:pt modelId="{63407957-5ED6-4CF9-B809-B0D9A7425083}" type="pres">
      <dgm:prSet presAssocID="{97A47F28-EADD-4553-B3ED-E99D94978210}" presName="horz1" presStyleCnt="0"/>
      <dgm:spPr/>
    </dgm:pt>
    <dgm:pt modelId="{6C1E3175-4A6B-435E-B8FF-A661D6956F85}" type="pres">
      <dgm:prSet presAssocID="{97A47F28-EADD-4553-B3ED-E99D94978210}" presName="tx1" presStyleLbl="revTx" presStyleIdx="0" presStyleCnt="4"/>
      <dgm:spPr/>
    </dgm:pt>
    <dgm:pt modelId="{EC9DAC60-9816-4840-A143-8846FA08E91F}" type="pres">
      <dgm:prSet presAssocID="{97A47F28-EADD-4553-B3ED-E99D94978210}" presName="vert1" presStyleCnt="0"/>
      <dgm:spPr/>
    </dgm:pt>
    <dgm:pt modelId="{579B8F34-FC6B-4BDD-B80C-5B41959BD2BA}" type="pres">
      <dgm:prSet presAssocID="{0D7DEFD7-98B4-4672-82EF-BE33AF7C53A5}" presName="thickLine" presStyleLbl="alignNode1" presStyleIdx="1" presStyleCnt="4"/>
      <dgm:spPr/>
    </dgm:pt>
    <dgm:pt modelId="{DDF1DEED-FB1E-48ED-952F-3F3796199CFA}" type="pres">
      <dgm:prSet presAssocID="{0D7DEFD7-98B4-4672-82EF-BE33AF7C53A5}" presName="horz1" presStyleCnt="0"/>
      <dgm:spPr/>
    </dgm:pt>
    <dgm:pt modelId="{9D58B8F1-CF58-4025-BDCD-5C0B858DFE33}" type="pres">
      <dgm:prSet presAssocID="{0D7DEFD7-98B4-4672-82EF-BE33AF7C53A5}" presName="tx1" presStyleLbl="revTx" presStyleIdx="1" presStyleCnt="4"/>
      <dgm:spPr/>
    </dgm:pt>
    <dgm:pt modelId="{044585F4-E638-4C75-9C74-3CCF46E10BE0}" type="pres">
      <dgm:prSet presAssocID="{0D7DEFD7-98B4-4672-82EF-BE33AF7C53A5}" presName="vert1" presStyleCnt="0"/>
      <dgm:spPr/>
    </dgm:pt>
    <dgm:pt modelId="{04854A35-E898-42BA-A27A-2C6969EF4E54}" type="pres">
      <dgm:prSet presAssocID="{9ACE6D68-5204-4B89-A7B6-94356C05D575}" presName="thickLine" presStyleLbl="alignNode1" presStyleIdx="2" presStyleCnt="4"/>
      <dgm:spPr/>
    </dgm:pt>
    <dgm:pt modelId="{00EA950A-265E-4DD6-98BE-003B1AD483FE}" type="pres">
      <dgm:prSet presAssocID="{9ACE6D68-5204-4B89-A7B6-94356C05D575}" presName="horz1" presStyleCnt="0"/>
      <dgm:spPr/>
    </dgm:pt>
    <dgm:pt modelId="{9CACA6D7-0D03-43AD-B5C8-5BC5B1FD7A66}" type="pres">
      <dgm:prSet presAssocID="{9ACE6D68-5204-4B89-A7B6-94356C05D575}" presName="tx1" presStyleLbl="revTx" presStyleIdx="2" presStyleCnt="4"/>
      <dgm:spPr/>
    </dgm:pt>
    <dgm:pt modelId="{CE4B2B30-BD11-4542-88E9-954E4A8DBB62}" type="pres">
      <dgm:prSet presAssocID="{9ACE6D68-5204-4B89-A7B6-94356C05D575}" presName="vert1" presStyleCnt="0"/>
      <dgm:spPr/>
    </dgm:pt>
    <dgm:pt modelId="{E0DF2534-A581-43E8-A2F1-4B3EE3E18A3A}" type="pres">
      <dgm:prSet presAssocID="{8D8E6637-BA24-4A8F-933A-2E9300CD1F1A}" presName="thickLine" presStyleLbl="alignNode1" presStyleIdx="3" presStyleCnt="4"/>
      <dgm:spPr/>
    </dgm:pt>
    <dgm:pt modelId="{717500C6-C974-4CE7-8427-EEF67C48460B}" type="pres">
      <dgm:prSet presAssocID="{8D8E6637-BA24-4A8F-933A-2E9300CD1F1A}" presName="horz1" presStyleCnt="0"/>
      <dgm:spPr/>
    </dgm:pt>
    <dgm:pt modelId="{FBA36EF3-1DB2-45BA-B612-0F1C3966C355}" type="pres">
      <dgm:prSet presAssocID="{8D8E6637-BA24-4A8F-933A-2E9300CD1F1A}" presName="tx1" presStyleLbl="revTx" presStyleIdx="3" presStyleCnt="4"/>
      <dgm:spPr/>
    </dgm:pt>
    <dgm:pt modelId="{4C1814E0-9C6B-4B92-BDC4-947344A8B2B3}" type="pres">
      <dgm:prSet presAssocID="{8D8E6637-BA24-4A8F-933A-2E9300CD1F1A}" presName="vert1" presStyleCnt="0"/>
      <dgm:spPr/>
    </dgm:pt>
  </dgm:ptLst>
  <dgm:cxnLst>
    <dgm:cxn modelId="{DF213E19-944D-4C66-97CE-28AA88E1A626}" srcId="{8C956498-C006-4BAC-8871-E086E5DC79BA}" destId="{9ACE6D68-5204-4B89-A7B6-94356C05D575}" srcOrd="2" destOrd="0" parTransId="{D5351317-8AA4-4E70-BD7F-3823DD5E40A6}" sibTransId="{73DB2397-324F-4BF7-A7A4-BB4D3F874A23}"/>
    <dgm:cxn modelId="{63399631-8FE0-4A99-9689-ED7AA13C8D52}" srcId="{8C956498-C006-4BAC-8871-E086E5DC79BA}" destId="{0D7DEFD7-98B4-4672-82EF-BE33AF7C53A5}" srcOrd="1" destOrd="0" parTransId="{9D4450BF-A899-412C-8F39-963DBCA37499}" sibTransId="{559FF25B-6704-47DF-97BC-2BB6508E33AC}"/>
    <dgm:cxn modelId="{AF393132-3244-461E-A3CF-D928E0A57575}" srcId="{8C956498-C006-4BAC-8871-E086E5DC79BA}" destId="{8D8E6637-BA24-4A8F-933A-2E9300CD1F1A}" srcOrd="3" destOrd="0" parTransId="{B10EED9A-44FE-4F10-BACC-9470242C478D}" sibTransId="{27604D6F-2A26-4200-A2F0-3EE971D063BA}"/>
    <dgm:cxn modelId="{353E0F65-9118-4395-910A-3B4E7616C9A5}" type="presOf" srcId="{0D7DEFD7-98B4-4672-82EF-BE33AF7C53A5}" destId="{9D58B8F1-CF58-4025-BDCD-5C0B858DFE33}" srcOrd="0" destOrd="0" presId="urn:microsoft.com/office/officeart/2008/layout/LinedList"/>
    <dgm:cxn modelId="{B27C7658-FEC4-46F9-8D1F-989EA26B6D24}" type="presOf" srcId="{8D8E6637-BA24-4A8F-933A-2E9300CD1F1A}" destId="{FBA36EF3-1DB2-45BA-B612-0F1C3966C355}" srcOrd="0" destOrd="0" presId="urn:microsoft.com/office/officeart/2008/layout/LinedList"/>
    <dgm:cxn modelId="{C356827B-CC70-4A28-A7F5-A77409C133D8}" type="presOf" srcId="{8C956498-C006-4BAC-8871-E086E5DC79BA}" destId="{C05D16AB-767D-4B8E-877A-CBB8EC63D03A}" srcOrd="0" destOrd="0" presId="urn:microsoft.com/office/officeart/2008/layout/LinedList"/>
    <dgm:cxn modelId="{0275099C-D45B-4C0D-8F31-377238671F1C}" type="presOf" srcId="{9ACE6D68-5204-4B89-A7B6-94356C05D575}" destId="{9CACA6D7-0D03-43AD-B5C8-5BC5B1FD7A66}" srcOrd="0" destOrd="0" presId="urn:microsoft.com/office/officeart/2008/layout/LinedList"/>
    <dgm:cxn modelId="{910CA1BF-CE20-4FCD-B0A5-B72680B42379}" type="presOf" srcId="{97A47F28-EADD-4553-B3ED-E99D94978210}" destId="{6C1E3175-4A6B-435E-B8FF-A661D6956F85}" srcOrd="0" destOrd="0" presId="urn:microsoft.com/office/officeart/2008/layout/LinedList"/>
    <dgm:cxn modelId="{937AECDA-02F9-4B7B-A07E-B33CDA595993}" srcId="{8C956498-C006-4BAC-8871-E086E5DC79BA}" destId="{97A47F28-EADD-4553-B3ED-E99D94978210}" srcOrd="0" destOrd="0" parTransId="{6E1F6CB4-EDF0-423A-80DA-19C74F9FC359}" sibTransId="{BFDCCF70-5295-4D52-88A8-B0F515FCD6F2}"/>
    <dgm:cxn modelId="{BF4F6F2C-6F53-4FB7-889F-578C905C30AE}" type="presParOf" srcId="{C05D16AB-767D-4B8E-877A-CBB8EC63D03A}" destId="{AA25BAB1-2625-4635-9160-14B3D296CEBF}" srcOrd="0" destOrd="0" presId="urn:microsoft.com/office/officeart/2008/layout/LinedList"/>
    <dgm:cxn modelId="{C98AC320-FC68-4AD5-9AB2-CAA81036C5D1}" type="presParOf" srcId="{C05D16AB-767D-4B8E-877A-CBB8EC63D03A}" destId="{63407957-5ED6-4CF9-B809-B0D9A7425083}" srcOrd="1" destOrd="0" presId="urn:microsoft.com/office/officeart/2008/layout/LinedList"/>
    <dgm:cxn modelId="{BAF9B757-0FA4-48AB-A506-9573827D53B6}" type="presParOf" srcId="{63407957-5ED6-4CF9-B809-B0D9A7425083}" destId="{6C1E3175-4A6B-435E-B8FF-A661D6956F85}" srcOrd="0" destOrd="0" presId="urn:microsoft.com/office/officeart/2008/layout/LinedList"/>
    <dgm:cxn modelId="{9C61D1AB-1041-49E8-A9C0-15D603D62168}" type="presParOf" srcId="{63407957-5ED6-4CF9-B809-B0D9A7425083}" destId="{EC9DAC60-9816-4840-A143-8846FA08E91F}" srcOrd="1" destOrd="0" presId="urn:microsoft.com/office/officeart/2008/layout/LinedList"/>
    <dgm:cxn modelId="{E229D222-53FC-4245-9D85-7FA845B81358}" type="presParOf" srcId="{C05D16AB-767D-4B8E-877A-CBB8EC63D03A}" destId="{579B8F34-FC6B-4BDD-B80C-5B41959BD2BA}" srcOrd="2" destOrd="0" presId="urn:microsoft.com/office/officeart/2008/layout/LinedList"/>
    <dgm:cxn modelId="{7FFAF79F-23BF-495A-9CBE-233AFCF9C70F}" type="presParOf" srcId="{C05D16AB-767D-4B8E-877A-CBB8EC63D03A}" destId="{DDF1DEED-FB1E-48ED-952F-3F3796199CFA}" srcOrd="3" destOrd="0" presId="urn:microsoft.com/office/officeart/2008/layout/LinedList"/>
    <dgm:cxn modelId="{A0702FBE-2962-4200-9E57-50CF5056E17A}" type="presParOf" srcId="{DDF1DEED-FB1E-48ED-952F-3F3796199CFA}" destId="{9D58B8F1-CF58-4025-BDCD-5C0B858DFE33}" srcOrd="0" destOrd="0" presId="urn:microsoft.com/office/officeart/2008/layout/LinedList"/>
    <dgm:cxn modelId="{B6FF2AAD-349A-4AE1-9067-D0B6502F9D88}" type="presParOf" srcId="{DDF1DEED-FB1E-48ED-952F-3F3796199CFA}" destId="{044585F4-E638-4C75-9C74-3CCF46E10BE0}" srcOrd="1" destOrd="0" presId="urn:microsoft.com/office/officeart/2008/layout/LinedList"/>
    <dgm:cxn modelId="{31D53373-1A4D-4A2D-93A6-462DD7D57C28}" type="presParOf" srcId="{C05D16AB-767D-4B8E-877A-CBB8EC63D03A}" destId="{04854A35-E898-42BA-A27A-2C6969EF4E54}" srcOrd="4" destOrd="0" presId="urn:microsoft.com/office/officeart/2008/layout/LinedList"/>
    <dgm:cxn modelId="{4E8F6CAE-15AC-47D9-A090-721D4EE4573F}" type="presParOf" srcId="{C05D16AB-767D-4B8E-877A-CBB8EC63D03A}" destId="{00EA950A-265E-4DD6-98BE-003B1AD483FE}" srcOrd="5" destOrd="0" presId="urn:microsoft.com/office/officeart/2008/layout/LinedList"/>
    <dgm:cxn modelId="{8782A064-66D2-453A-9A8A-84CC7895EE75}" type="presParOf" srcId="{00EA950A-265E-4DD6-98BE-003B1AD483FE}" destId="{9CACA6D7-0D03-43AD-B5C8-5BC5B1FD7A66}" srcOrd="0" destOrd="0" presId="urn:microsoft.com/office/officeart/2008/layout/LinedList"/>
    <dgm:cxn modelId="{C4552184-2311-42CC-8D0F-5E47FCC6CD90}" type="presParOf" srcId="{00EA950A-265E-4DD6-98BE-003B1AD483FE}" destId="{CE4B2B30-BD11-4542-88E9-954E4A8DBB62}" srcOrd="1" destOrd="0" presId="urn:microsoft.com/office/officeart/2008/layout/LinedList"/>
    <dgm:cxn modelId="{4623F466-A34E-4FB9-B138-F9AB6B9DD39B}" type="presParOf" srcId="{C05D16AB-767D-4B8E-877A-CBB8EC63D03A}" destId="{E0DF2534-A581-43E8-A2F1-4B3EE3E18A3A}" srcOrd="6" destOrd="0" presId="urn:microsoft.com/office/officeart/2008/layout/LinedList"/>
    <dgm:cxn modelId="{A97447D2-B9B6-48F6-8F73-31643055B9E3}" type="presParOf" srcId="{C05D16AB-767D-4B8E-877A-CBB8EC63D03A}" destId="{717500C6-C974-4CE7-8427-EEF67C48460B}" srcOrd="7" destOrd="0" presId="urn:microsoft.com/office/officeart/2008/layout/LinedList"/>
    <dgm:cxn modelId="{C3DF38CA-D728-4DF2-842F-8867EF957761}" type="presParOf" srcId="{717500C6-C974-4CE7-8427-EEF67C48460B}" destId="{FBA36EF3-1DB2-45BA-B612-0F1C3966C355}" srcOrd="0" destOrd="0" presId="urn:microsoft.com/office/officeart/2008/layout/LinedList"/>
    <dgm:cxn modelId="{AACF324A-3016-449E-84BA-BBEC6817475D}" type="presParOf" srcId="{717500C6-C974-4CE7-8427-EEF67C48460B}" destId="{4C1814E0-9C6B-4B92-BDC4-947344A8B2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F09D7-6CEF-497C-A076-0DAB83FDDE7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4CA6BF-839F-427B-9D1D-FE41BDCC10BE}">
      <dgm:prSet/>
      <dgm:spPr/>
      <dgm:t>
        <a:bodyPr/>
        <a:lstStyle/>
        <a:p>
          <a:r>
            <a:rPr lang="en-US" dirty="0"/>
            <a:t>STAGE 1</a:t>
          </a:r>
        </a:p>
      </dgm:t>
    </dgm:pt>
    <dgm:pt modelId="{0DDBEF1D-D16B-4A59-BB6E-65F859C6401A}" type="parTrans" cxnId="{5AEFA3DE-21D5-40C6-AED5-FC8E3A45D689}">
      <dgm:prSet/>
      <dgm:spPr/>
      <dgm:t>
        <a:bodyPr/>
        <a:lstStyle/>
        <a:p>
          <a:endParaRPr lang="en-US"/>
        </a:p>
      </dgm:t>
    </dgm:pt>
    <dgm:pt modelId="{85540AC1-4035-4E46-96A0-C7B0C6B2649D}" type="sibTrans" cxnId="{5AEFA3DE-21D5-40C6-AED5-FC8E3A45D689}">
      <dgm:prSet/>
      <dgm:spPr/>
      <dgm:t>
        <a:bodyPr/>
        <a:lstStyle/>
        <a:p>
          <a:endParaRPr lang="en-US"/>
        </a:p>
      </dgm:t>
    </dgm:pt>
    <dgm:pt modelId="{44268D94-270D-4DA1-A51D-C06A8F732975}">
      <dgm:prSet/>
      <dgm:spPr/>
      <dgm:t>
        <a:bodyPr/>
        <a:lstStyle/>
        <a:p>
          <a:r>
            <a:rPr lang="en-US" dirty="0"/>
            <a:t>Scoping of Project and Summary Report</a:t>
          </a:r>
        </a:p>
        <a:p>
          <a:r>
            <a:rPr lang="en-US" dirty="0"/>
            <a:t>August 2020</a:t>
          </a:r>
        </a:p>
      </dgm:t>
    </dgm:pt>
    <dgm:pt modelId="{068FE313-132B-4BEA-9CF0-1F6383F1531E}" type="parTrans" cxnId="{80161C24-781E-4002-B547-A4A4A6C4A3DB}">
      <dgm:prSet/>
      <dgm:spPr/>
      <dgm:t>
        <a:bodyPr/>
        <a:lstStyle/>
        <a:p>
          <a:endParaRPr lang="en-US"/>
        </a:p>
      </dgm:t>
    </dgm:pt>
    <dgm:pt modelId="{7D7CE4CF-4DCB-47FC-9BED-3841F4D17EA1}" type="sibTrans" cxnId="{80161C24-781E-4002-B547-A4A4A6C4A3DB}">
      <dgm:prSet/>
      <dgm:spPr/>
      <dgm:t>
        <a:bodyPr/>
        <a:lstStyle/>
        <a:p>
          <a:endParaRPr lang="en-US"/>
        </a:p>
      </dgm:t>
    </dgm:pt>
    <dgm:pt modelId="{77295AFE-B0C8-4B80-BA83-E54E4D6C3539}">
      <dgm:prSet/>
      <dgm:spPr/>
      <dgm:t>
        <a:bodyPr/>
        <a:lstStyle/>
        <a:p>
          <a:r>
            <a:rPr lang="en-US"/>
            <a:t>STAGE 2</a:t>
          </a:r>
        </a:p>
      </dgm:t>
    </dgm:pt>
    <dgm:pt modelId="{4C841DD4-5657-477A-A3AD-7D65072396F4}" type="parTrans" cxnId="{A941EB04-A484-4355-81EE-4D9EB4BB1910}">
      <dgm:prSet/>
      <dgm:spPr/>
      <dgm:t>
        <a:bodyPr/>
        <a:lstStyle/>
        <a:p>
          <a:endParaRPr lang="en-US"/>
        </a:p>
      </dgm:t>
    </dgm:pt>
    <dgm:pt modelId="{AB995CD4-9F2D-4366-9789-05682DE410BD}" type="sibTrans" cxnId="{A941EB04-A484-4355-81EE-4D9EB4BB1910}">
      <dgm:prSet/>
      <dgm:spPr/>
      <dgm:t>
        <a:bodyPr/>
        <a:lstStyle/>
        <a:p>
          <a:endParaRPr lang="en-US"/>
        </a:p>
      </dgm:t>
    </dgm:pt>
    <dgm:pt modelId="{CCF777AE-BD3C-44FF-97B5-165DD7D490C1}">
      <dgm:prSet/>
      <dgm:spPr/>
      <dgm:t>
        <a:bodyPr/>
        <a:lstStyle/>
        <a:p>
          <a:r>
            <a:rPr lang="en-US" dirty="0"/>
            <a:t>Desktop Investigation, Surveys and Mapping</a:t>
          </a:r>
        </a:p>
        <a:p>
          <a:r>
            <a:rPr lang="en-US" dirty="0"/>
            <a:t>August-October 2020</a:t>
          </a:r>
        </a:p>
      </dgm:t>
    </dgm:pt>
    <dgm:pt modelId="{37594B0B-5952-4A7F-B636-587A8B2C4298}" type="parTrans" cxnId="{99E9DAE4-94F3-41F4-ADE1-235D474580A3}">
      <dgm:prSet/>
      <dgm:spPr/>
      <dgm:t>
        <a:bodyPr/>
        <a:lstStyle/>
        <a:p>
          <a:endParaRPr lang="en-US"/>
        </a:p>
      </dgm:t>
    </dgm:pt>
    <dgm:pt modelId="{68751FC9-204B-4817-A41C-7569A9A94B56}" type="sibTrans" cxnId="{99E9DAE4-94F3-41F4-ADE1-235D474580A3}">
      <dgm:prSet/>
      <dgm:spPr/>
      <dgm:t>
        <a:bodyPr/>
        <a:lstStyle/>
        <a:p>
          <a:endParaRPr lang="en-US"/>
        </a:p>
      </dgm:t>
    </dgm:pt>
    <dgm:pt modelId="{E242054D-A8AA-4075-B4B5-C764A9FD49DC}">
      <dgm:prSet/>
      <dgm:spPr/>
      <dgm:t>
        <a:bodyPr/>
        <a:lstStyle/>
        <a:p>
          <a:r>
            <a:rPr lang="en-US"/>
            <a:t>STAGE 3</a:t>
          </a:r>
        </a:p>
      </dgm:t>
    </dgm:pt>
    <dgm:pt modelId="{891A8A39-131C-4BA9-B15F-FFA5E280A73B}" type="parTrans" cxnId="{CCECA321-0F22-44FE-ACED-74F7251FA334}">
      <dgm:prSet/>
      <dgm:spPr/>
      <dgm:t>
        <a:bodyPr/>
        <a:lstStyle/>
        <a:p>
          <a:endParaRPr lang="en-US"/>
        </a:p>
      </dgm:t>
    </dgm:pt>
    <dgm:pt modelId="{D2FE464B-F75A-4D00-A949-AD1BFA245D51}" type="sibTrans" cxnId="{CCECA321-0F22-44FE-ACED-74F7251FA334}">
      <dgm:prSet/>
      <dgm:spPr/>
      <dgm:t>
        <a:bodyPr/>
        <a:lstStyle/>
        <a:p>
          <a:endParaRPr lang="en-US"/>
        </a:p>
      </dgm:t>
    </dgm:pt>
    <dgm:pt modelId="{77D05DC1-7C9D-4C91-9B21-9FAF941E3400}">
      <dgm:prSet/>
      <dgm:spPr/>
      <dgm:t>
        <a:bodyPr/>
        <a:lstStyle/>
        <a:p>
          <a:r>
            <a:rPr lang="en-US" dirty="0"/>
            <a:t>Interim Report(s), Analysis, Mapping </a:t>
          </a:r>
        </a:p>
        <a:p>
          <a:r>
            <a:rPr lang="en-US" dirty="0"/>
            <a:t>Sept 2020-May 2021 with submission of policy and mapping information in line with requirements of CDP key dates.</a:t>
          </a:r>
        </a:p>
      </dgm:t>
    </dgm:pt>
    <dgm:pt modelId="{5FBD3752-6242-4A16-8AA7-AA3190485E84}" type="parTrans" cxnId="{B5EAAB97-21A2-48C3-8701-DC29274D19E0}">
      <dgm:prSet/>
      <dgm:spPr/>
      <dgm:t>
        <a:bodyPr/>
        <a:lstStyle/>
        <a:p>
          <a:endParaRPr lang="en-US"/>
        </a:p>
      </dgm:t>
    </dgm:pt>
    <dgm:pt modelId="{99EC9A38-3A78-43E9-A10A-00D8C3C3517E}" type="sibTrans" cxnId="{B5EAAB97-21A2-48C3-8701-DC29274D19E0}">
      <dgm:prSet/>
      <dgm:spPr/>
      <dgm:t>
        <a:bodyPr/>
        <a:lstStyle/>
        <a:p>
          <a:endParaRPr lang="en-US"/>
        </a:p>
      </dgm:t>
    </dgm:pt>
    <dgm:pt modelId="{763D1A49-F354-402A-8ADA-044D33BCF1EB}">
      <dgm:prSet/>
      <dgm:spPr/>
      <dgm:t>
        <a:bodyPr/>
        <a:lstStyle/>
        <a:p>
          <a:r>
            <a:rPr lang="en-US"/>
            <a:t>STAGE 4</a:t>
          </a:r>
        </a:p>
      </dgm:t>
    </dgm:pt>
    <dgm:pt modelId="{0C11651E-3BDA-466A-A356-5DF16A3EC40C}" type="parTrans" cxnId="{CC709069-62F9-43D1-B683-75AD6DA2CE14}">
      <dgm:prSet/>
      <dgm:spPr/>
      <dgm:t>
        <a:bodyPr/>
        <a:lstStyle/>
        <a:p>
          <a:endParaRPr lang="en-US"/>
        </a:p>
      </dgm:t>
    </dgm:pt>
    <dgm:pt modelId="{BCC7AF22-A3A7-4019-8241-ACA239CE6721}" type="sibTrans" cxnId="{CC709069-62F9-43D1-B683-75AD6DA2CE14}">
      <dgm:prSet/>
      <dgm:spPr/>
      <dgm:t>
        <a:bodyPr/>
        <a:lstStyle/>
        <a:p>
          <a:endParaRPr lang="en-US"/>
        </a:p>
      </dgm:t>
    </dgm:pt>
    <dgm:pt modelId="{BAF78D20-FABE-4755-A722-ECF3B673BB7C}">
      <dgm:prSet/>
      <dgm:spPr/>
      <dgm:t>
        <a:bodyPr/>
        <a:lstStyle/>
        <a:p>
          <a:r>
            <a:rPr lang="en-US" dirty="0"/>
            <a:t>Final Report – Draft reports, Consultation, Finalised Mapping, Findings, Recommendations &amp; Action Plans</a:t>
          </a:r>
        </a:p>
        <a:p>
          <a:r>
            <a:rPr lang="en-US" dirty="0"/>
            <a:t>Feb 2021-March 2022 </a:t>
          </a:r>
        </a:p>
      </dgm:t>
    </dgm:pt>
    <dgm:pt modelId="{B567C3EC-6B47-4F95-BF05-0DC72F77B5DC}" type="parTrans" cxnId="{ACCA1C75-C820-490E-BCF2-CF677112C377}">
      <dgm:prSet/>
      <dgm:spPr/>
      <dgm:t>
        <a:bodyPr/>
        <a:lstStyle/>
        <a:p>
          <a:endParaRPr lang="en-US"/>
        </a:p>
      </dgm:t>
    </dgm:pt>
    <dgm:pt modelId="{970081D9-A307-4568-86DF-654CFF83FE30}" type="sibTrans" cxnId="{ACCA1C75-C820-490E-BCF2-CF677112C377}">
      <dgm:prSet/>
      <dgm:spPr/>
      <dgm:t>
        <a:bodyPr/>
        <a:lstStyle/>
        <a:p>
          <a:endParaRPr lang="en-US"/>
        </a:p>
      </dgm:t>
    </dgm:pt>
    <dgm:pt modelId="{2B95FFCB-3BAF-43F4-9A48-148FA74A7E07}" type="pres">
      <dgm:prSet presAssocID="{A31F09D7-6CEF-497C-A076-0DAB83FDDE7B}" presName="Name0" presStyleCnt="0">
        <dgm:presLayoutVars>
          <dgm:dir/>
          <dgm:animLvl val="lvl"/>
          <dgm:resizeHandles val="exact"/>
        </dgm:presLayoutVars>
      </dgm:prSet>
      <dgm:spPr/>
    </dgm:pt>
    <dgm:pt modelId="{01D9E123-D27D-4100-A1FC-8B9755969579}" type="pres">
      <dgm:prSet presAssocID="{763D1A49-F354-402A-8ADA-044D33BCF1EB}" presName="boxAndChildren" presStyleCnt="0"/>
      <dgm:spPr/>
    </dgm:pt>
    <dgm:pt modelId="{D7B77EEC-7869-4AE7-9981-C11C57C7B4F5}" type="pres">
      <dgm:prSet presAssocID="{763D1A49-F354-402A-8ADA-044D33BCF1EB}" presName="parentTextBox" presStyleLbl="alignNode1" presStyleIdx="0" presStyleCnt="4"/>
      <dgm:spPr/>
    </dgm:pt>
    <dgm:pt modelId="{7FF59AB3-9CFE-403E-99CB-C0B579AA6AB1}" type="pres">
      <dgm:prSet presAssocID="{763D1A49-F354-402A-8ADA-044D33BCF1EB}" presName="descendantBox" presStyleLbl="bgAccFollowNode1" presStyleIdx="0" presStyleCnt="4"/>
      <dgm:spPr/>
    </dgm:pt>
    <dgm:pt modelId="{691ADC58-F108-4476-928E-A9A8D87259F4}" type="pres">
      <dgm:prSet presAssocID="{D2FE464B-F75A-4D00-A949-AD1BFA245D51}" presName="sp" presStyleCnt="0"/>
      <dgm:spPr/>
    </dgm:pt>
    <dgm:pt modelId="{7FA39F61-A10E-4DD8-9ABE-FCDCB219B980}" type="pres">
      <dgm:prSet presAssocID="{E242054D-A8AA-4075-B4B5-C764A9FD49DC}" presName="arrowAndChildren" presStyleCnt="0"/>
      <dgm:spPr/>
    </dgm:pt>
    <dgm:pt modelId="{B7B21320-76E8-44BD-8393-662EADA9C340}" type="pres">
      <dgm:prSet presAssocID="{E242054D-A8AA-4075-B4B5-C764A9FD49DC}" presName="parentTextArrow" presStyleLbl="node1" presStyleIdx="0" presStyleCnt="0"/>
      <dgm:spPr/>
    </dgm:pt>
    <dgm:pt modelId="{8EC241F8-31BA-4DC9-965E-4AE49B45B5C1}" type="pres">
      <dgm:prSet presAssocID="{E242054D-A8AA-4075-B4B5-C764A9FD49DC}" presName="arrow" presStyleLbl="alignNode1" presStyleIdx="1" presStyleCnt="4"/>
      <dgm:spPr/>
    </dgm:pt>
    <dgm:pt modelId="{D9C5EB81-6C36-4963-AC14-E9C7F495302C}" type="pres">
      <dgm:prSet presAssocID="{E242054D-A8AA-4075-B4B5-C764A9FD49DC}" presName="descendantArrow" presStyleLbl="bgAccFollowNode1" presStyleIdx="1" presStyleCnt="4"/>
      <dgm:spPr/>
    </dgm:pt>
    <dgm:pt modelId="{780E6F6A-27D2-4AD9-9017-A2C231E8F37A}" type="pres">
      <dgm:prSet presAssocID="{AB995CD4-9F2D-4366-9789-05682DE410BD}" presName="sp" presStyleCnt="0"/>
      <dgm:spPr/>
    </dgm:pt>
    <dgm:pt modelId="{51F7FE7D-0BC5-4EA8-A7BC-7A5E5B9F6C79}" type="pres">
      <dgm:prSet presAssocID="{77295AFE-B0C8-4B80-BA83-E54E4D6C3539}" presName="arrowAndChildren" presStyleCnt="0"/>
      <dgm:spPr/>
    </dgm:pt>
    <dgm:pt modelId="{608F4655-0DC3-4D9F-8524-337DE726D2E0}" type="pres">
      <dgm:prSet presAssocID="{77295AFE-B0C8-4B80-BA83-E54E4D6C3539}" presName="parentTextArrow" presStyleLbl="node1" presStyleIdx="0" presStyleCnt="0"/>
      <dgm:spPr/>
    </dgm:pt>
    <dgm:pt modelId="{4C652787-9B11-4280-A773-090E0580B296}" type="pres">
      <dgm:prSet presAssocID="{77295AFE-B0C8-4B80-BA83-E54E4D6C3539}" presName="arrow" presStyleLbl="alignNode1" presStyleIdx="2" presStyleCnt="4"/>
      <dgm:spPr/>
    </dgm:pt>
    <dgm:pt modelId="{90186819-FC4F-4200-914D-89B867D1D40B}" type="pres">
      <dgm:prSet presAssocID="{77295AFE-B0C8-4B80-BA83-E54E4D6C3539}" presName="descendantArrow" presStyleLbl="bgAccFollowNode1" presStyleIdx="2" presStyleCnt="4"/>
      <dgm:spPr/>
    </dgm:pt>
    <dgm:pt modelId="{E4936EED-A9D3-4B9C-8D2F-0912DB7D7272}" type="pres">
      <dgm:prSet presAssocID="{85540AC1-4035-4E46-96A0-C7B0C6B2649D}" presName="sp" presStyleCnt="0"/>
      <dgm:spPr/>
    </dgm:pt>
    <dgm:pt modelId="{EF186D47-3AF4-4C34-8630-AAFDF117D836}" type="pres">
      <dgm:prSet presAssocID="{1E4CA6BF-839F-427B-9D1D-FE41BDCC10BE}" presName="arrowAndChildren" presStyleCnt="0"/>
      <dgm:spPr/>
    </dgm:pt>
    <dgm:pt modelId="{E70A3CDF-6D75-4A8F-B447-C368A31AD54B}" type="pres">
      <dgm:prSet presAssocID="{1E4CA6BF-839F-427B-9D1D-FE41BDCC10BE}" presName="parentTextArrow" presStyleLbl="node1" presStyleIdx="0" presStyleCnt="0"/>
      <dgm:spPr/>
    </dgm:pt>
    <dgm:pt modelId="{EA8EFA51-4584-4EB8-88A9-E8240CD93602}" type="pres">
      <dgm:prSet presAssocID="{1E4CA6BF-839F-427B-9D1D-FE41BDCC10BE}" presName="arrow" presStyleLbl="alignNode1" presStyleIdx="3" presStyleCnt="4"/>
      <dgm:spPr/>
    </dgm:pt>
    <dgm:pt modelId="{AD2A32C6-B190-4591-AB31-948C5266FF33}" type="pres">
      <dgm:prSet presAssocID="{1E4CA6BF-839F-427B-9D1D-FE41BDCC10BE}" presName="descendantArrow" presStyleLbl="bgAccFollowNode1" presStyleIdx="3" presStyleCnt="4"/>
      <dgm:spPr/>
    </dgm:pt>
  </dgm:ptLst>
  <dgm:cxnLst>
    <dgm:cxn modelId="{A941EB04-A484-4355-81EE-4D9EB4BB1910}" srcId="{A31F09D7-6CEF-497C-A076-0DAB83FDDE7B}" destId="{77295AFE-B0C8-4B80-BA83-E54E4D6C3539}" srcOrd="1" destOrd="0" parTransId="{4C841DD4-5657-477A-A3AD-7D65072396F4}" sibTransId="{AB995CD4-9F2D-4366-9789-05682DE410BD}"/>
    <dgm:cxn modelId="{7DCF591F-A2ED-4C1C-8D49-D56C59978A92}" type="presOf" srcId="{CCF777AE-BD3C-44FF-97B5-165DD7D490C1}" destId="{90186819-FC4F-4200-914D-89B867D1D40B}" srcOrd="0" destOrd="0" presId="urn:microsoft.com/office/officeart/2016/7/layout/VerticalDownArrowProcess"/>
    <dgm:cxn modelId="{CCECA321-0F22-44FE-ACED-74F7251FA334}" srcId="{A31F09D7-6CEF-497C-A076-0DAB83FDDE7B}" destId="{E242054D-A8AA-4075-B4B5-C764A9FD49DC}" srcOrd="2" destOrd="0" parTransId="{891A8A39-131C-4BA9-B15F-FFA5E280A73B}" sibTransId="{D2FE464B-F75A-4D00-A949-AD1BFA245D51}"/>
    <dgm:cxn modelId="{72F5B123-30D8-4680-AF8F-DC137E87FB82}" type="presOf" srcId="{77295AFE-B0C8-4B80-BA83-E54E4D6C3539}" destId="{608F4655-0DC3-4D9F-8524-337DE726D2E0}" srcOrd="0" destOrd="0" presId="urn:microsoft.com/office/officeart/2016/7/layout/VerticalDownArrowProcess"/>
    <dgm:cxn modelId="{80161C24-781E-4002-B547-A4A4A6C4A3DB}" srcId="{1E4CA6BF-839F-427B-9D1D-FE41BDCC10BE}" destId="{44268D94-270D-4DA1-A51D-C06A8F732975}" srcOrd="0" destOrd="0" parTransId="{068FE313-132B-4BEA-9CF0-1F6383F1531E}" sibTransId="{7D7CE4CF-4DCB-47FC-9BED-3841F4D17EA1}"/>
    <dgm:cxn modelId="{746B662B-8F71-442E-B963-26C26580338D}" type="presOf" srcId="{763D1A49-F354-402A-8ADA-044D33BCF1EB}" destId="{D7B77EEC-7869-4AE7-9981-C11C57C7B4F5}" srcOrd="0" destOrd="0" presId="urn:microsoft.com/office/officeart/2016/7/layout/VerticalDownArrowProcess"/>
    <dgm:cxn modelId="{0EEF1D5B-AC90-4DCB-B47A-2845C41AC6B1}" type="presOf" srcId="{44268D94-270D-4DA1-A51D-C06A8F732975}" destId="{AD2A32C6-B190-4591-AB31-948C5266FF33}" srcOrd="0" destOrd="0" presId="urn:microsoft.com/office/officeart/2016/7/layout/VerticalDownArrowProcess"/>
    <dgm:cxn modelId="{4847605D-255B-4ECD-8F77-56BE7CAB1539}" type="presOf" srcId="{77D05DC1-7C9D-4C91-9B21-9FAF941E3400}" destId="{D9C5EB81-6C36-4963-AC14-E9C7F495302C}" srcOrd="0" destOrd="0" presId="urn:microsoft.com/office/officeart/2016/7/layout/VerticalDownArrowProcess"/>
    <dgm:cxn modelId="{2F481561-4C02-455B-A9D5-BCA87D4A69ED}" type="presOf" srcId="{1E4CA6BF-839F-427B-9D1D-FE41BDCC10BE}" destId="{E70A3CDF-6D75-4A8F-B447-C368A31AD54B}" srcOrd="0" destOrd="0" presId="urn:microsoft.com/office/officeart/2016/7/layout/VerticalDownArrowProcess"/>
    <dgm:cxn modelId="{1AF8FB45-8C88-40EB-8903-30205BBB2F3C}" type="presOf" srcId="{BAF78D20-FABE-4755-A722-ECF3B673BB7C}" destId="{7FF59AB3-9CFE-403E-99CB-C0B579AA6AB1}" srcOrd="0" destOrd="0" presId="urn:microsoft.com/office/officeart/2016/7/layout/VerticalDownArrowProcess"/>
    <dgm:cxn modelId="{CC709069-62F9-43D1-B683-75AD6DA2CE14}" srcId="{A31F09D7-6CEF-497C-A076-0DAB83FDDE7B}" destId="{763D1A49-F354-402A-8ADA-044D33BCF1EB}" srcOrd="3" destOrd="0" parTransId="{0C11651E-3BDA-466A-A356-5DF16A3EC40C}" sibTransId="{BCC7AF22-A3A7-4019-8241-ACA239CE6721}"/>
    <dgm:cxn modelId="{ACCA1C75-C820-490E-BCF2-CF677112C377}" srcId="{763D1A49-F354-402A-8ADA-044D33BCF1EB}" destId="{BAF78D20-FABE-4755-A722-ECF3B673BB7C}" srcOrd="0" destOrd="0" parTransId="{B567C3EC-6B47-4F95-BF05-0DC72F77B5DC}" sibTransId="{970081D9-A307-4568-86DF-654CFF83FE30}"/>
    <dgm:cxn modelId="{8F0B9956-08CB-49F0-93D6-C5809EDE424C}" type="presOf" srcId="{E242054D-A8AA-4075-B4B5-C764A9FD49DC}" destId="{B7B21320-76E8-44BD-8393-662EADA9C340}" srcOrd="0" destOrd="0" presId="urn:microsoft.com/office/officeart/2016/7/layout/VerticalDownArrowProcess"/>
    <dgm:cxn modelId="{B5EAAB97-21A2-48C3-8701-DC29274D19E0}" srcId="{E242054D-A8AA-4075-B4B5-C764A9FD49DC}" destId="{77D05DC1-7C9D-4C91-9B21-9FAF941E3400}" srcOrd="0" destOrd="0" parTransId="{5FBD3752-6242-4A16-8AA7-AA3190485E84}" sibTransId="{99EC9A38-3A78-43E9-A10A-00D8C3C3517E}"/>
    <dgm:cxn modelId="{5BEFEE9E-1CEF-4A02-B166-2F90DB8F20D0}" type="presOf" srcId="{77295AFE-B0C8-4B80-BA83-E54E4D6C3539}" destId="{4C652787-9B11-4280-A773-090E0580B296}" srcOrd="1" destOrd="0" presId="urn:microsoft.com/office/officeart/2016/7/layout/VerticalDownArrowProcess"/>
    <dgm:cxn modelId="{DD8C53A8-9AAA-4C48-AD8F-3BC9CE22E80D}" type="presOf" srcId="{A31F09D7-6CEF-497C-A076-0DAB83FDDE7B}" destId="{2B95FFCB-3BAF-43F4-9A48-148FA74A7E07}" srcOrd="0" destOrd="0" presId="urn:microsoft.com/office/officeart/2016/7/layout/VerticalDownArrowProcess"/>
    <dgm:cxn modelId="{60FF82C4-6182-4A11-8FBC-8BA77B4DF386}" type="presOf" srcId="{1E4CA6BF-839F-427B-9D1D-FE41BDCC10BE}" destId="{EA8EFA51-4584-4EB8-88A9-E8240CD93602}" srcOrd="1" destOrd="0" presId="urn:microsoft.com/office/officeart/2016/7/layout/VerticalDownArrowProcess"/>
    <dgm:cxn modelId="{5AEFA3DE-21D5-40C6-AED5-FC8E3A45D689}" srcId="{A31F09D7-6CEF-497C-A076-0DAB83FDDE7B}" destId="{1E4CA6BF-839F-427B-9D1D-FE41BDCC10BE}" srcOrd="0" destOrd="0" parTransId="{0DDBEF1D-D16B-4A59-BB6E-65F859C6401A}" sibTransId="{85540AC1-4035-4E46-96A0-C7B0C6B2649D}"/>
    <dgm:cxn modelId="{35C2CCDF-2891-41D4-81DC-0586A73271B6}" type="presOf" srcId="{E242054D-A8AA-4075-B4B5-C764A9FD49DC}" destId="{8EC241F8-31BA-4DC9-965E-4AE49B45B5C1}" srcOrd="1" destOrd="0" presId="urn:microsoft.com/office/officeart/2016/7/layout/VerticalDownArrowProcess"/>
    <dgm:cxn modelId="{99E9DAE4-94F3-41F4-ADE1-235D474580A3}" srcId="{77295AFE-B0C8-4B80-BA83-E54E4D6C3539}" destId="{CCF777AE-BD3C-44FF-97B5-165DD7D490C1}" srcOrd="0" destOrd="0" parTransId="{37594B0B-5952-4A7F-B636-587A8B2C4298}" sibTransId="{68751FC9-204B-4817-A41C-7569A9A94B56}"/>
    <dgm:cxn modelId="{A7D0ABD8-513D-4B28-9989-C7B0D5F04C17}" type="presParOf" srcId="{2B95FFCB-3BAF-43F4-9A48-148FA74A7E07}" destId="{01D9E123-D27D-4100-A1FC-8B9755969579}" srcOrd="0" destOrd="0" presId="urn:microsoft.com/office/officeart/2016/7/layout/VerticalDownArrowProcess"/>
    <dgm:cxn modelId="{15DFFA2F-0575-4569-91A2-570A66659EA3}" type="presParOf" srcId="{01D9E123-D27D-4100-A1FC-8B9755969579}" destId="{D7B77EEC-7869-4AE7-9981-C11C57C7B4F5}" srcOrd="0" destOrd="0" presId="urn:microsoft.com/office/officeart/2016/7/layout/VerticalDownArrowProcess"/>
    <dgm:cxn modelId="{F1C58844-9646-4BE3-B21B-1B04BDD2561F}" type="presParOf" srcId="{01D9E123-D27D-4100-A1FC-8B9755969579}" destId="{7FF59AB3-9CFE-403E-99CB-C0B579AA6AB1}" srcOrd="1" destOrd="0" presId="urn:microsoft.com/office/officeart/2016/7/layout/VerticalDownArrowProcess"/>
    <dgm:cxn modelId="{8C557493-CA9E-495B-92FA-6D0162548078}" type="presParOf" srcId="{2B95FFCB-3BAF-43F4-9A48-148FA74A7E07}" destId="{691ADC58-F108-4476-928E-A9A8D87259F4}" srcOrd="1" destOrd="0" presId="urn:microsoft.com/office/officeart/2016/7/layout/VerticalDownArrowProcess"/>
    <dgm:cxn modelId="{2A1B9101-A29E-4193-A199-459F8A522A59}" type="presParOf" srcId="{2B95FFCB-3BAF-43F4-9A48-148FA74A7E07}" destId="{7FA39F61-A10E-4DD8-9ABE-FCDCB219B980}" srcOrd="2" destOrd="0" presId="urn:microsoft.com/office/officeart/2016/7/layout/VerticalDownArrowProcess"/>
    <dgm:cxn modelId="{081C97A3-CF97-459F-80EF-261D4D8482E9}" type="presParOf" srcId="{7FA39F61-A10E-4DD8-9ABE-FCDCB219B980}" destId="{B7B21320-76E8-44BD-8393-662EADA9C340}" srcOrd="0" destOrd="0" presId="urn:microsoft.com/office/officeart/2016/7/layout/VerticalDownArrowProcess"/>
    <dgm:cxn modelId="{70695A18-728C-4787-AD4D-0C6EB9CCF7B8}" type="presParOf" srcId="{7FA39F61-A10E-4DD8-9ABE-FCDCB219B980}" destId="{8EC241F8-31BA-4DC9-965E-4AE49B45B5C1}" srcOrd="1" destOrd="0" presId="urn:microsoft.com/office/officeart/2016/7/layout/VerticalDownArrowProcess"/>
    <dgm:cxn modelId="{1201502E-3335-4A4F-9D72-55E2179C1F2F}" type="presParOf" srcId="{7FA39F61-A10E-4DD8-9ABE-FCDCB219B980}" destId="{D9C5EB81-6C36-4963-AC14-E9C7F495302C}" srcOrd="2" destOrd="0" presId="urn:microsoft.com/office/officeart/2016/7/layout/VerticalDownArrowProcess"/>
    <dgm:cxn modelId="{9FE1A8AD-70B0-4CB5-B628-EE3FADFD1FE1}" type="presParOf" srcId="{2B95FFCB-3BAF-43F4-9A48-148FA74A7E07}" destId="{780E6F6A-27D2-4AD9-9017-A2C231E8F37A}" srcOrd="3" destOrd="0" presId="urn:microsoft.com/office/officeart/2016/7/layout/VerticalDownArrowProcess"/>
    <dgm:cxn modelId="{642D1C70-CC03-4B31-B5B9-2C07B95560C8}" type="presParOf" srcId="{2B95FFCB-3BAF-43F4-9A48-148FA74A7E07}" destId="{51F7FE7D-0BC5-4EA8-A7BC-7A5E5B9F6C79}" srcOrd="4" destOrd="0" presId="urn:microsoft.com/office/officeart/2016/7/layout/VerticalDownArrowProcess"/>
    <dgm:cxn modelId="{44DC044C-03C9-452A-AC39-B96438122D15}" type="presParOf" srcId="{51F7FE7D-0BC5-4EA8-A7BC-7A5E5B9F6C79}" destId="{608F4655-0DC3-4D9F-8524-337DE726D2E0}" srcOrd="0" destOrd="0" presId="urn:microsoft.com/office/officeart/2016/7/layout/VerticalDownArrowProcess"/>
    <dgm:cxn modelId="{820D8BD7-BA43-499F-893A-94DF004B8FED}" type="presParOf" srcId="{51F7FE7D-0BC5-4EA8-A7BC-7A5E5B9F6C79}" destId="{4C652787-9B11-4280-A773-090E0580B296}" srcOrd="1" destOrd="0" presId="urn:microsoft.com/office/officeart/2016/7/layout/VerticalDownArrowProcess"/>
    <dgm:cxn modelId="{C6278C6E-3C8D-4E3C-B1D3-2041A3F14FBB}" type="presParOf" srcId="{51F7FE7D-0BC5-4EA8-A7BC-7A5E5B9F6C79}" destId="{90186819-FC4F-4200-914D-89B867D1D40B}" srcOrd="2" destOrd="0" presId="urn:microsoft.com/office/officeart/2016/7/layout/VerticalDownArrowProcess"/>
    <dgm:cxn modelId="{7D0151FB-08FE-422F-AE19-57D0A85FC2A0}" type="presParOf" srcId="{2B95FFCB-3BAF-43F4-9A48-148FA74A7E07}" destId="{E4936EED-A9D3-4B9C-8D2F-0912DB7D7272}" srcOrd="5" destOrd="0" presId="urn:microsoft.com/office/officeart/2016/7/layout/VerticalDownArrowProcess"/>
    <dgm:cxn modelId="{6CBA140F-325A-400A-9EFF-495F0885A6B6}" type="presParOf" srcId="{2B95FFCB-3BAF-43F4-9A48-148FA74A7E07}" destId="{EF186D47-3AF4-4C34-8630-AAFDF117D836}" srcOrd="6" destOrd="0" presId="urn:microsoft.com/office/officeart/2016/7/layout/VerticalDownArrowProcess"/>
    <dgm:cxn modelId="{B0D178C6-147E-427A-8473-0BE3724F67ED}" type="presParOf" srcId="{EF186D47-3AF4-4C34-8630-AAFDF117D836}" destId="{E70A3CDF-6D75-4A8F-B447-C368A31AD54B}" srcOrd="0" destOrd="0" presId="urn:microsoft.com/office/officeart/2016/7/layout/VerticalDownArrowProcess"/>
    <dgm:cxn modelId="{329DE03B-A917-4A45-954D-E8F7A0CD503E}" type="presParOf" srcId="{EF186D47-3AF4-4C34-8630-AAFDF117D836}" destId="{EA8EFA51-4584-4EB8-88A9-E8240CD93602}" srcOrd="1" destOrd="0" presId="urn:microsoft.com/office/officeart/2016/7/layout/VerticalDownArrowProcess"/>
    <dgm:cxn modelId="{2825064F-440E-4A99-8054-663B16880502}" type="presParOf" srcId="{EF186D47-3AF4-4C34-8630-AAFDF117D836}" destId="{AD2A32C6-B190-4591-AB31-948C5266FF3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5BAB1-2625-4635-9160-14B3D296CEBF}">
      <dsp:nvSpPr>
        <dsp:cNvPr id="0" name=""/>
        <dsp:cNvSpPr/>
      </dsp:nvSpPr>
      <dsp:spPr>
        <a:xfrm>
          <a:off x="0" y="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E3175-4A6B-435E-B8FF-A661D6956F85}">
      <dsp:nvSpPr>
        <dsp:cNvPr id="0" name=""/>
        <dsp:cNvSpPr/>
      </dsp:nvSpPr>
      <dsp:spPr>
        <a:xfrm>
          <a:off x="0" y="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 GI Strategy will have accompanying mapping:</a:t>
          </a:r>
          <a:endParaRPr lang="en-US" sz="1400" kern="1200"/>
        </a:p>
      </dsp:txBody>
      <dsp:txXfrm>
        <a:off x="0" y="0"/>
        <a:ext cx="3941499" cy="1038590"/>
      </dsp:txXfrm>
    </dsp:sp>
    <dsp:sp modelId="{579B8F34-FC6B-4BDD-B80C-5B41959BD2BA}">
      <dsp:nvSpPr>
        <dsp:cNvPr id="0" name=""/>
        <dsp:cNvSpPr/>
      </dsp:nvSpPr>
      <dsp:spPr>
        <a:xfrm>
          <a:off x="0" y="103859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8B8F1-CF58-4025-BDCD-5C0B858DFE33}">
      <dsp:nvSpPr>
        <dsp:cNvPr id="0" name=""/>
        <dsp:cNvSpPr/>
      </dsp:nvSpPr>
      <dsp:spPr>
        <a:xfrm>
          <a:off x="0" y="103859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Maps adopted with the County Development Plan showing layers of Green Infrastructure and how they relate to the Plan.</a:t>
          </a:r>
          <a:endParaRPr lang="en-US" sz="1400" kern="1200"/>
        </a:p>
      </dsp:txBody>
      <dsp:txXfrm>
        <a:off x="0" y="1038590"/>
        <a:ext cx="3941499" cy="1038590"/>
      </dsp:txXfrm>
    </dsp:sp>
    <dsp:sp modelId="{04854A35-E898-42BA-A27A-2C6969EF4E54}">
      <dsp:nvSpPr>
        <dsp:cNvPr id="0" name=""/>
        <dsp:cNvSpPr/>
      </dsp:nvSpPr>
      <dsp:spPr>
        <a:xfrm>
          <a:off x="0" y="207718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CA6D7-0D03-43AD-B5C8-5BC5B1FD7A66}">
      <dsp:nvSpPr>
        <dsp:cNvPr id="0" name=""/>
        <dsp:cNvSpPr/>
      </dsp:nvSpPr>
      <dsp:spPr>
        <a:xfrm>
          <a:off x="0" y="207718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will be represented in the CDP document diagrammatically.</a:t>
          </a:r>
          <a:endParaRPr lang="en-US" sz="1400" kern="1200" dirty="0"/>
        </a:p>
      </dsp:txBody>
      <dsp:txXfrm>
        <a:off x="0" y="2077180"/>
        <a:ext cx="3941499" cy="1038590"/>
      </dsp:txXfrm>
    </dsp:sp>
    <dsp:sp modelId="{E0DF2534-A581-43E8-A2F1-4B3EE3E18A3A}">
      <dsp:nvSpPr>
        <dsp:cNvPr id="0" name=""/>
        <dsp:cNvSpPr/>
      </dsp:nvSpPr>
      <dsp:spPr>
        <a:xfrm>
          <a:off x="0" y="3115770"/>
          <a:ext cx="3941499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36EF3-1DB2-45BA-B612-0F1C3966C355}">
      <dsp:nvSpPr>
        <dsp:cNvPr id="0" name=""/>
        <dsp:cNvSpPr/>
      </dsp:nvSpPr>
      <dsp:spPr>
        <a:xfrm>
          <a:off x="0" y="3115770"/>
          <a:ext cx="3941499" cy="103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It will also be supported by the background GIS mapping that SDCC can keep updated to monitor changes and improvements to GI networks over time.</a:t>
          </a:r>
          <a:endParaRPr lang="en-US" sz="1400" kern="1200" dirty="0"/>
        </a:p>
      </dsp:txBody>
      <dsp:txXfrm>
        <a:off x="0" y="3115770"/>
        <a:ext cx="3941499" cy="1038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7EEC-7869-4AE7-9981-C11C57C7B4F5}">
      <dsp:nvSpPr>
        <dsp:cNvPr id="0" name=""/>
        <dsp:cNvSpPr/>
      </dsp:nvSpPr>
      <dsp:spPr>
        <a:xfrm>
          <a:off x="0" y="4515036"/>
          <a:ext cx="1314450" cy="987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4</a:t>
          </a:r>
        </a:p>
      </dsp:txBody>
      <dsp:txXfrm>
        <a:off x="0" y="4515036"/>
        <a:ext cx="1314450" cy="987779"/>
      </dsp:txXfrm>
    </dsp:sp>
    <dsp:sp modelId="{7FF59AB3-9CFE-403E-99CB-C0B579AA6AB1}">
      <dsp:nvSpPr>
        <dsp:cNvPr id="0" name=""/>
        <dsp:cNvSpPr/>
      </dsp:nvSpPr>
      <dsp:spPr>
        <a:xfrm>
          <a:off x="1314450" y="4515036"/>
          <a:ext cx="3943350" cy="9877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Final Report – Draft reports, Consultation, Finalised Mapping, Findings, Recommendations &amp; Action Plans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Feb 2021-March 2022 </a:t>
          </a:r>
        </a:p>
      </dsp:txBody>
      <dsp:txXfrm>
        <a:off x="1314450" y="4515036"/>
        <a:ext cx="3943350" cy="987779"/>
      </dsp:txXfrm>
    </dsp:sp>
    <dsp:sp modelId="{8EC241F8-31BA-4DC9-965E-4AE49B45B5C1}">
      <dsp:nvSpPr>
        <dsp:cNvPr id="0" name=""/>
        <dsp:cNvSpPr/>
      </dsp:nvSpPr>
      <dsp:spPr>
        <a:xfrm rot="10800000">
          <a:off x="0" y="3010648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3</a:t>
          </a:r>
        </a:p>
      </dsp:txBody>
      <dsp:txXfrm rot="-10800000">
        <a:off x="0" y="3010648"/>
        <a:ext cx="1314450" cy="987483"/>
      </dsp:txXfrm>
    </dsp:sp>
    <dsp:sp modelId="{D9C5EB81-6C36-4963-AC14-E9C7F495302C}">
      <dsp:nvSpPr>
        <dsp:cNvPr id="0" name=""/>
        <dsp:cNvSpPr/>
      </dsp:nvSpPr>
      <dsp:spPr>
        <a:xfrm>
          <a:off x="1314450" y="3010648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Interim Report(s), Analysis, Mapping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Sept 2020-May 2021 with submission of policy and mapping information in line with requirements of CDP key dates.</a:t>
          </a:r>
        </a:p>
      </dsp:txBody>
      <dsp:txXfrm>
        <a:off x="1314450" y="3010648"/>
        <a:ext cx="3943350" cy="987483"/>
      </dsp:txXfrm>
    </dsp:sp>
    <dsp:sp modelId="{4C652787-9B11-4280-A773-090E0580B296}">
      <dsp:nvSpPr>
        <dsp:cNvPr id="0" name=""/>
        <dsp:cNvSpPr/>
      </dsp:nvSpPr>
      <dsp:spPr>
        <a:xfrm rot="10800000">
          <a:off x="0" y="1506259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STAGE 2</a:t>
          </a:r>
        </a:p>
      </dsp:txBody>
      <dsp:txXfrm rot="-10800000">
        <a:off x="0" y="1506259"/>
        <a:ext cx="1314450" cy="987483"/>
      </dsp:txXfrm>
    </dsp:sp>
    <dsp:sp modelId="{90186819-FC4F-4200-914D-89B867D1D40B}">
      <dsp:nvSpPr>
        <dsp:cNvPr id="0" name=""/>
        <dsp:cNvSpPr/>
      </dsp:nvSpPr>
      <dsp:spPr>
        <a:xfrm>
          <a:off x="1314450" y="1506259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Desktop Investigation, Surveys and Mapping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August-October 2020</a:t>
          </a:r>
        </a:p>
      </dsp:txBody>
      <dsp:txXfrm>
        <a:off x="1314450" y="1506259"/>
        <a:ext cx="3943350" cy="987483"/>
      </dsp:txXfrm>
    </dsp:sp>
    <dsp:sp modelId="{EA8EFA51-4584-4EB8-88A9-E8240CD93602}">
      <dsp:nvSpPr>
        <dsp:cNvPr id="0" name=""/>
        <dsp:cNvSpPr/>
      </dsp:nvSpPr>
      <dsp:spPr>
        <a:xfrm rot="10800000">
          <a:off x="0" y="1871"/>
          <a:ext cx="1314450" cy="15192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4" tIns="192024" rIns="9348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STAGE 1</a:t>
          </a:r>
        </a:p>
      </dsp:txBody>
      <dsp:txXfrm rot="-10800000">
        <a:off x="0" y="1871"/>
        <a:ext cx="1314450" cy="987483"/>
      </dsp:txXfrm>
    </dsp:sp>
    <dsp:sp modelId="{AD2A32C6-B190-4591-AB31-948C5266FF33}">
      <dsp:nvSpPr>
        <dsp:cNvPr id="0" name=""/>
        <dsp:cNvSpPr/>
      </dsp:nvSpPr>
      <dsp:spPr>
        <a:xfrm>
          <a:off x="1314450" y="1871"/>
          <a:ext cx="3943350" cy="98748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90" tIns="152400" rIns="79990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Scoping of Project and Summary Report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 2020</a:t>
          </a:r>
        </a:p>
      </dsp:txBody>
      <dsp:txXfrm>
        <a:off x="1314450" y="1871"/>
        <a:ext cx="3943350" cy="98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C4DB-A799-48D2-905F-8139981C6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29DCC-D06B-493C-9495-BD511F3B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5B0A-BC7B-4651-8A08-521C4751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21462-9FAB-456D-917B-CE4FA242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A627-EB8F-42F4-88AE-2ABA16FF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6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BC9-2D19-413C-9489-1650D9C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72451-3C04-436A-8A0F-472AD4CD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F68E-5B08-4EBA-BE57-ACD747B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206F-BB29-4F3D-8CA8-F18AF621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6C06-3628-4AE5-86FD-794AC550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71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D0A0C-6B87-4209-863F-995C0126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0AC82-9B98-45D5-A0DD-6431883A4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6E10-9BAD-479A-BF59-06F400C3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56-B6D1-47B5-BA25-9BE350D4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0E91-4703-4A80-A34A-553BD4CF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546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D645-4163-4043-8218-79779C5E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5481-76CA-40EA-9A07-6B83EA5F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124F-2BCD-4FBE-AF21-99DBD81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B88A-43AE-4325-8DE0-D77ADA4B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DEC4-7ACB-494E-91C8-728B3029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0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2289-1332-4431-9040-949B95B74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CF1E9-2F76-4F1F-BABD-C39ED3EDE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1C76-D309-4B36-B5A4-BCB25716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EEB7-B2CA-43A3-9B4B-F702E4E9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40DA-7982-44B8-A055-784537B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70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E653-5B8E-45F2-A16E-F948109E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6C3F-A45F-442B-875A-A68162655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4A2F-262D-4B68-BFBF-4739FAB0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61D4-A7EE-4A79-998E-4DE718E7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AB69-EB1D-4F15-A698-39334F00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5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3CBF-3C5D-4805-80A3-0A45B4F7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1E9D-A01F-4F7E-996A-B731C733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64CE-1792-4BFC-8F05-A8FFF198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A07E5-CA89-49E5-825D-6D3CD2B4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D997-A109-4813-B111-2BF8214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01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5B68-791C-479A-9545-26946F1F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C14-37B9-4E9B-8EF9-BC10AA7B6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FBF15-E797-4A83-A24D-28EF1525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4DDD-86F8-4AF7-9F7E-1319EB50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7A61D-ED3A-4791-BF96-7D57B4B9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5807-5CEF-4CE5-8353-0F366CA4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223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16CA-025F-4231-BDAD-120EC430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0547E-0883-42BB-B478-E55F6ED3B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344A-54C5-4B8F-BCB3-3E298F56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4D66-ECE8-4E06-AACB-426C3CC48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AE58C-149B-40A9-AAE0-26F2BB3A7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7EDD4-80BA-4216-8622-D4716978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D2F87-92A4-4E61-98EE-5347B2E5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5CC1A-980F-48D0-9281-80614F3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4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9490-E2F1-4D43-A819-B0C0FF87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5EA2-B7DD-4347-B556-781F4F3D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9A313-F7E6-4D25-A018-75737EDE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B791-0377-4124-B80F-202F0E1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3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D469-4AE1-4161-A29E-4FD1E8AF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BF3A1-E7E7-4FCB-AF6C-97996DDD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F29CB-2193-482A-A738-18D22152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6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2525-FE97-4EE5-A04C-F8608B83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AAC48-31A7-490E-9F12-8F191008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29112-C051-4933-9555-378E47B9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3DDF-DC07-4FAC-9662-088904F3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B0B4E-CF69-4F0F-BBBC-ABCFEC2F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D5F9-1A30-445C-B36E-3330FFB2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1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056F-C0DD-4437-A02A-89816BC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D4DE3-BD3E-468A-AA90-F0E0F3E3D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54701-91E9-4D04-868A-BBCD0A66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13A49-5A3D-4C39-AEF1-CDE0E876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420EB-C984-4228-84C8-B2BD70B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82BBB-F10C-4E2A-B80D-30A31CE9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97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223D6-D4B7-439B-A711-A31E0DE1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EB0C-AC2A-499A-939E-E6A63C82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E611-6F62-4578-8AC4-D25238DC2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C7FF-B1D6-468A-BD88-07CE891082F4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0AEC-260B-4F08-B500-465B75F7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3BCE-3CFF-4FA1-8856-971CA6E4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10C-7830-4FED-BF08-84DB6BB695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0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7507F-D9A7-484D-A3CA-9BDF32EF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96B9-79D3-459A-8E7A-C4D8BD41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277F6-2C25-4D00-B931-46A4EEB80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6AED-0A0C-4636-8B2C-00DD65D06992}" type="datetimeFigureOut">
              <a:rPr lang="en-IE" smtClean="0"/>
              <a:t>12/02/2021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A656C-7AE0-40E7-B09E-874EFA6F4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997B-473F-4AC2-BFC0-3FA4D259A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7167-DA75-4E43-BEA7-160F675436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380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84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07" y="135243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sz="5200" dirty="0">
                <a:solidFill>
                  <a:srgbClr val="FFFFFF"/>
                </a:solidFill>
              </a:rPr>
              <a:t>Green Infrastructure (GI) Strategy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Update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 </a:t>
            </a:r>
            <a:br>
              <a:rPr lang="en-IE" sz="5200" dirty="0">
                <a:solidFill>
                  <a:srgbClr val="FFFFFF"/>
                </a:solidFill>
              </a:rPr>
            </a:br>
            <a:endParaRPr lang="en-IE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99692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EWCC SPC</a:t>
            </a:r>
          </a:p>
          <a:p>
            <a:r>
              <a:rPr lang="en-IE" dirty="0">
                <a:solidFill>
                  <a:srgbClr val="FFFFFF"/>
                </a:solidFill>
              </a:rPr>
              <a:t>16 02 2021</a:t>
            </a:r>
          </a:p>
        </p:txBody>
      </p:sp>
    </p:spTree>
    <p:extLst>
      <p:ext uri="{BB962C8B-B14F-4D97-AF65-F5344CB8AC3E}">
        <p14:creationId xmlns:p14="http://schemas.microsoft.com/office/powerpoint/2010/main" val="402730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7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61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9" name="Oval 62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0A5BAC-9BAF-4100-9DA3-DC2BCE14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637" y="1115833"/>
            <a:ext cx="5939495" cy="30785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GREEN INFRASTRUCTURE</a:t>
            </a:r>
            <a:br>
              <a:rPr lang="en-US" sz="1800">
                <a:solidFill>
                  <a:schemeClr val="bg1"/>
                </a:solidFill>
              </a:rPr>
            </a:b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……“</a:t>
            </a:r>
            <a:r>
              <a:rPr lang="en-US" sz="1800" i="1">
                <a:solidFill>
                  <a:schemeClr val="bg1"/>
                </a:solidFill>
              </a:rPr>
              <a:t>a strategically planned network of natural and semi-natural areas with other environmental features designed and managed to deliver a wide range of ecosystem services such as water purification, air quality, space for recreation and climate mitigation and adaptation.”…….</a:t>
            </a:r>
            <a:br>
              <a:rPr lang="en-US" sz="1600" i="1">
                <a:solidFill>
                  <a:schemeClr val="bg1"/>
                </a:solidFill>
              </a:rPr>
            </a:br>
            <a:br>
              <a:rPr lang="en-US" sz="1600" i="1">
                <a:solidFill>
                  <a:schemeClr val="bg1"/>
                </a:solidFill>
              </a:rPr>
            </a:br>
            <a:br>
              <a:rPr lang="en-US" sz="1600" i="1">
                <a:solidFill>
                  <a:schemeClr val="bg1"/>
                </a:solidFill>
              </a:rPr>
            </a:br>
            <a:br>
              <a:rPr lang="en-US" sz="1600" i="1">
                <a:solidFill>
                  <a:schemeClr val="bg1"/>
                </a:solidFill>
              </a:rPr>
            </a:br>
            <a:br>
              <a:rPr lang="en-US" sz="1600" i="1">
                <a:solidFill>
                  <a:schemeClr val="bg1"/>
                </a:solidFill>
              </a:rPr>
            </a:b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picture containing grass, outdoor, plant, orchid&#10;&#10;Description automatically generated">
            <a:extLst>
              <a:ext uri="{FF2B5EF4-FFF2-40B4-BE49-F238E27FC236}">
                <a16:creationId xmlns:a16="http://schemas.microsoft.com/office/drawing/2014/main" id="{01BEDA2B-69E2-4336-89F9-72E74CB91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605" b="2"/>
          <a:stretch/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90A29DC-E94C-4D1D-9FB2-1A584C443E96}"/>
              </a:ext>
            </a:extLst>
          </p:cNvPr>
          <p:cNvSpPr txBox="1">
            <a:spLocks/>
          </p:cNvSpPr>
          <p:nvPr/>
        </p:nvSpPr>
        <p:spPr>
          <a:xfrm>
            <a:off x="5258846" y="3952890"/>
            <a:ext cx="5867720" cy="23050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>
                <a:solidFill>
                  <a:schemeClr val="bg1"/>
                </a:solidFill>
              </a:rPr>
              <a:t>These 5 Key Themes, relevant to GI will frame the policies and objectives within the County Development Plan and allow us to identify opportunities to improve the GI network:</a:t>
            </a:r>
          </a:p>
          <a:p>
            <a:pPr marL="0">
              <a:spcBef>
                <a:spcPts val="0"/>
              </a:spcBef>
            </a:pPr>
            <a:endParaRPr lang="en-US" sz="170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b="1">
                <a:solidFill>
                  <a:schemeClr val="bg1"/>
                </a:solidFill>
              </a:rPr>
              <a:t>Biodiversity </a:t>
            </a:r>
          </a:p>
          <a:p>
            <a:pPr>
              <a:spcBef>
                <a:spcPts val="0"/>
              </a:spcBef>
            </a:pPr>
            <a:r>
              <a:rPr lang="en-US" sz="1700" b="1">
                <a:solidFill>
                  <a:schemeClr val="bg1"/>
                </a:solidFill>
              </a:rPr>
              <a:t>Sustainable Water Management</a:t>
            </a:r>
          </a:p>
          <a:p>
            <a:pPr>
              <a:spcBef>
                <a:spcPts val="0"/>
              </a:spcBef>
            </a:pPr>
            <a:r>
              <a:rPr lang="en-US" sz="1700" b="1">
                <a:solidFill>
                  <a:schemeClr val="bg1"/>
                </a:solidFill>
              </a:rPr>
              <a:t>Climate Resilience</a:t>
            </a:r>
          </a:p>
          <a:p>
            <a:pPr>
              <a:spcBef>
                <a:spcPts val="0"/>
              </a:spcBef>
            </a:pPr>
            <a:r>
              <a:rPr lang="en-US" sz="1700" b="1">
                <a:solidFill>
                  <a:schemeClr val="bg1"/>
                </a:solidFill>
              </a:rPr>
              <a:t>Recreation and Amenity (Human health and wellbeing)</a:t>
            </a:r>
          </a:p>
          <a:p>
            <a:pPr>
              <a:spcBef>
                <a:spcPts val="0"/>
              </a:spcBef>
            </a:pPr>
            <a:r>
              <a:rPr lang="en-US" sz="1700" b="1">
                <a:solidFill>
                  <a:schemeClr val="bg1"/>
                </a:solidFill>
              </a:rPr>
              <a:t>Landscape (Natural and Cultural Heritage) </a:t>
            </a:r>
          </a:p>
          <a:p>
            <a:pPr>
              <a:spcBef>
                <a:spcPts val="0"/>
              </a:spcBef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CD93A-34C0-4F59-A712-53E032A1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 Strategy and County wide Network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90099E-723D-4442-934A-F0931687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06" t="25450" r="37299" b="9460"/>
          <a:stretch/>
        </p:blipFill>
        <p:spPr>
          <a:xfrm>
            <a:off x="809142" y="484632"/>
            <a:ext cx="4477717" cy="573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C34AE-48B4-4E7F-AC13-800A6C687E99}"/>
              </a:ext>
            </a:extLst>
          </p:cNvPr>
          <p:cNvSpPr txBox="1"/>
          <p:nvPr/>
        </p:nvSpPr>
        <p:spPr>
          <a:xfrm>
            <a:off x="6501384" y="2121763"/>
            <a:ext cx="5129784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A GI strategy will:</a:t>
            </a:r>
            <a:br>
              <a:rPr lang="en-US" sz="1700" i="1" dirty="0"/>
            </a:br>
            <a:br>
              <a:rPr lang="en-US" sz="1700" i="1" dirty="0"/>
            </a:br>
            <a:r>
              <a:rPr lang="en-US" sz="1700" i="1" dirty="0"/>
              <a:t>“form the basis for the identification, protection, enhancement and management of the Green Infrastructure network within the County.”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Case Studies are underway to inform policy development. 5 areas representing different Green Infrastructure Network Characteristics will assist in generating relevant policies for similar areas.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0952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2D31002-967D-4B0E-9C76-40E53D886779}"/>
              </a:ext>
            </a:extLst>
          </p:cNvPr>
          <p:cNvSpPr txBox="1"/>
          <p:nvPr/>
        </p:nvSpPr>
        <p:spPr>
          <a:xfrm>
            <a:off x="4362669" y="-97230"/>
            <a:ext cx="7164493" cy="1325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lIns="91440" tIns="45720" rIns="91440" bIns="45720" numCol="1" spcCol="127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 Chapter Development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A25F6-1EF9-468B-8EC9-FD99BF196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0060" y="2199697"/>
            <a:ext cx="3425957" cy="2458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13023F-8528-4111-8C15-F91D0E6BE658}"/>
              </a:ext>
            </a:extLst>
          </p:cNvPr>
          <p:cNvSpPr/>
          <p:nvPr/>
        </p:nvSpPr>
        <p:spPr>
          <a:xfrm>
            <a:off x="4350106" y="1351578"/>
            <a:ext cx="7361834" cy="384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Introduction: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Context setting / definition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Green Infrastructure within CDP:  Position of GI within Overarching Themes	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Overarching vision / policies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 Review of Existing GI Strategy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Link with new GI Strategy / SCOT analysis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Proposed Strategy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Short piece on approach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Spatial Framework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Corridors, hubs, stepping stones etc. (mapping)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Thematic Policies and Objectives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Also informed by case study work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Climate Action Audit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A29C84-840A-4E2F-BEA3-3365F8ABAC9E}"/>
              </a:ext>
            </a:extLst>
          </p:cNvPr>
          <p:cNvSpPr/>
          <p:nvPr/>
        </p:nvSpPr>
        <p:spPr>
          <a:xfrm>
            <a:off x="480060" y="4771070"/>
            <a:ext cx="20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>
                <a:solidFill>
                  <a:schemeClr val="bg1"/>
                </a:solidFill>
              </a:rPr>
              <a:t>Spatial Framework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BA3EC-703D-4CD4-9FE2-4207198DDAE7}"/>
              </a:ext>
            </a:extLst>
          </p:cNvPr>
          <p:cNvSpPr txBox="1"/>
          <p:nvPr/>
        </p:nvSpPr>
        <p:spPr>
          <a:xfrm>
            <a:off x="4361145" y="82828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b="1" dirty="0"/>
              <a:t>The draft GI Chapter is being developed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4084A-CEF0-406A-8481-75C4A08D970A}"/>
              </a:ext>
            </a:extLst>
          </p:cNvPr>
          <p:cNvSpPr txBox="1"/>
          <p:nvPr/>
        </p:nvSpPr>
        <p:spPr>
          <a:xfrm>
            <a:off x="4569361" y="5214107"/>
            <a:ext cx="760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Format:</a:t>
            </a:r>
          </a:p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b="1" dirty="0"/>
              <a:t>GI strategy chapter in the County Development Plan </a:t>
            </a:r>
            <a:r>
              <a:rPr lang="en-US" dirty="0"/>
              <a:t>contains the policies and objectives relating to GI. </a:t>
            </a:r>
          </a:p>
          <a:p>
            <a:pPr>
              <a:spcAft>
                <a:spcPts val="600"/>
              </a:spcAft>
            </a:pPr>
            <a:r>
              <a:rPr lang="en-US" dirty="0"/>
              <a:t>An </a:t>
            </a:r>
            <a:r>
              <a:rPr lang="en-US" b="1" dirty="0"/>
              <a:t>accompanying document </a:t>
            </a:r>
            <a:r>
              <a:rPr lang="en-US" dirty="0"/>
              <a:t>gives a review of existing GI policies, background and supporting information, case studies etc.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40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AE2AD4-16A1-40B0-8AA0-9117A56D0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2" r="2339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FD685-F7BF-42C9-98C2-56C6AE7B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IE"/>
              <a:t>Mapping Framework</a:t>
            </a:r>
            <a:endParaRPr lang="en-IE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551B2AA-A22C-47D1-BCE0-A163A2CC0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495409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96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19681-4336-4FC7-BBFA-6074D916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br>
              <a:rPr lang="en-IE" sz="2100" b="0" i="0" u="none" strike="noStrike" baseline="0">
                <a:latin typeface="DaxlinePro-Regular"/>
              </a:rPr>
            </a:br>
            <a:r>
              <a:rPr lang="en-IE" sz="2100" b="1" i="0" u="none" strike="noStrike" baseline="0">
                <a:latin typeface="DaxlinePro-Regular"/>
              </a:rPr>
              <a:t>Methodology and programme:</a:t>
            </a:r>
            <a:br>
              <a:rPr lang="en-IE" sz="2100" b="1" i="0" u="none" strike="noStrike" baseline="0">
                <a:latin typeface="DaxlinePro-Regular"/>
              </a:rPr>
            </a:br>
            <a:br>
              <a:rPr lang="en-US" sz="2100"/>
            </a:br>
            <a:r>
              <a:rPr lang="en-US" sz="2100"/>
              <a:t>Consultation and adoption of GI strategy is in tandem with CDP review to allow for incorporation of policies and actions in CDP.</a:t>
            </a: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r>
              <a:rPr lang="en-US" sz="2100"/>
              <a:t>A Parks and Open Space Strategy is being delivered in tandem but has a separate consultation process.</a:t>
            </a: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IE" sz="2100" b="0" i="0" u="none" strike="noStrike" baseline="0">
                <a:latin typeface="DaxlinePro-Regular"/>
              </a:rPr>
            </a:br>
            <a:endParaRPr lang="en-IE" sz="21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1A7AD-798F-4C06-B222-1561431E6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979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39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151DA-74F2-427A-A19C-A087AFB9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84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B0755-76DB-4844-B2B7-C85AC7C1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07" y="1352434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sz="5200" dirty="0">
                <a:solidFill>
                  <a:srgbClr val="FFFFFF"/>
                </a:solidFill>
              </a:rPr>
              <a:t>Green Infrastructure (GI) Strategy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Update</a:t>
            </a:r>
            <a:br>
              <a:rPr lang="en-IE" sz="5200" dirty="0">
                <a:solidFill>
                  <a:srgbClr val="FFFFFF"/>
                </a:solidFill>
              </a:rPr>
            </a:br>
            <a:r>
              <a:rPr lang="en-IE" sz="5200" dirty="0">
                <a:solidFill>
                  <a:srgbClr val="FFFFFF"/>
                </a:solidFill>
              </a:rPr>
              <a:t> </a:t>
            </a:r>
            <a:br>
              <a:rPr lang="en-IE" sz="5200" dirty="0">
                <a:solidFill>
                  <a:srgbClr val="FFFFFF"/>
                </a:solidFill>
              </a:rPr>
            </a:br>
            <a:endParaRPr lang="en-IE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C32B-3B45-4C4F-88B8-1B5131E96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99692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EWCC SPC</a:t>
            </a:r>
          </a:p>
          <a:p>
            <a:r>
              <a:rPr lang="en-IE" dirty="0">
                <a:solidFill>
                  <a:srgbClr val="FFFFFF"/>
                </a:solidFill>
              </a:rPr>
              <a:t>16 02 2021</a:t>
            </a:r>
          </a:p>
        </p:txBody>
      </p:sp>
    </p:spTree>
    <p:extLst>
      <p:ext uri="{BB962C8B-B14F-4D97-AF65-F5344CB8AC3E}">
        <p14:creationId xmlns:p14="http://schemas.microsoft.com/office/powerpoint/2010/main" val="1182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DaxlinePro-Regular</vt:lpstr>
      <vt:lpstr>Office Theme</vt:lpstr>
      <vt:lpstr>Office Theme</vt:lpstr>
      <vt:lpstr>Green Infrastructure (GI) Strategy Update   </vt:lpstr>
      <vt:lpstr>GREEN INFRASTRUCTURE  ……“a strategically planned network of natural and semi-natural areas with other environmental features designed and managed to deliver a wide range of ecosystem services such as water purification, air quality, space for recreation and climate mitigation and adaptation.”…….     </vt:lpstr>
      <vt:lpstr>GI Strategy and County wide Network</vt:lpstr>
      <vt:lpstr>PowerPoint Presentation</vt:lpstr>
      <vt:lpstr>Mapping Framework</vt:lpstr>
      <vt:lpstr> Methodology and programme:  Consultation and adoption of GI strategy is in tandem with CDP review to allow for incorporation of policies and actions in CDP.    A Parks and Open Space Strategy is being delivered in tandem but has a separate consultation process.    </vt:lpstr>
      <vt:lpstr>Green Infrastructure (GI) Strategy Update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Infrastructure (GI) Strategy Update   </dc:title>
  <dc:creator>Suzanne Furlong</dc:creator>
  <cp:lastModifiedBy>Suzanne Furlong</cp:lastModifiedBy>
  <cp:revision>3</cp:revision>
  <dcterms:created xsi:type="dcterms:W3CDTF">2021-02-12T16:46:56Z</dcterms:created>
  <dcterms:modified xsi:type="dcterms:W3CDTF">2021-02-12T17:03:21Z</dcterms:modified>
</cp:coreProperties>
</file>