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15"/>
  </p:notesMasterIdLst>
  <p:sldIdLst>
    <p:sldId id="256" r:id="rId3"/>
    <p:sldId id="257" r:id="rId4"/>
    <p:sldId id="258" r:id="rId5"/>
    <p:sldId id="270" r:id="rId6"/>
    <p:sldId id="263" r:id="rId7"/>
    <p:sldId id="268" r:id="rId8"/>
    <p:sldId id="265" r:id="rId9"/>
    <p:sldId id="266" r:id="rId10"/>
    <p:sldId id="264" r:id="rId11"/>
    <p:sldId id="267" r:id="rId12"/>
    <p:sldId id="269" r:id="rId13"/>
    <p:sldId id="25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4249" autoAdjust="0"/>
  </p:normalViewPr>
  <p:slideViewPr>
    <p:cSldViewPr snapToGrid="0">
      <p:cViewPr varScale="1">
        <p:scale>
          <a:sx n="61" d="100"/>
          <a:sy n="61" d="100"/>
        </p:scale>
        <p:origin x="804" y="78"/>
      </p:cViewPr>
      <p:guideLst/>
    </p:cSldViewPr>
  </p:slideViewPr>
  <p:outlineViewPr>
    <p:cViewPr>
      <p:scale>
        <a:sx n="33" d="100"/>
        <a:sy n="33" d="100"/>
      </p:scale>
      <p:origin x="0" y="-1021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F0D14-73F3-441E-BB69-B32A8D545FC7}" type="datetimeFigureOut">
              <a:rPr lang="en-IE" smtClean="0"/>
              <a:t>09/02/2021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85E60-CE7C-49FA-83F1-2D5D0EA5F1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71458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85E60-CE7C-49FA-83F1-2D5D0EA5F18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3723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21484-6F7B-4B38-BC39-82CFC67F543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841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21484-6F7B-4B38-BC39-82CFC67F543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067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21484-6F7B-4B38-BC39-82CFC67F543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984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21484-6F7B-4B38-BC39-82CFC67F543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485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21484-6F7B-4B38-BC39-82CFC67F543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994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21484-6F7B-4B38-BC39-82CFC67F543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194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85E60-CE7C-49FA-83F1-2D5D0EA5F182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8631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DC79E-905C-4425-8400-6298D4279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902F4B-074B-4F7F-A3B1-0DDE1A767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703E-CA2D-4228-9A81-BE2E1A83D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3F5-76F7-4384-B390-B64F602A8E9B}" type="datetimeFigureOut">
              <a:rPr lang="en-IE" smtClean="0"/>
              <a:t>09/02/2021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6ADB0-15CB-4F4B-867C-934BEE22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76DBF-9FDC-4AAC-B4E6-5040033DF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7E1CB-4781-4A0F-B222-5F0E7DE2EFE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9627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ACC2C-4EB0-46D9-AF77-C16CAB900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4BADB-EBB2-4079-9E47-56552CB60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3843F-2F34-4748-97F6-14CACCD3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3F5-76F7-4384-B390-B64F602A8E9B}" type="datetimeFigureOut">
              <a:rPr lang="en-IE" smtClean="0"/>
              <a:t>09/02/2021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0F8EC-6CC2-4FEE-95FD-06DFEF31F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AE428-4CED-4878-8297-DFF3EF96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7E1CB-4781-4A0F-B222-5F0E7DE2EFE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2633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8AEE7-D40A-4A23-928D-B16FA7A2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DD19B-4A83-4CB5-8C29-064CAA2EE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142D1-2F1B-4EDD-9A94-22CD9DA87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3F5-76F7-4384-B390-B64F602A8E9B}" type="datetimeFigureOut">
              <a:rPr lang="en-IE" smtClean="0"/>
              <a:t>09/02/2021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2FE58-EE56-49E7-9016-E108EF591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CFAB2-20BB-4591-8C5A-AF68DC0F8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7E1CB-4781-4A0F-B222-5F0E7DE2EFE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1322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556-8C25-40A4-8D0C-484699718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49C62-ED66-4D56-AD39-59E6581FC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9EB20-B913-43DA-A856-F848813EE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E84DB-9E3B-4F8E-A53C-CA8A44D40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3F5-76F7-4384-B390-B64F602A8E9B}" type="datetimeFigureOut">
              <a:rPr lang="en-IE" smtClean="0"/>
              <a:t>09/02/2021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12A66-2A67-46BC-9310-110CE442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62351-7CBC-49DC-B5E8-53CA1D9EA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7E1CB-4781-4A0F-B222-5F0E7DE2EFE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49685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54BD6-CF19-405A-AB65-C12C7FD1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44252-C82F-4334-996E-7DBE55DC1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15F997-7AA1-443B-A38C-69CAA60E2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CD095-F36F-446C-A619-981012092B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892418-A0F8-4BEB-8C37-C93294F7B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F3A607-E94E-483F-85EF-FAA6D2810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3F5-76F7-4384-B390-B64F602A8E9B}" type="datetimeFigureOut">
              <a:rPr lang="en-IE" smtClean="0"/>
              <a:t>09/02/2021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71400-DA59-406D-B222-DECBC251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656AFB-850F-4ECE-B4D6-868D6205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7E1CB-4781-4A0F-B222-5F0E7DE2EFE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2544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9B438-232B-4DFA-8969-C2E7AFA22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4CC271-1B6D-4E35-BCCE-8C88797E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3F5-76F7-4384-B390-B64F602A8E9B}" type="datetimeFigureOut">
              <a:rPr lang="en-IE" smtClean="0"/>
              <a:t>09/02/2021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2C3182-F7F1-49CC-90CF-9CB42A85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CF41E-88AB-40F2-BAF5-E2996170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7E1CB-4781-4A0F-B222-5F0E7DE2EFE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90021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82032A-F800-4293-A154-E9863563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3F5-76F7-4384-B390-B64F602A8E9B}" type="datetimeFigureOut">
              <a:rPr lang="en-IE" smtClean="0"/>
              <a:t>09/02/2021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D9C6D4-AF81-4A8E-AC93-D085C8A4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D9AAE-D441-4FC3-8C5E-209C7287C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7E1CB-4781-4A0F-B222-5F0E7DE2EFE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0945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DE14-20E9-43F6-8978-DC9331738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C93F-D701-4F37-BF32-4A223913F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5CBF3D-6C06-4DC8-B142-43936981B1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F813B-C1D0-4FE7-98A6-1CBEE3BE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3F5-76F7-4384-B390-B64F602A8E9B}" type="datetimeFigureOut">
              <a:rPr lang="en-IE" smtClean="0"/>
              <a:t>09/02/2021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B3B09-7936-48C3-8E9D-8DA09E27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625F0-A8FD-4828-92D7-9C64273D5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7E1CB-4781-4A0F-B222-5F0E7DE2EFE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5703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30F07-1016-4056-B221-F6822F836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9B1469-F015-4779-A77D-BC924364C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5FCE6-798D-4868-AB63-3D698E38C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071A3-23F1-4CB7-A967-D27883088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3F5-76F7-4384-B390-B64F602A8E9B}" type="datetimeFigureOut">
              <a:rPr lang="en-IE" smtClean="0"/>
              <a:t>09/02/2021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3F56A-0C2E-4FF9-9A94-B2E6BC8A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F9C52-DCF7-4F08-B4B2-8980A328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7E1CB-4781-4A0F-B222-5F0E7DE2EFE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46908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53357-16BB-44DA-BFC8-89FF4C6F7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DD08D-4C82-448A-B2BE-96923700B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5D7A1-CFEB-48A6-A05E-C4D2DD68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3F5-76F7-4384-B390-B64F602A8E9B}" type="datetimeFigureOut">
              <a:rPr lang="en-IE" smtClean="0"/>
              <a:t>09/02/2021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017DC-DE48-4D0B-BC34-D4B44CE03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B86D6-69B4-4AE1-AEAC-A8E4937BC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7E1CB-4781-4A0F-B222-5F0E7DE2EFE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08203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D7951B-98B0-4D69-BEB9-D765E7CFB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222194-7AB3-46D1-9169-BFB7B9CCE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FFD15-CA92-42D7-9EB6-785B3173E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3F5-76F7-4384-B390-B64F602A8E9B}" type="datetimeFigureOut">
              <a:rPr lang="en-IE" smtClean="0"/>
              <a:t>09/02/2021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A528C-689D-411B-97F5-1EA1FBBA7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9B7D7-6FEB-4F18-A315-913962196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7E1CB-4781-4A0F-B222-5F0E7DE2EFE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9558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E2F3F4-EACF-4A71-90DD-B46A39715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4CA73-7D5E-47E0-B2D4-C02C9C5B1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680CB-5C04-46C7-B8D5-622C15DEA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223F5-76F7-4384-B390-B64F602A8E9B}" type="datetimeFigureOut">
              <a:rPr lang="en-IE" smtClean="0"/>
              <a:t>09/02/2021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25C02-0CBB-42AA-8FC6-D19E5AFDB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17294-8562-4C71-B357-1206A3264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7E1CB-4781-4A0F-B222-5F0E7DE2EFE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702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F4A19-9E0D-44B5-9BE5-7B51FB65BF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schemeClr val="tx1"/>
                </a:solidFill>
              </a:rPr>
              <a:t>Ecconomic</a:t>
            </a:r>
            <a:r>
              <a:rPr lang="en-US" sz="3600" dirty="0">
                <a:solidFill>
                  <a:schemeClr val="tx1"/>
                </a:solidFill>
              </a:rPr>
              <a:t> Development  Enterprise &amp; Tourism Development SPC</a:t>
            </a:r>
            <a:endParaRPr lang="en-IE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AF802-5E63-47D5-B71F-DE6C55A2AA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600"/>
              <a:t>10</a:t>
            </a:r>
            <a:r>
              <a:rPr lang="en-GB" sz="3600" baseline="30000"/>
              <a:t>th</a:t>
            </a:r>
            <a:r>
              <a:rPr lang="en-GB" sz="3600"/>
              <a:t> February </a:t>
            </a:r>
            <a:r>
              <a:rPr lang="en-GB" sz="3600" dirty="0"/>
              <a:t>2021</a:t>
            </a:r>
            <a:endParaRPr lang="en-IE" sz="3600" dirty="0"/>
          </a:p>
        </p:txBody>
      </p:sp>
    </p:spTree>
    <p:extLst>
      <p:ext uri="{BB962C8B-B14F-4D97-AF65-F5344CB8AC3E}">
        <p14:creationId xmlns:p14="http://schemas.microsoft.com/office/powerpoint/2010/main" val="1767825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8814-BA29-49E4-B975-356373FCB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GB" dirty="0"/>
              <a:t>H-I. 3 Other Projects: Canals/Greenways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1E932-49C2-406B-8412-0DDFA64B0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6423863" cy="4049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000" dirty="0"/>
              <a:t>Canal Loop feasibility study is underway. </a:t>
            </a:r>
          </a:p>
          <a:p>
            <a:pPr lvl="1"/>
            <a:r>
              <a:rPr lang="en-IE" dirty="0"/>
              <a:t>Circa 40km city cycle loop</a:t>
            </a:r>
          </a:p>
          <a:p>
            <a:pPr lvl="1"/>
            <a:r>
              <a:rPr lang="en-IE" dirty="0"/>
              <a:t>Partnership with South Dublin, Fingal, Waterways Ireland and NTA to deliver a feasibility study and preferred option on the route. </a:t>
            </a:r>
          </a:p>
          <a:p>
            <a:r>
              <a:rPr lang="en-IE" sz="2000" dirty="0"/>
              <a:t>Grand Canal Greenway funding options being reviewed with Waterways Ireland &amp; Fáilte.</a:t>
            </a:r>
          </a:p>
          <a:p>
            <a:pPr lvl="1"/>
            <a:r>
              <a:rPr lang="en-IE" dirty="0"/>
              <a:t>The proposed Greenway will utilise the route of the existing towpath on the northern side of the Canal between the 12th Lock and </a:t>
            </a:r>
            <a:r>
              <a:rPr lang="en-IE" dirty="0" err="1"/>
              <a:t>Hazelhatch</a:t>
            </a:r>
            <a:r>
              <a:rPr lang="en-IE" dirty="0"/>
              <a:t> Bridge at Celbridge.</a:t>
            </a:r>
          </a:p>
          <a:p>
            <a:pPr lvl="1"/>
            <a:r>
              <a:rPr lang="en-IE" dirty="0"/>
              <a:t>Part 8 approved</a:t>
            </a:r>
          </a:p>
        </p:txBody>
      </p: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CFD5879F-6029-4ECD-901B-A5256541F4AB}"/>
              </a:ext>
            </a:extLst>
          </p:cNvPr>
          <p:cNvPicPr>
            <a:picLocks/>
          </p:cNvPicPr>
          <p:nvPr/>
        </p:nvPicPr>
        <p:blipFill rotWithShape="1">
          <a:blip r:embed="rId3" cstate="print"/>
          <a:srcRect t="18701" r="4" b="4"/>
          <a:stretch/>
        </p:blipFill>
        <p:spPr bwMode="auto">
          <a:xfrm>
            <a:off x="7258929" y="2575762"/>
            <a:ext cx="4641425" cy="283437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5104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8814-BA29-49E4-B975-356373FCB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GB" dirty="0"/>
              <a:t>H-I. 3 Project Roll Outs – Tallaght Stadium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1E932-49C2-406B-8412-0DDFA64B0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672" y="2336873"/>
            <a:ext cx="7791029" cy="4259136"/>
          </a:xfrm>
        </p:spPr>
        <p:txBody>
          <a:bodyPr>
            <a:noAutofit/>
          </a:bodyPr>
          <a:lstStyle/>
          <a:p>
            <a:r>
              <a:rPr lang="en-GB" sz="1800" dirty="0"/>
              <a:t>Tender for construction to be published by end Q2 2021. </a:t>
            </a:r>
          </a:p>
          <a:p>
            <a:pPr lvl="1"/>
            <a:r>
              <a:rPr lang="en-GB" sz="1800" dirty="0"/>
              <a:t>New North Stand, modifications to the Corporate areas of the Main Stand, </a:t>
            </a:r>
          </a:p>
          <a:p>
            <a:pPr lvl="1"/>
            <a:r>
              <a:rPr lang="en-GB" sz="1800" dirty="0"/>
              <a:t>Modifications to the wheelchair accessible seating area of the South Stand, </a:t>
            </a:r>
          </a:p>
          <a:p>
            <a:pPr lvl="1"/>
            <a:r>
              <a:rPr lang="en-GB" sz="1800" dirty="0"/>
              <a:t>Changing Places Facility within the South Stand.</a:t>
            </a:r>
          </a:p>
          <a:p>
            <a:endParaRPr lang="en-GB" sz="1800" dirty="0"/>
          </a:p>
          <a:p>
            <a:r>
              <a:rPr lang="en-GB" sz="1800" dirty="0"/>
              <a:t>Tender was advertised in Q4 of 2020, for Design Build contract for the pre cast concrete structure for North Stand. The contractor appointed will be novated as a specialist sub contractor to the Main Contractor, [tender process Q2 2021].</a:t>
            </a:r>
          </a:p>
          <a:p>
            <a:r>
              <a:rPr lang="en-GB" sz="1800" dirty="0"/>
              <a:t>Construction expected to commence Q4 of 2021. </a:t>
            </a:r>
          </a:p>
          <a:p>
            <a:r>
              <a:rPr lang="en-GB" sz="1800" dirty="0"/>
              <a:t>c. 15 months to complete, with all works due for completion during Q1 2023.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59562C-8611-4F84-B53B-7F7035F0CA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6" r="26544" b="2"/>
          <a:stretch/>
        </p:blipFill>
        <p:spPr>
          <a:xfrm>
            <a:off x="794325" y="2336872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7491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4B229-678F-4DC4-B3EB-1713B3066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H-I. 4 A.O.B.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BCADC-5045-40F3-A9F4-4C2BB7B8E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15278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C11F1-5EFB-484D-B8A5-17272A577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H-I 2. Work Plan 2021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AB0EE-D061-40BD-8BAE-24AF672A3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b="0" i="0" u="none" strike="noStrike" baseline="0" dirty="0"/>
              <a:t>Grange Castle – future development, marketing and contribution to Economic Development of the County </a:t>
            </a:r>
          </a:p>
          <a:p>
            <a:r>
              <a:rPr lang="en-GB" sz="1800" b="0" i="0" u="none" strike="noStrike" baseline="0" dirty="0"/>
              <a:t>The Innovation Centre -future plans and project updates.</a:t>
            </a:r>
          </a:p>
          <a:p>
            <a:r>
              <a:rPr lang="en-GB" sz="1800" b="0" i="0" u="none" strike="noStrike" baseline="0" dirty="0"/>
              <a:t>Tourism projects at the Dublin Mountains and Rathfarnham Castle Courtyard and related County promotion projects. </a:t>
            </a:r>
          </a:p>
          <a:p>
            <a:r>
              <a:rPr lang="en-GB" sz="1800" b="0" i="0" u="none" strike="noStrike" baseline="0" dirty="0"/>
              <a:t>The development and expanded use of Tallaght Stadium, branding and marketing updates. </a:t>
            </a:r>
          </a:p>
          <a:p>
            <a:r>
              <a:rPr lang="en-GB" sz="1800" b="0" i="0" u="none" strike="noStrike" baseline="0" dirty="0"/>
              <a:t>Joint meeting with Arts SPC on the cultural aspects of some of the Tourism projects. </a:t>
            </a:r>
          </a:p>
          <a:p>
            <a:r>
              <a:rPr lang="en-GB" sz="1800" b="0" i="0" u="none" strike="noStrike" baseline="0" dirty="0"/>
              <a:t>Enterprise and Business Supports – updates and initiatives </a:t>
            </a:r>
          </a:p>
          <a:p>
            <a:r>
              <a:rPr lang="en-GB" sz="1800" b="0" i="0" u="none" strike="noStrike" baseline="0" dirty="0"/>
              <a:t>Local Economic and Community Plan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91431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8814-BA29-49E4-B975-356373FCB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H-I 3. Project Roll Outs: Innovation Centre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1E932-49C2-406B-8412-0DDFA64B0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97" y="2123296"/>
            <a:ext cx="6229537" cy="3981476"/>
          </a:xfrm>
        </p:spPr>
        <p:txBody>
          <a:bodyPr>
            <a:normAutofit fontScale="92500" lnSpcReduction="20000"/>
          </a:bodyPr>
          <a:lstStyle/>
          <a:p>
            <a:r>
              <a:rPr lang="en-IE" sz="2400" dirty="0">
                <a:latin typeface="Calibri" panose="020F0502020204030204" pitchFamily="34" charset="0"/>
                <a:ea typeface="Calibri" panose="020F0502020204030204" pitchFamily="34" charset="0"/>
              </a:rPr>
              <a:t>Part 8 secured for the d</a:t>
            </a:r>
            <a:r>
              <a:rPr lang="en-I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evelopment on SDCC land east of the new link road connecting Fourth Avenue and </a:t>
            </a:r>
            <a:r>
              <a:rPr lang="en-IE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Belgard</a:t>
            </a:r>
            <a:r>
              <a:rPr lang="en-I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Square North, Tallaght </a:t>
            </a:r>
            <a:r>
              <a:rPr lang="en-IE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Decrmber</a:t>
            </a:r>
            <a:r>
              <a:rPr lang="en-I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2020 last</a:t>
            </a:r>
          </a:p>
          <a:p>
            <a:endParaRPr lang="en-IE" sz="2400" dirty="0"/>
          </a:p>
          <a:p>
            <a:pPr marL="203200" marR="205105" algn="just">
              <a:spcBef>
                <a:spcPts val="15"/>
              </a:spcBef>
              <a:spcAft>
                <a:spcPts val="0"/>
              </a:spcAft>
            </a:pPr>
            <a:r>
              <a:rPr lang="en-I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New four storey structure, 300m2 which will accommodate;</a:t>
            </a:r>
          </a:p>
          <a:p>
            <a:pPr marL="342900" marR="205105" lvl="0" indent="-342900" algn="just">
              <a:spcBef>
                <a:spcPts val="15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I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Town hall, reception and café at street level engaging with new Public Square </a:t>
            </a:r>
          </a:p>
          <a:p>
            <a:pPr marL="342900" marR="205105" lvl="0" indent="-342900" algn="just">
              <a:spcBef>
                <a:spcPts val="15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I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Three levels of flexible office accommodation - to support start up enterprise.</a:t>
            </a:r>
          </a:p>
          <a:p>
            <a:pPr marL="0" marR="205105" lvl="0" indent="0" algn="just">
              <a:spcBef>
                <a:spcPts val="15"/>
              </a:spcBef>
              <a:spcAft>
                <a:spcPts val="0"/>
              </a:spcAft>
              <a:buNone/>
            </a:pPr>
            <a:endParaRPr lang="en-I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205105" lvl="0" indent="0" algn="just">
              <a:spcBef>
                <a:spcPts val="15"/>
              </a:spcBef>
              <a:spcAft>
                <a:spcPts val="0"/>
              </a:spcAft>
              <a:buNone/>
            </a:pP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</a:rPr>
              <a:t>Project Build Timeline</a:t>
            </a:r>
          </a:p>
          <a:p>
            <a:pPr marL="0" marR="205105" lvl="0" indent="0" algn="just">
              <a:spcBef>
                <a:spcPts val="15"/>
              </a:spcBef>
              <a:spcAft>
                <a:spcPts val="0"/>
              </a:spcAft>
              <a:buNone/>
            </a:pP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</a:rPr>
              <a:t>	Start		late Qt 3 2021</a:t>
            </a:r>
          </a:p>
          <a:p>
            <a:pPr marL="0" marR="205105" lvl="0" indent="0" algn="just">
              <a:spcBef>
                <a:spcPts val="15"/>
              </a:spcBef>
              <a:spcAft>
                <a:spcPts val="0"/>
              </a:spcAft>
              <a:buNone/>
            </a:pP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</a:rPr>
              <a:t>	Completion 	End Qt 42022 </a:t>
            </a:r>
          </a:p>
          <a:p>
            <a:pPr marL="0" marR="205105" lvl="0" indent="0" algn="just">
              <a:spcBef>
                <a:spcPts val="15"/>
              </a:spcBef>
              <a:spcAft>
                <a:spcPts val="0"/>
              </a:spcAft>
              <a:buNone/>
            </a:pPr>
            <a:endParaRPr lang="en-I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205105" lvl="0" indent="0" algn="just">
              <a:spcBef>
                <a:spcPts val="15"/>
              </a:spcBef>
              <a:spcAft>
                <a:spcPts val="0"/>
              </a:spcAft>
              <a:buNone/>
            </a:pPr>
            <a:endParaRPr lang="en-IE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21591-2176-45A5-A311-A18A8E557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760" y="2123296"/>
            <a:ext cx="5283843" cy="290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81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0839-8B34-48F7-8ABE-C38DDB6FF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 Centre-Scale Model </a:t>
            </a:r>
            <a:r>
              <a:rPr lang="en-GB"/>
              <a:t>(indicative)</a:t>
            </a:r>
            <a:endParaRPr lang="en-I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7E5FE5-B392-4629-A13F-B168C4A03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274" y="2179145"/>
            <a:ext cx="3943711" cy="212484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E97EEA-69F8-442A-8974-8B8939200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539" y="2179145"/>
            <a:ext cx="4293476" cy="2088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2BAE6-3B35-4DE5-ACD6-406DA91D6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74" y="4303986"/>
            <a:ext cx="4031063" cy="247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1E4A9E-621F-4CF0-A848-089FAB2BE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539" y="4479158"/>
            <a:ext cx="4293476" cy="212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76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8814-BA29-49E4-B975-356373FCB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50" y="904405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en-GB" dirty="0"/>
              <a:t>H-I. </a:t>
            </a:r>
            <a:r>
              <a:rPr lang="en-IE" dirty="0"/>
              <a:t>Tourism Projects:</a:t>
            </a:r>
            <a:br>
              <a:rPr lang="en-IE" dirty="0"/>
            </a:br>
            <a:r>
              <a:rPr lang="en-IE" dirty="0"/>
              <a:t>Rathfarnham Castle</a:t>
            </a:r>
            <a:br>
              <a:rPr lang="en-IE" dirty="0"/>
            </a:b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1E932-49C2-406B-8412-0DDFA64B0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E" sz="3200" dirty="0"/>
              <a:t>Castle Stables and Courtyard - Rathfarnham</a:t>
            </a:r>
          </a:p>
          <a:p>
            <a:endParaRPr lang="en-IE" dirty="0"/>
          </a:p>
          <a:p>
            <a:r>
              <a:rPr lang="en-IE" dirty="0"/>
              <a:t>Tender process in respect of the proposed uses </a:t>
            </a:r>
          </a:p>
          <a:p>
            <a:pPr marL="0" indent="0">
              <a:buNone/>
            </a:pPr>
            <a:r>
              <a:rPr lang="en-IE" dirty="0"/>
              <a:t>and opportunity at this location failed to identify </a:t>
            </a:r>
          </a:p>
          <a:p>
            <a:pPr marL="0" indent="0">
              <a:buNone/>
            </a:pPr>
            <a:r>
              <a:rPr lang="en-IE" dirty="0"/>
              <a:t>a preferred bidder. 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•  Council currently reviewing the process with the consultants with a view to bringing the project back to the market in late 2021, subject to appropriate market conditions.</a:t>
            </a:r>
          </a:p>
          <a:p>
            <a:pPr marL="0" indent="0">
              <a:buNone/>
            </a:pPr>
            <a:endParaRPr lang="en-IE" dirty="0"/>
          </a:p>
          <a:p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FFCA37-5810-4E38-8CCA-F08A87144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907" y="2907841"/>
            <a:ext cx="2747888" cy="1863952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C4EE0C6F-8815-4143-8326-1510E580C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630" y="832336"/>
            <a:ext cx="2747888" cy="9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30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8814-BA29-49E4-B975-356373FCB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50" y="904405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en-GB" dirty="0"/>
              <a:t>H-I. </a:t>
            </a:r>
            <a:r>
              <a:rPr lang="en-IE" dirty="0"/>
              <a:t>Tourism Projects:</a:t>
            </a:r>
            <a:br>
              <a:rPr lang="en-IE" dirty="0"/>
            </a:br>
            <a:r>
              <a:rPr lang="en-IE" dirty="0"/>
              <a:t>Dublin Mountains Visitor Centre</a:t>
            </a:r>
            <a:br>
              <a:rPr lang="en-IE" dirty="0"/>
            </a:b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1E932-49C2-406B-8412-0DDFA64B0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2295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E" sz="3200" dirty="0"/>
              <a:t>Dublin Mountains Visitor Centre</a:t>
            </a:r>
          </a:p>
          <a:p>
            <a:pPr marL="0" indent="0">
              <a:buNone/>
            </a:pPr>
            <a:r>
              <a:rPr lang="en-IE" dirty="0"/>
              <a:t> </a:t>
            </a:r>
          </a:p>
          <a:p>
            <a:pPr marL="0" indent="0">
              <a:buNone/>
            </a:pPr>
            <a:endParaRPr lang="en-IE" dirty="0"/>
          </a:p>
          <a:p>
            <a:r>
              <a:rPr lang="en-IE" sz="2800" dirty="0"/>
              <a:t>Received planning permission by ABP in June, 2020.</a:t>
            </a:r>
          </a:p>
          <a:p>
            <a:endParaRPr lang="en-IE" sz="2800" dirty="0"/>
          </a:p>
          <a:p>
            <a:r>
              <a:rPr lang="en-IE" sz="2800" dirty="0"/>
              <a:t>A third party commenced a judicial review of the </a:t>
            </a:r>
          </a:p>
          <a:p>
            <a:pPr marL="0" indent="0">
              <a:buNone/>
            </a:pPr>
            <a:r>
              <a:rPr lang="en-IE" sz="2800" dirty="0"/>
              <a:t>  decision.</a:t>
            </a:r>
          </a:p>
          <a:p>
            <a:endParaRPr lang="en-IE" sz="2800" dirty="0"/>
          </a:p>
          <a:p>
            <a:r>
              <a:rPr lang="en-IE" sz="2800" dirty="0"/>
              <a:t>High Court granted leave in November 2020. </a:t>
            </a:r>
          </a:p>
          <a:p>
            <a:endParaRPr lang="en-IE" sz="2800" dirty="0"/>
          </a:p>
          <a:p>
            <a:r>
              <a:rPr lang="en-IE" sz="2800" dirty="0"/>
              <a:t>Judicial review hearing listed for 08/06/2021.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B4F7F1-FB70-44AC-82A6-0D6A2C0E6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878" y="2127649"/>
            <a:ext cx="3639865" cy="2381402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C4EE0C6F-8815-4143-8326-1510E580C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630" y="832336"/>
            <a:ext cx="2747888" cy="9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48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8814-BA29-49E4-B975-356373FCB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50" y="904405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en-GB" dirty="0"/>
              <a:t>H-I. </a:t>
            </a:r>
            <a:r>
              <a:rPr lang="en-IE" dirty="0"/>
              <a:t>Tourism Projects: </a:t>
            </a:r>
            <a:br>
              <a:rPr lang="en-IE" dirty="0"/>
            </a:br>
            <a:r>
              <a:rPr lang="en-IE" dirty="0"/>
              <a:t>Destination Towns – Lucan</a:t>
            </a:r>
            <a:br>
              <a:rPr lang="en-IE" dirty="0"/>
            </a:b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1E932-49C2-406B-8412-0DDFA64B0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sz="3200" dirty="0"/>
              <a:t>Destination Towns – Lucan</a:t>
            </a:r>
          </a:p>
          <a:p>
            <a:pPr marL="0" indent="0">
              <a:buNone/>
            </a:pPr>
            <a:r>
              <a:rPr lang="en-IE" dirty="0"/>
              <a:t>• Fáilte Ireland allocated €500,000 to SDCC for </a:t>
            </a:r>
          </a:p>
          <a:p>
            <a:pPr marL="0" indent="0">
              <a:buNone/>
            </a:pPr>
            <a:r>
              <a:rPr lang="en-IE" dirty="0"/>
              <a:t>   Lucan. </a:t>
            </a:r>
          </a:p>
          <a:p>
            <a:r>
              <a:rPr lang="en-IE" dirty="0"/>
              <a:t>Funding to improve the attractiveness and tourism appeal of the town. </a:t>
            </a:r>
          </a:p>
          <a:p>
            <a:r>
              <a:rPr lang="en-IE" dirty="0"/>
              <a:t>Multi-disciplinary design team appointed January, 2021.</a:t>
            </a:r>
          </a:p>
          <a:p>
            <a:r>
              <a:rPr lang="en-IE" dirty="0"/>
              <a:t>Tender to devise a Product Development Plan for Lucan issued in February, 2021.</a:t>
            </a:r>
          </a:p>
          <a:p>
            <a:endParaRPr lang="en-I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5F7D08-241A-4F5F-990F-B66645203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741" y="2057412"/>
            <a:ext cx="3589938" cy="1767365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C4EE0C6F-8815-4143-8326-1510E580C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630" y="832336"/>
            <a:ext cx="2747888" cy="9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59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8814-BA29-49E4-B975-356373FCB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50" y="904405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en-GB" dirty="0"/>
              <a:t>H-I. </a:t>
            </a:r>
            <a:r>
              <a:rPr lang="en-IE" dirty="0"/>
              <a:t>Tourism Projects: </a:t>
            </a:r>
            <a:br>
              <a:rPr lang="en-IE" dirty="0"/>
            </a:br>
            <a:r>
              <a:rPr lang="en-IE" dirty="0"/>
              <a:t>Round Tower Visitor Centre </a:t>
            </a:r>
            <a:br>
              <a:rPr lang="en-IE" dirty="0"/>
            </a:b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1E932-49C2-406B-8412-0DDFA64B0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8253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E" sz="3200" dirty="0"/>
              <a:t>Round Tower Visitor Centre</a:t>
            </a:r>
          </a:p>
          <a:p>
            <a:pPr marL="0" indent="0">
              <a:buNone/>
            </a:pPr>
            <a:r>
              <a:rPr lang="en-IE" dirty="0"/>
              <a:t>•   Closed 12/03/20 in line with the Government’s recommendation. </a:t>
            </a:r>
          </a:p>
          <a:p>
            <a:pPr marL="0" indent="0">
              <a:buNone/>
            </a:pPr>
            <a:r>
              <a:rPr lang="en-IE" dirty="0"/>
              <a:t>•   East Village Coffee commenced trading in mid October, 2020 </a:t>
            </a:r>
          </a:p>
          <a:p>
            <a:pPr marL="0" indent="0">
              <a:buNone/>
            </a:pPr>
            <a:r>
              <a:rPr lang="en-IE" dirty="0"/>
              <a:t>offering a limited service in line with restrictions.</a:t>
            </a:r>
          </a:p>
          <a:p>
            <a:pPr marL="0" indent="0">
              <a:buNone/>
            </a:pPr>
            <a:r>
              <a:rPr lang="en-IE" dirty="0"/>
              <a:t>•  The exhibition reopened to the public on 02/12/2020 in line with Government guidelines but closed on 24/12/2020 under level 5 restrictions and remains closed.</a:t>
            </a:r>
          </a:p>
          <a:p>
            <a:pPr marL="0" indent="0">
              <a:buNone/>
            </a:pPr>
            <a:r>
              <a:rPr lang="en-IE" dirty="0"/>
              <a:t>•    Fáilte Ireland ‘Surprising Stories’ scheme is currently underway. Includes creating an audio guide for both adults and children, develop an all-weather, open-air event space which can accommodate increased visitor capacity, and refreshing room 8 to facilitate temporary exhibitions.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C4EE0C6F-8815-4143-8326-1510E580C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630" y="832336"/>
            <a:ext cx="2747888" cy="943784"/>
          </a:xfrm>
          <a:prstGeom prst="rect">
            <a:avLst/>
          </a:prstGeom>
        </p:spPr>
      </p:pic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46A68848-95D0-43F8-B24F-3B9F3E752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644" y="2480521"/>
            <a:ext cx="3094356" cy="189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94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FD8743C-1783-4FB1-8E50-F0FC3ED87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2AEC1695-FF49-476A-B04F-CA6264507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22257D9-F0E6-44D6-B8F2-B0059A2B3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20AC2FD-9C9F-4609-914D-6112A3185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6A8814-BA29-49E4-B975-356373FCB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>
            <a:normAutofit/>
          </a:bodyPr>
          <a:lstStyle/>
          <a:p>
            <a:r>
              <a:rPr lang="en-GB" sz="3200"/>
              <a:t>H-I. 3 Other Projects</a:t>
            </a:r>
            <a:endParaRPr lang="en-IE" sz="32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C5A3D5-3BFE-47FD-80E4-9076ECAF5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1E932-49C2-406B-8412-0DDFA64B0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21426"/>
            <a:ext cx="4124289" cy="44245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sz="1600" dirty="0"/>
          </a:p>
          <a:p>
            <a:r>
              <a:rPr lang="en-IE" sz="2000" dirty="0"/>
              <a:t>Work has commenced on exploring the development of a self guided app for Tallaght.</a:t>
            </a:r>
          </a:p>
          <a:p>
            <a:r>
              <a:rPr lang="en-IE" sz="2000" dirty="0"/>
              <a:t>Continue to identify events and festivals subject to Covid-19 restrictions.</a:t>
            </a:r>
          </a:p>
          <a:p>
            <a:r>
              <a:rPr lang="en-IE" sz="2000" dirty="0"/>
              <a:t>Shopfront Grant scheme continues</a:t>
            </a:r>
          </a:p>
          <a:p>
            <a:endParaRPr lang="en-IE" sz="16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E45DA9-7D26-4B39-8D40-6DBA171A1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7" y="488844"/>
            <a:ext cx="3378077" cy="352604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2E79E0D-6265-4BD3-B832-DEAAA57E2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941" y="1230102"/>
            <a:ext cx="3056465" cy="203254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8FCB955-9576-4C78-BABF-20937A9D1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79" y="488844"/>
            <a:ext cx="2739690" cy="248087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CCD1EB-9408-4CB6-AE2C-F4910716A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76A3BD-889E-43C9-988C-DE6A00B69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80" y="3130583"/>
            <a:ext cx="2739690" cy="324803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799E73-C50A-4E15-B686-0A152C15CE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6527" y="3275733"/>
            <a:ext cx="2228706" cy="294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2004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756</Words>
  <Application>Microsoft Office PowerPoint</Application>
  <PresentationFormat>Widescreen</PresentationFormat>
  <Paragraphs>86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Trebuchet MS</vt:lpstr>
      <vt:lpstr>Berlin</vt:lpstr>
      <vt:lpstr>Custom Design</vt:lpstr>
      <vt:lpstr>Ecconomic Development  Enterprise &amp; Tourism Development SPC</vt:lpstr>
      <vt:lpstr>H-I 2. Work Plan 2021</vt:lpstr>
      <vt:lpstr>H-I 3. Project Roll Outs: Innovation Centre</vt:lpstr>
      <vt:lpstr>Innovation Centre-Scale Model (indicative)</vt:lpstr>
      <vt:lpstr>H-I. Tourism Projects: Rathfarnham Castle </vt:lpstr>
      <vt:lpstr>H-I. Tourism Projects: Dublin Mountains Visitor Centre </vt:lpstr>
      <vt:lpstr>H-I. Tourism Projects:  Destination Towns – Lucan </vt:lpstr>
      <vt:lpstr>H-I. Tourism Projects:  Round Tower Visitor Centre  </vt:lpstr>
      <vt:lpstr>H-I. 3 Other Projects</vt:lpstr>
      <vt:lpstr>H-I. 3 Other Projects: Canals/Greenways</vt:lpstr>
      <vt:lpstr>H-I. 3 Project Roll Outs – Tallaght Stadium</vt:lpstr>
      <vt:lpstr>H-I. 4 A.O.B.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Ecconomic Development  Enterprise &amp; Tourism Development SPC</dc:title>
  <dc:creator>Ralph McGarry</dc:creator>
  <cp:lastModifiedBy>Allyson Rooney</cp:lastModifiedBy>
  <cp:revision>7</cp:revision>
  <dcterms:created xsi:type="dcterms:W3CDTF">2021-02-08T15:30:08Z</dcterms:created>
  <dcterms:modified xsi:type="dcterms:W3CDTF">2021-02-09T15:00:39Z</dcterms:modified>
</cp:coreProperties>
</file>