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284" r:id="rId3"/>
    <p:sldId id="313" r:id="rId4"/>
    <p:sldId id="314" r:id="rId5"/>
    <p:sldId id="316" r:id="rId6"/>
    <p:sldId id="317" r:id="rId7"/>
    <p:sldId id="320" r:id="rId8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D0D8E8"/>
    <a:srgbClr val="51626F"/>
    <a:srgbClr val="D95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6" autoAdjust="0"/>
    <p:restoredTop sz="86421" autoAdjust="0"/>
  </p:normalViewPr>
  <p:slideViewPr>
    <p:cSldViewPr>
      <p:cViewPr varScale="1">
        <p:scale>
          <a:sx n="63" d="100"/>
          <a:sy n="63" d="100"/>
        </p:scale>
        <p:origin x="123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33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36121A73-F264-4B11-BC65-82F3B60BF728}" type="datetimeFigureOut">
              <a:rPr lang="en-IE" smtClean="0"/>
              <a:t>09/02/2021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F6D2F664-2B28-4E95-B850-8C1285D625C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67519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940202D5-F79F-48B0-89C1-F9237F675FD1}" type="datetimeFigureOut">
              <a:rPr lang="en-IE" smtClean="0"/>
              <a:t>09/02/2021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477B4A99-232C-45C9-97BD-2CC7D5CC8AC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0219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CAA54-DCE2-45ED-AFCA-EED14EA80985}" type="datetime1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3EF4-BA8C-48CD-8ACE-A1859A29A9D0}" type="datetime1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4E87-87C4-4EDA-AE0F-AC156E6BBAB4}" type="datetime1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96DE-7953-42DE-86B7-907C9EEB35F3}" type="datetime1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A9C-DBC4-4008-8DDD-853DDEAE3ACC}" type="datetime1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D430-FA4C-478C-9978-AD026E29A509}" type="datetime1">
              <a:rPr lang="en-US" smtClean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3CF5-CE1F-4D27-A21B-A8D5D269773B}" type="datetime1">
              <a:rPr lang="en-US" smtClean="0"/>
              <a:t>2/9/2021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2D98-D8A3-47B1-865E-B9DB341164B3}" type="datetime1">
              <a:rPr lang="en-US" smtClean="0"/>
              <a:t>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16854-5569-4E7B-AD92-107A11125D69}" type="datetime1">
              <a:rPr lang="en-US" smtClean="0"/>
              <a:t>2/9/2021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EBAD-794E-4A3B-B181-E8A5E04A68AD}" type="datetime1">
              <a:rPr lang="en-US" smtClean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35C0-94B2-4809-87BD-FCF641210681}" type="datetime1">
              <a:rPr lang="en-US" smtClean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B95FA-CCE5-42FB-B86E-75F7E28D96D3}" type="datetime1">
              <a:rPr lang="en-US" smtClean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31116"/>
            <a:ext cx="3810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Rectangle 32"/>
          <p:cNvSpPr>
            <a:spLocks noGrp="1" noChangeArrowheads="1"/>
          </p:cNvSpPr>
          <p:nvPr>
            <p:ph type="subTitle" idx="1"/>
          </p:nvPr>
        </p:nvSpPr>
        <p:spPr>
          <a:xfrm>
            <a:off x="76200" y="2209800"/>
            <a:ext cx="8915400" cy="3810000"/>
          </a:xfrm>
          <a:noFill/>
          <a:ln/>
        </p:spPr>
        <p:txBody>
          <a:bodyPr>
            <a:normAutofit fontScale="92500" lnSpcReduction="10000"/>
          </a:bodyPr>
          <a:lstStyle/>
          <a:p>
            <a:r>
              <a:rPr lang="en-IE" sz="4300" b="1" dirty="0">
                <a:solidFill>
                  <a:schemeClr val="bg1"/>
                </a:solidFill>
              </a:rPr>
              <a:t>Allocations Update </a:t>
            </a:r>
          </a:p>
          <a:p>
            <a:r>
              <a:rPr lang="en-IE" sz="4300" b="1" dirty="0">
                <a:solidFill>
                  <a:schemeClr val="bg1"/>
                </a:solidFill>
              </a:rPr>
              <a:t>Year End 2020 </a:t>
            </a:r>
          </a:p>
          <a:p>
            <a:r>
              <a:rPr lang="en-IE" sz="3600" b="1" dirty="0">
                <a:solidFill>
                  <a:schemeClr val="bg1"/>
                </a:solidFill>
              </a:rPr>
              <a:t>(including Homeless Presentations &amp; Exits)</a:t>
            </a:r>
          </a:p>
          <a:p>
            <a:endParaRPr lang="en-IE" sz="3600" b="1" dirty="0">
              <a:solidFill>
                <a:schemeClr val="bg1"/>
              </a:solidFill>
            </a:endParaRPr>
          </a:p>
          <a:p>
            <a:r>
              <a:rPr lang="en-IE" sz="3600" b="1" dirty="0">
                <a:solidFill>
                  <a:schemeClr val="bg1"/>
                </a:solidFill>
              </a:rPr>
              <a:t>Housing Strategic Policy Committee Meeting</a:t>
            </a:r>
          </a:p>
          <a:p>
            <a:r>
              <a:rPr lang="en-IE" sz="3600" b="1" dirty="0">
                <a:solidFill>
                  <a:schemeClr val="bg1"/>
                </a:solidFill>
              </a:rPr>
              <a:t>11th February 2010</a:t>
            </a:r>
          </a:p>
        </p:txBody>
      </p:sp>
      <p:sp>
        <p:nvSpPr>
          <p:cNvPr id="2081" name="Rectangle 33"/>
          <p:cNvSpPr>
            <a:spLocks noChangeArrowheads="1"/>
          </p:cNvSpPr>
          <p:nvPr/>
        </p:nvSpPr>
        <p:spPr bwMode="auto">
          <a:xfrm>
            <a:off x="381000" y="5029200"/>
            <a:ext cx="830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IE" sz="2800" dirty="0">
              <a:solidFill>
                <a:schemeClr val="bg1"/>
              </a:solidFill>
            </a:endParaRP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466CA694-8E7B-4A67-95C1-07AAFC596A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" y="0"/>
            <a:ext cx="1600199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2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7"/>
    </mc:Choice>
    <mc:Fallback>
      <p:transition spd="slow" advTm="1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-3048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6068" y="6422681"/>
            <a:ext cx="381000" cy="349250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25243" y="1066800"/>
            <a:ext cx="8447024" cy="565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D95E00"/>
                </a:solidFill>
              </a:rPr>
              <a:t>Social Housing List Jan 2021</a:t>
            </a:r>
          </a:p>
          <a:p>
            <a:pPr marL="0" indent="0">
              <a:buNone/>
            </a:pPr>
            <a:endParaRPr lang="en-IE" sz="2000" dirty="0">
              <a:solidFill>
                <a:srgbClr val="51626F"/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9572478-CB9C-4864-A7B6-DA93843E9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827445"/>
              </p:ext>
            </p:extLst>
          </p:nvPr>
        </p:nvGraphicFramePr>
        <p:xfrm>
          <a:off x="325244" y="1579392"/>
          <a:ext cx="823886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434">
                  <a:extLst>
                    <a:ext uri="{9D8B030D-6E8A-4147-A177-3AD203B41FA5}">
                      <a16:colId xmlns:a16="http://schemas.microsoft.com/office/drawing/2014/main" val="3871634082"/>
                    </a:ext>
                  </a:extLst>
                </a:gridCol>
                <a:gridCol w="4119434">
                  <a:extLst>
                    <a:ext uri="{9D8B030D-6E8A-4147-A177-3AD203B41FA5}">
                      <a16:colId xmlns:a16="http://schemas.microsoft.com/office/drawing/2014/main" val="13434781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Total No. Applications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6714</a:t>
                      </a:r>
                      <a:endParaRPr lang="en-IE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681145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6897BB2-D30F-4B17-9E98-CE74B00E6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621318"/>
              </p:ext>
            </p:extLst>
          </p:nvPr>
        </p:nvGraphicFramePr>
        <p:xfrm>
          <a:off x="316261" y="2028940"/>
          <a:ext cx="404758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3792">
                  <a:extLst>
                    <a:ext uri="{9D8B030D-6E8A-4147-A177-3AD203B41FA5}">
                      <a16:colId xmlns:a16="http://schemas.microsoft.com/office/drawing/2014/main" val="4261751082"/>
                    </a:ext>
                  </a:extLst>
                </a:gridCol>
                <a:gridCol w="2023792">
                  <a:extLst>
                    <a:ext uri="{9D8B030D-6E8A-4147-A177-3AD203B41FA5}">
                      <a16:colId xmlns:a16="http://schemas.microsoft.com/office/drawing/2014/main" val="251325274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North of Naas Road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210447"/>
                  </a:ext>
                </a:extLst>
              </a:tr>
              <a:tr h="245136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1-bed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1,649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4237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2-bed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1,347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9977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3-bed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1133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4-bed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2264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4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3,695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342016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97DDEBA-FBC3-4B8B-913B-77406D3D0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19624"/>
              </p:ext>
            </p:extLst>
          </p:nvPr>
        </p:nvGraphicFramePr>
        <p:xfrm>
          <a:off x="4516528" y="2036592"/>
          <a:ext cx="404758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3792">
                  <a:extLst>
                    <a:ext uri="{9D8B030D-6E8A-4147-A177-3AD203B41FA5}">
                      <a16:colId xmlns:a16="http://schemas.microsoft.com/office/drawing/2014/main" val="3429873334"/>
                    </a:ext>
                  </a:extLst>
                </a:gridCol>
                <a:gridCol w="2023792">
                  <a:extLst>
                    <a:ext uri="{9D8B030D-6E8A-4147-A177-3AD203B41FA5}">
                      <a16:colId xmlns:a16="http://schemas.microsoft.com/office/drawing/2014/main" val="154811097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South of Naas Road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73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1-bed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1,584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7782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2-bed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954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8818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3-bed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3424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4-bed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5056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4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3,019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964936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16F5E89-62E8-4622-A0B9-74D26590E276}"/>
              </a:ext>
            </a:extLst>
          </p:cNvPr>
          <p:cNvSpPr/>
          <p:nvPr/>
        </p:nvSpPr>
        <p:spPr>
          <a:xfrm>
            <a:off x="341661" y="4829164"/>
            <a:ext cx="4608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D95E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New Applications 2020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A958626-ACF4-4FCC-80B2-640C38B225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105845"/>
              </p:ext>
            </p:extLst>
          </p:nvPr>
        </p:nvGraphicFramePr>
        <p:xfrm>
          <a:off x="325243" y="5400718"/>
          <a:ext cx="8601008" cy="1346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4957">
                  <a:extLst>
                    <a:ext uri="{9D8B030D-6E8A-4147-A177-3AD203B41FA5}">
                      <a16:colId xmlns:a16="http://schemas.microsoft.com/office/drawing/2014/main" val="3344500757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625153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3102267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66452627"/>
                    </a:ext>
                  </a:extLst>
                </a:gridCol>
                <a:gridCol w="536788">
                  <a:extLst>
                    <a:ext uri="{9D8B030D-6E8A-4147-A177-3AD203B41FA5}">
                      <a16:colId xmlns:a16="http://schemas.microsoft.com/office/drawing/2014/main" val="320616576"/>
                    </a:ext>
                  </a:extLst>
                </a:gridCol>
                <a:gridCol w="564437">
                  <a:extLst>
                    <a:ext uri="{9D8B030D-6E8A-4147-A177-3AD203B41FA5}">
                      <a16:colId xmlns:a16="http://schemas.microsoft.com/office/drawing/2014/main" val="3857123339"/>
                    </a:ext>
                  </a:extLst>
                </a:gridCol>
                <a:gridCol w="527078">
                  <a:extLst>
                    <a:ext uri="{9D8B030D-6E8A-4147-A177-3AD203B41FA5}">
                      <a16:colId xmlns:a16="http://schemas.microsoft.com/office/drawing/2014/main" val="3834912776"/>
                    </a:ext>
                  </a:extLst>
                </a:gridCol>
                <a:gridCol w="527078">
                  <a:extLst>
                    <a:ext uri="{9D8B030D-6E8A-4147-A177-3AD203B41FA5}">
                      <a16:colId xmlns:a16="http://schemas.microsoft.com/office/drawing/2014/main" val="1753450214"/>
                    </a:ext>
                  </a:extLst>
                </a:gridCol>
                <a:gridCol w="614925">
                  <a:extLst>
                    <a:ext uri="{9D8B030D-6E8A-4147-A177-3AD203B41FA5}">
                      <a16:colId xmlns:a16="http://schemas.microsoft.com/office/drawing/2014/main" val="1591223907"/>
                    </a:ext>
                  </a:extLst>
                </a:gridCol>
                <a:gridCol w="527078">
                  <a:extLst>
                    <a:ext uri="{9D8B030D-6E8A-4147-A177-3AD203B41FA5}">
                      <a16:colId xmlns:a16="http://schemas.microsoft.com/office/drawing/2014/main" val="3242437071"/>
                    </a:ext>
                  </a:extLst>
                </a:gridCol>
                <a:gridCol w="527078">
                  <a:extLst>
                    <a:ext uri="{9D8B030D-6E8A-4147-A177-3AD203B41FA5}">
                      <a16:colId xmlns:a16="http://schemas.microsoft.com/office/drawing/2014/main" val="4216880810"/>
                    </a:ext>
                  </a:extLst>
                </a:gridCol>
                <a:gridCol w="527078">
                  <a:extLst>
                    <a:ext uri="{9D8B030D-6E8A-4147-A177-3AD203B41FA5}">
                      <a16:colId xmlns:a16="http://schemas.microsoft.com/office/drawing/2014/main" val="1858699444"/>
                    </a:ext>
                  </a:extLst>
                </a:gridCol>
                <a:gridCol w="527078">
                  <a:extLst>
                    <a:ext uri="{9D8B030D-6E8A-4147-A177-3AD203B41FA5}">
                      <a16:colId xmlns:a16="http://schemas.microsoft.com/office/drawing/2014/main" val="2214831079"/>
                    </a:ext>
                  </a:extLst>
                </a:gridCol>
                <a:gridCol w="694833">
                  <a:extLst>
                    <a:ext uri="{9D8B030D-6E8A-4147-A177-3AD203B41FA5}">
                      <a16:colId xmlns:a16="http://schemas.microsoft.com/office/drawing/2014/main" val="409082637"/>
                    </a:ext>
                  </a:extLst>
                </a:gridCol>
              </a:tblGrid>
              <a:tr h="442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</a:t>
                      </a: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</a:t>
                      </a: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</a:t>
                      </a: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July</a:t>
                      </a: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</a:t>
                      </a: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3192075"/>
                  </a:ext>
                </a:extLst>
              </a:tr>
              <a:tr h="355880">
                <a:tc>
                  <a:txBody>
                    <a:bodyPr/>
                    <a:lstStyle/>
                    <a:p>
                      <a:pPr algn="ctr"/>
                      <a:r>
                        <a:rPr lang="en-IE" sz="1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Social Housing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110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110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1,440</a:t>
                      </a:r>
                      <a:endParaRPr lang="en-I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1972139"/>
                  </a:ext>
                </a:extLst>
              </a:tr>
              <a:tr h="355880">
                <a:tc>
                  <a:txBody>
                    <a:bodyPr/>
                    <a:lstStyle/>
                    <a:p>
                      <a:pPr algn="ctr"/>
                      <a:r>
                        <a:rPr lang="en-IE" sz="1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HAP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42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21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4640570"/>
                  </a:ext>
                </a:extLst>
              </a:tr>
            </a:tbl>
          </a:graphicData>
        </a:graphic>
      </p:graphicFrame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01AD2BCA-0A9E-43D3-8C97-2F34E722A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275"/>
            <a:ext cx="152399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6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24"/>
    </mc:Choice>
    <mc:Fallback>
      <p:transition spd="slow" advTm="61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6068" y="6422681"/>
            <a:ext cx="381000" cy="349250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2400" y="457200"/>
            <a:ext cx="8619867" cy="626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en-US" altLang="en-US" b="1" dirty="0">
              <a:solidFill>
                <a:srgbClr val="D95E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D95E00"/>
                </a:solidFill>
              </a:rPr>
              <a:t> Allocations Report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65EA0E9-975A-4400-85EE-A82E19119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302653"/>
              </p:ext>
            </p:extLst>
          </p:nvPr>
        </p:nvGraphicFramePr>
        <p:xfrm>
          <a:off x="371733" y="1693463"/>
          <a:ext cx="8238868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6867">
                  <a:extLst>
                    <a:ext uri="{9D8B030D-6E8A-4147-A177-3AD203B41FA5}">
                      <a16:colId xmlns:a16="http://schemas.microsoft.com/office/drawing/2014/main" val="70426721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4416685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885001306"/>
                    </a:ext>
                  </a:extLst>
                </a:gridCol>
                <a:gridCol w="1752601">
                  <a:extLst>
                    <a:ext uri="{9D8B030D-6E8A-4147-A177-3AD203B41FA5}">
                      <a16:colId xmlns:a16="http://schemas.microsoft.com/office/drawing/2014/main" val="1095741847"/>
                    </a:ext>
                  </a:extLst>
                </a:gridCol>
              </a:tblGrid>
              <a:tr h="424947">
                <a:tc>
                  <a:txBody>
                    <a:bodyPr/>
                    <a:lstStyle/>
                    <a:p>
                      <a:r>
                        <a:rPr lang="en-IE" sz="2400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52003"/>
                  </a:ext>
                </a:extLst>
              </a:tr>
              <a:tr h="424947">
                <a:tc>
                  <a:txBody>
                    <a:bodyPr/>
                    <a:lstStyle/>
                    <a:p>
                      <a:r>
                        <a:rPr lang="en-IE" sz="2400" dirty="0"/>
                        <a:t>CBL-General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104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189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127</a:t>
                      </a:r>
                      <a:endParaRPr lang="en-I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716956"/>
                  </a:ext>
                </a:extLst>
              </a:tr>
              <a:tr h="424947">
                <a:tc>
                  <a:txBody>
                    <a:bodyPr/>
                    <a:lstStyle/>
                    <a:p>
                      <a:r>
                        <a:rPr lang="en-IE" sz="2400" dirty="0"/>
                        <a:t>CBL-HAP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16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65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110</a:t>
                      </a:r>
                      <a:endParaRPr lang="en-I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408267"/>
                  </a:ext>
                </a:extLst>
              </a:tr>
              <a:tr h="4249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dirty="0"/>
                        <a:t>CBL-RAS Fixed T/F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24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38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17</a:t>
                      </a:r>
                      <a:endParaRPr lang="en-I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783292"/>
                  </a:ext>
                </a:extLst>
              </a:tr>
              <a:tr h="424947">
                <a:tc>
                  <a:txBody>
                    <a:bodyPr/>
                    <a:lstStyle/>
                    <a:p>
                      <a:r>
                        <a:rPr lang="en-IE" sz="2400" dirty="0"/>
                        <a:t>CBL-Homeless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13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8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10</a:t>
                      </a:r>
                      <a:endParaRPr lang="en-I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968637"/>
                  </a:ext>
                </a:extLst>
              </a:tr>
              <a:tr h="424947">
                <a:tc>
                  <a:txBody>
                    <a:bodyPr/>
                    <a:lstStyle/>
                    <a:p>
                      <a:r>
                        <a:rPr lang="en-IE" sz="2400" dirty="0"/>
                        <a:t>CBL-Medical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2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3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3</a:t>
                      </a:r>
                      <a:endParaRPr lang="en-I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170625"/>
                  </a:ext>
                </a:extLst>
              </a:tr>
              <a:tr h="424947">
                <a:tc>
                  <a:txBody>
                    <a:bodyPr/>
                    <a:lstStyle/>
                    <a:p>
                      <a:r>
                        <a:rPr lang="en-IE" sz="2400" dirty="0"/>
                        <a:t>Homeless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92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195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167</a:t>
                      </a:r>
                      <a:endParaRPr lang="en-I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928170"/>
                  </a:ext>
                </a:extLst>
              </a:tr>
              <a:tr h="4249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dirty="0"/>
                        <a:t>Standard Medical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54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68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41</a:t>
                      </a:r>
                      <a:endParaRPr lang="en-I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369577"/>
                  </a:ext>
                </a:extLst>
              </a:tr>
              <a:tr h="424947">
                <a:tc>
                  <a:txBody>
                    <a:bodyPr/>
                    <a:lstStyle/>
                    <a:p>
                      <a:r>
                        <a:rPr lang="en-IE" sz="2400" dirty="0"/>
                        <a:t>Priority/Older Persons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6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50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23</a:t>
                      </a:r>
                      <a:endParaRPr lang="en-I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811552"/>
                  </a:ext>
                </a:extLst>
              </a:tr>
              <a:tr h="424947">
                <a:tc>
                  <a:txBody>
                    <a:bodyPr/>
                    <a:lstStyle/>
                    <a:p>
                      <a:r>
                        <a:rPr lang="en-IE" sz="24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b="1" dirty="0"/>
                        <a:t>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b="1" dirty="0"/>
                        <a:t>616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498</a:t>
                      </a:r>
                      <a:endParaRPr lang="en-IE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004210"/>
                  </a:ext>
                </a:extLst>
              </a:tr>
              <a:tr h="424947">
                <a:tc>
                  <a:txBody>
                    <a:bodyPr/>
                    <a:lstStyle/>
                    <a:p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390208"/>
                  </a:ext>
                </a:extLst>
              </a:tr>
            </a:tbl>
          </a:graphicData>
        </a:graphic>
      </p:graphicFrame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07E12F0A-0DC4-486D-9281-3C5E208809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8" y="0"/>
            <a:ext cx="160019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50"/>
    </mc:Choice>
    <mc:Fallback>
      <p:transition spd="slow" advTm="50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-5564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6068" y="6422681"/>
            <a:ext cx="381000" cy="349250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483428D-CD09-41F5-BF01-47B00780E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920056"/>
              </p:ext>
            </p:extLst>
          </p:nvPr>
        </p:nvGraphicFramePr>
        <p:xfrm>
          <a:off x="152399" y="1419654"/>
          <a:ext cx="8541611" cy="2755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5263">
                  <a:extLst>
                    <a:ext uri="{9D8B030D-6E8A-4147-A177-3AD203B41FA5}">
                      <a16:colId xmlns:a16="http://schemas.microsoft.com/office/drawing/2014/main" val="1661031084"/>
                    </a:ext>
                  </a:extLst>
                </a:gridCol>
                <a:gridCol w="551301">
                  <a:extLst>
                    <a:ext uri="{9D8B030D-6E8A-4147-A177-3AD203B41FA5}">
                      <a16:colId xmlns:a16="http://schemas.microsoft.com/office/drawing/2014/main" val="3188549448"/>
                    </a:ext>
                  </a:extLst>
                </a:gridCol>
                <a:gridCol w="568240">
                  <a:extLst>
                    <a:ext uri="{9D8B030D-6E8A-4147-A177-3AD203B41FA5}">
                      <a16:colId xmlns:a16="http://schemas.microsoft.com/office/drawing/2014/main" val="3906943898"/>
                    </a:ext>
                  </a:extLst>
                </a:gridCol>
                <a:gridCol w="495033">
                  <a:extLst>
                    <a:ext uri="{9D8B030D-6E8A-4147-A177-3AD203B41FA5}">
                      <a16:colId xmlns:a16="http://schemas.microsoft.com/office/drawing/2014/main" val="207014619"/>
                    </a:ext>
                  </a:extLst>
                </a:gridCol>
                <a:gridCol w="418729">
                  <a:extLst>
                    <a:ext uri="{9D8B030D-6E8A-4147-A177-3AD203B41FA5}">
                      <a16:colId xmlns:a16="http://schemas.microsoft.com/office/drawing/2014/main" val="3318799638"/>
                    </a:ext>
                  </a:extLst>
                </a:gridCol>
                <a:gridCol w="512857">
                  <a:extLst>
                    <a:ext uri="{9D8B030D-6E8A-4147-A177-3AD203B41FA5}">
                      <a16:colId xmlns:a16="http://schemas.microsoft.com/office/drawing/2014/main" val="819179111"/>
                    </a:ext>
                  </a:extLst>
                </a:gridCol>
                <a:gridCol w="452530">
                  <a:extLst>
                    <a:ext uri="{9D8B030D-6E8A-4147-A177-3AD203B41FA5}">
                      <a16:colId xmlns:a16="http://schemas.microsoft.com/office/drawing/2014/main" val="1802260505"/>
                    </a:ext>
                  </a:extLst>
                </a:gridCol>
                <a:gridCol w="468362">
                  <a:extLst>
                    <a:ext uri="{9D8B030D-6E8A-4147-A177-3AD203B41FA5}">
                      <a16:colId xmlns:a16="http://schemas.microsoft.com/office/drawing/2014/main" val="3522909837"/>
                    </a:ext>
                  </a:extLst>
                </a:gridCol>
                <a:gridCol w="468362">
                  <a:extLst>
                    <a:ext uri="{9D8B030D-6E8A-4147-A177-3AD203B41FA5}">
                      <a16:colId xmlns:a16="http://schemas.microsoft.com/office/drawing/2014/main" val="1294981433"/>
                    </a:ext>
                  </a:extLst>
                </a:gridCol>
                <a:gridCol w="452179">
                  <a:extLst>
                    <a:ext uri="{9D8B030D-6E8A-4147-A177-3AD203B41FA5}">
                      <a16:colId xmlns:a16="http://schemas.microsoft.com/office/drawing/2014/main" val="4289856918"/>
                    </a:ext>
                  </a:extLst>
                </a:gridCol>
                <a:gridCol w="439585">
                  <a:extLst>
                    <a:ext uri="{9D8B030D-6E8A-4147-A177-3AD203B41FA5}">
                      <a16:colId xmlns:a16="http://schemas.microsoft.com/office/drawing/2014/main" val="1434603680"/>
                    </a:ext>
                  </a:extLst>
                </a:gridCol>
                <a:gridCol w="439585">
                  <a:extLst>
                    <a:ext uri="{9D8B030D-6E8A-4147-A177-3AD203B41FA5}">
                      <a16:colId xmlns:a16="http://schemas.microsoft.com/office/drawing/2014/main" val="2850694513"/>
                    </a:ext>
                  </a:extLst>
                </a:gridCol>
                <a:gridCol w="439585">
                  <a:extLst>
                    <a:ext uri="{9D8B030D-6E8A-4147-A177-3AD203B41FA5}">
                      <a16:colId xmlns:a16="http://schemas.microsoft.com/office/drawing/2014/main" val="2494778454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</a:rPr>
                        <a:t> Homeless Register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  <a:endParaRPr lang="en-IE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  <a:endParaRPr lang="en-IE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</a:t>
                      </a:r>
                      <a:endParaRPr lang="en-IE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</a:t>
                      </a:r>
                      <a:endParaRPr lang="en-IE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  <a:endParaRPr lang="en-IE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</a:t>
                      </a:r>
                      <a:endParaRPr lang="en-IE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July</a:t>
                      </a:r>
                      <a:endParaRPr lang="en-IE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en-IE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en-IE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endParaRPr lang="en-IE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en-IE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</a:t>
                      </a:r>
                      <a:endParaRPr lang="en-IE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7864217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b="1" dirty="0">
                          <a:effectLst/>
                        </a:rPr>
                        <a:t>Registered Homeless Households</a:t>
                      </a:r>
                      <a:endParaRPr lang="en-I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587</a:t>
                      </a:r>
                      <a:endParaRPr lang="en-IE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575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572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561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546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557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554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574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552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543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507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364401757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b="1">
                          <a:effectLst/>
                        </a:rPr>
                        <a:t>Single Male</a:t>
                      </a:r>
                      <a:endParaRPr lang="en-IE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279</a:t>
                      </a:r>
                      <a:endParaRPr lang="en-IE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280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281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273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277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274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271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264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083263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b="1" dirty="0">
                          <a:effectLst/>
                        </a:rPr>
                        <a:t>Single Female</a:t>
                      </a:r>
                      <a:endParaRPr lang="en-I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55</a:t>
                      </a:r>
                      <a:endParaRPr lang="en-IE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57</a:t>
                      </a:r>
                      <a:endParaRPr lang="en-IE" sz="1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2464438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Presentations to Homeless Clinic </a:t>
                      </a:r>
                      <a:endParaRPr lang="en-I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374</a:t>
                      </a:r>
                      <a:endParaRPr lang="en-IE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335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0*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0*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6*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31*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31*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28*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6*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10*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7*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577160106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Homeless Allocations</a:t>
                      </a:r>
                      <a:endParaRPr lang="en-I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87663189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0E19098-9B2E-4B1B-88C8-213C3A624F62}"/>
              </a:ext>
            </a:extLst>
          </p:cNvPr>
          <p:cNvSpPr/>
          <p:nvPr/>
        </p:nvSpPr>
        <p:spPr>
          <a:xfrm>
            <a:off x="152399" y="893456"/>
            <a:ext cx="3874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sz="3200" b="1" dirty="0">
                <a:solidFill>
                  <a:srgbClr val="D9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Homeless Register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A4DC66-7E48-4645-879B-E1FCB3B3E6D4}"/>
              </a:ext>
            </a:extLst>
          </p:cNvPr>
          <p:cNvSpPr/>
          <p:nvPr/>
        </p:nvSpPr>
        <p:spPr>
          <a:xfrm>
            <a:off x="152399" y="4623759"/>
            <a:ext cx="62287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D9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 in Self Accommodate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ABF6D88-3265-41DF-B36B-9CB807A73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386457"/>
              </p:ext>
            </p:extLst>
          </p:nvPr>
        </p:nvGraphicFramePr>
        <p:xfrm>
          <a:off x="152399" y="5360408"/>
          <a:ext cx="8573458" cy="8666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9387">
                  <a:extLst>
                    <a:ext uri="{9D8B030D-6E8A-4147-A177-3AD203B41FA5}">
                      <a16:colId xmlns:a16="http://schemas.microsoft.com/office/drawing/2014/main" val="580238948"/>
                    </a:ext>
                  </a:extLst>
                </a:gridCol>
                <a:gridCol w="462985">
                  <a:extLst>
                    <a:ext uri="{9D8B030D-6E8A-4147-A177-3AD203B41FA5}">
                      <a16:colId xmlns:a16="http://schemas.microsoft.com/office/drawing/2014/main" val="1625153008"/>
                    </a:ext>
                  </a:extLst>
                </a:gridCol>
                <a:gridCol w="467389">
                  <a:extLst>
                    <a:ext uri="{9D8B030D-6E8A-4147-A177-3AD203B41FA5}">
                      <a16:colId xmlns:a16="http://schemas.microsoft.com/office/drawing/2014/main" val="3031022670"/>
                    </a:ext>
                  </a:extLst>
                </a:gridCol>
                <a:gridCol w="503800">
                  <a:extLst>
                    <a:ext uri="{9D8B030D-6E8A-4147-A177-3AD203B41FA5}">
                      <a16:colId xmlns:a16="http://schemas.microsoft.com/office/drawing/2014/main" val="4066452627"/>
                    </a:ext>
                  </a:extLst>
                </a:gridCol>
                <a:gridCol w="467389">
                  <a:extLst>
                    <a:ext uri="{9D8B030D-6E8A-4147-A177-3AD203B41FA5}">
                      <a16:colId xmlns:a16="http://schemas.microsoft.com/office/drawing/2014/main" val="320616576"/>
                    </a:ext>
                  </a:extLst>
                </a:gridCol>
                <a:gridCol w="521939">
                  <a:extLst>
                    <a:ext uri="{9D8B030D-6E8A-4147-A177-3AD203B41FA5}">
                      <a16:colId xmlns:a16="http://schemas.microsoft.com/office/drawing/2014/main" val="3857123339"/>
                    </a:ext>
                  </a:extLst>
                </a:gridCol>
                <a:gridCol w="444218">
                  <a:extLst>
                    <a:ext uri="{9D8B030D-6E8A-4147-A177-3AD203B41FA5}">
                      <a16:colId xmlns:a16="http://schemas.microsoft.com/office/drawing/2014/main" val="3834912776"/>
                    </a:ext>
                  </a:extLst>
                </a:gridCol>
                <a:gridCol w="478974">
                  <a:extLst>
                    <a:ext uri="{9D8B030D-6E8A-4147-A177-3AD203B41FA5}">
                      <a16:colId xmlns:a16="http://schemas.microsoft.com/office/drawing/2014/main" val="1753450214"/>
                    </a:ext>
                  </a:extLst>
                </a:gridCol>
                <a:gridCol w="483939">
                  <a:extLst>
                    <a:ext uri="{9D8B030D-6E8A-4147-A177-3AD203B41FA5}">
                      <a16:colId xmlns:a16="http://schemas.microsoft.com/office/drawing/2014/main" val="1591223907"/>
                    </a:ext>
                  </a:extLst>
                </a:gridCol>
                <a:gridCol w="443412">
                  <a:extLst>
                    <a:ext uri="{9D8B030D-6E8A-4147-A177-3AD203B41FA5}">
                      <a16:colId xmlns:a16="http://schemas.microsoft.com/office/drawing/2014/main" val="3242437071"/>
                    </a:ext>
                  </a:extLst>
                </a:gridCol>
                <a:gridCol w="443412">
                  <a:extLst>
                    <a:ext uri="{9D8B030D-6E8A-4147-A177-3AD203B41FA5}">
                      <a16:colId xmlns:a16="http://schemas.microsoft.com/office/drawing/2014/main" val="4216880810"/>
                    </a:ext>
                  </a:extLst>
                </a:gridCol>
                <a:gridCol w="473202">
                  <a:extLst>
                    <a:ext uri="{9D8B030D-6E8A-4147-A177-3AD203B41FA5}">
                      <a16:colId xmlns:a16="http://schemas.microsoft.com/office/drawing/2014/main" val="1858699444"/>
                    </a:ext>
                  </a:extLst>
                </a:gridCol>
                <a:gridCol w="443412">
                  <a:extLst>
                    <a:ext uri="{9D8B030D-6E8A-4147-A177-3AD203B41FA5}">
                      <a16:colId xmlns:a16="http://schemas.microsoft.com/office/drawing/2014/main" val="2400390157"/>
                    </a:ext>
                  </a:extLst>
                </a:gridCol>
              </a:tblGrid>
              <a:tr h="5777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</a:rPr>
                        <a:t> Self Accommodate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</a:t>
                      </a: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</a:t>
                      </a: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</a:t>
                      </a: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July</a:t>
                      </a: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</a:t>
                      </a: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3192075"/>
                  </a:ext>
                </a:extLst>
              </a:tr>
              <a:tr h="288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</a:rPr>
                        <a:t>No. of Families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132</a:t>
                      </a:r>
                      <a:endParaRPr lang="en-I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128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120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106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98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89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73</a:t>
                      </a:r>
                      <a:endParaRPr lang="en-I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68</a:t>
                      </a:r>
                      <a:endParaRPr lang="en-I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65</a:t>
                      </a:r>
                      <a:endParaRPr lang="en-I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56</a:t>
                      </a:r>
                      <a:endParaRPr lang="en-I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56</a:t>
                      </a:r>
                      <a:endParaRPr lang="en-I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19721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3958B02-9307-4616-8955-3FAEE99485EF}"/>
              </a:ext>
            </a:extLst>
          </p:cNvPr>
          <p:cNvSpPr txBox="1"/>
          <p:nvPr/>
        </p:nvSpPr>
        <p:spPr>
          <a:xfrm>
            <a:off x="155607" y="4327428"/>
            <a:ext cx="8543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* Only arranged appointments were allowed in homeless unit.  Numbers were reduced again in Oct due to Level 5 restrictions.</a:t>
            </a:r>
            <a:endParaRPr lang="en-IE" sz="11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2B88B749-FE76-4808-BE2D-EA29817F3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5605"/>
            <a:ext cx="1371599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3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20"/>
    </mc:Choice>
    <mc:Fallback>
      <p:transition spd="slow" advTm="5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-2516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6068" y="6422681"/>
            <a:ext cx="381000" cy="349250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23695A-0E1C-403F-B203-6B04A62135ED}"/>
              </a:ext>
            </a:extLst>
          </p:cNvPr>
          <p:cNvSpPr/>
          <p:nvPr/>
        </p:nvSpPr>
        <p:spPr>
          <a:xfrm>
            <a:off x="252463" y="1270723"/>
            <a:ext cx="7059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sz="3200" b="1" dirty="0">
                <a:solidFill>
                  <a:srgbClr val="D9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Homeless Need - % of Housing List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34F3592-B40A-46FA-8021-C303DFEC0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617920"/>
              </p:ext>
            </p:extLst>
          </p:nvPr>
        </p:nvGraphicFramePr>
        <p:xfrm>
          <a:off x="380998" y="1902470"/>
          <a:ext cx="8238868" cy="1812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3402">
                  <a:extLst>
                    <a:ext uri="{9D8B030D-6E8A-4147-A177-3AD203B41FA5}">
                      <a16:colId xmlns:a16="http://schemas.microsoft.com/office/drawing/2014/main" val="58023894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24243707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42168808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5869944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28396852"/>
                    </a:ext>
                  </a:extLst>
                </a:gridCol>
                <a:gridCol w="771266">
                  <a:extLst>
                    <a:ext uri="{9D8B030D-6E8A-4147-A177-3AD203B41FA5}">
                      <a16:colId xmlns:a16="http://schemas.microsoft.com/office/drawing/2014/main" val="3210520521"/>
                    </a:ext>
                  </a:extLst>
                </a:gridCol>
              </a:tblGrid>
              <a:tr h="6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  <a:latin typeface="+mn-lt"/>
                        </a:rPr>
                        <a:t>Homeless Need Analysis</a:t>
                      </a:r>
                      <a:endParaRPr lang="en-IE" sz="2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+mn-lt"/>
                        </a:rPr>
                        <a:t>1-bed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2-bed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3-bed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4-bed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3192075"/>
                  </a:ext>
                </a:extLst>
              </a:tr>
              <a:tr h="3957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Total Housing List </a:t>
                      </a:r>
                      <a:r>
                        <a:rPr lang="en-IE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en-IE" sz="2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incl</a:t>
                      </a:r>
                      <a:r>
                        <a:rPr lang="en-IE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Homeless)</a:t>
                      </a: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+mn-lt"/>
                        </a:rPr>
                        <a:t>3,233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2,301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1,057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123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6,714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611972139"/>
                  </a:ext>
                </a:extLst>
              </a:tr>
              <a:tr h="3957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Homeless Housing Need</a:t>
                      </a:r>
                      <a:endParaRPr lang="en-IE" sz="2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306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26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512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938510090"/>
                  </a:ext>
                </a:extLst>
              </a:tr>
              <a:tr h="3957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% Homeless</a:t>
                      </a:r>
                      <a:endParaRPr lang="en-IE" sz="2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9.5%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4%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8%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21%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7.6%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675478653"/>
                  </a:ext>
                </a:extLst>
              </a:tr>
            </a:tbl>
          </a:graphicData>
        </a:graphic>
      </p:graphicFrame>
      <p:sp>
        <p:nvSpPr>
          <p:cNvPr id="13" name="Rectangle 18">
            <a:extLst>
              <a:ext uri="{FF2B5EF4-FFF2-40B4-BE49-F238E27FC236}">
                <a16:creationId xmlns:a16="http://schemas.microsoft.com/office/drawing/2014/main" id="{344D4473-A25D-43BC-A8DE-B6043686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0" y="3783136"/>
            <a:ext cx="84579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D95E00"/>
                </a:solidFill>
              </a:rPr>
              <a:t>Exits from Emergency Accommodation</a:t>
            </a:r>
          </a:p>
          <a:p>
            <a:pPr eaLnBrk="1" hangingPunct="1">
              <a:buFontTx/>
              <a:buNone/>
            </a:pPr>
            <a:endParaRPr lang="en-US" altLang="en-US" sz="1050" dirty="0">
              <a:solidFill>
                <a:srgbClr val="D95E00"/>
              </a:solidFill>
            </a:endParaRPr>
          </a:p>
          <a:p>
            <a:endParaRPr lang="en-IE" sz="2000" dirty="0">
              <a:solidFill>
                <a:srgbClr val="51626F"/>
              </a:solidFill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B3D530E3-198C-481A-BB4A-0FC4147DA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945839"/>
              </p:ext>
            </p:extLst>
          </p:nvPr>
        </p:nvGraphicFramePr>
        <p:xfrm>
          <a:off x="380998" y="4436201"/>
          <a:ext cx="8238868" cy="2321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6867">
                  <a:extLst>
                    <a:ext uri="{9D8B030D-6E8A-4147-A177-3AD203B41FA5}">
                      <a16:colId xmlns:a16="http://schemas.microsoft.com/office/drawing/2014/main" val="70426721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4416685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885001306"/>
                    </a:ext>
                  </a:extLst>
                </a:gridCol>
                <a:gridCol w="1752601">
                  <a:extLst>
                    <a:ext uri="{9D8B030D-6E8A-4147-A177-3AD203B41FA5}">
                      <a16:colId xmlns:a16="http://schemas.microsoft.com/office/drawing/2014/main" val="1095741847"/>
                    </a:ext>
                  </a:extLst>
                </a:gridCol>
              </a:tblGrid>
              <a:tr h="492406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Category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7652003"/>
                  </a:ext>
                </a:extLst>
              </a:tr>
              <a:tr h="414449">
                <a:tc>
                  <a:txBody>
                    <a:bodyPr/>
                    <a:lstStyle/>
                    <a:p>
                      <a:r>
                        <a:rPr lang="en-IE" sz="2400" dirty="0"/>
                        <a:t>Allocations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94</a:t>
                      </a:r>
                      <a:endParaRPr lang="en-I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203</a:t>
                      </a:r>
                      <a:endParaRPr lang="en-I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179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716956"/>
                  </a:ext>
                </a:extLst>
              </a:tr>
              <a:tr h="414449">
                <a:tc>
                  <a:txBody>
                    <a:bodyPr/>
                    <a:lstStyle/>
                    <a:p>
                      <a:r>
                        <a:rPr lang="en-IE" sz="2400" dirty="0"/>
                        <a:t>Homeless HAP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131</a:t>
                      </a:r>
                      <a:endParaRPr lang="en-I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146</a:t>
                      </a:r>
                      <a:endParaRPr lang="en-I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216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408267"/>
                  </a:ext>
                </a:extLst>
              </a:tr>
              <a:tr h="414449">
                <a:tc>
                  <a:txBody>
                    <a:bodyPr/>
                    <a:lstStyle/>
                    <a:p>
                      <a:r>
                        <a:rPr lang="en-IE" sz="2400" b="1" dirty="0"/>
                        <a:t>Total Exits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b="1" dirty="0"/>
                        <a:t>225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b="1" dirty="0"/>
                        <a:t>349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b="1" dirty="0"/>
                        <a:t>398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9004210"/>
                  </a:ext>
                </a:extLst>
              </a:tr>
              <a:tr h="414449">
                <a:tc>
                  <a:txBody>
                    <a:bodyPr/>
                    <a:lstStyle/>
                    <a:p>
                      <a:r>
                        <a:rPr lang="en-IE" sz="2400" b="1" dirty="0"/>
                        <a:t>Preventative HAP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b="1" dirty="0"/>
                        <a:t>346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b="1" dirty="0"/>
                        <a:t>389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b="1" dirty="0"/>
                        <a:t>369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1327149"/>
                  </a:ext>
                </a:extLst>
              </a:tr>
            </a:tbl>
          </a:graphicData>
        </a:graphic>
      </p:graphicFrame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FF61DF4-C3D3-41B7-A15A-115E1AF1B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" y="-25168"/>
            <a:ext cx="1508760" cy="113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7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99"/>
    </mc:Choice>
    <mc:Fallback>
      <p:transition spd="slow" advTm="48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-2516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6068" y="6422681"/>
            <a:ext cx="381000" cy="349250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23695A-0E1C-403F-B203-6B04A62135ED}"/>
              </a:ext>
            </a:extLst>
          </p:cNvPr>
          <p:cNvSpPr/>
          <p:nvPr/>
        </p:nvSpPr>
        <p:spPr>
          <a:xfrm>
            <a:off x="239028" y="889233"/>
            <a:ext cx="36327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>
                <a:solidFill>
                  <a:srgbClr val="D9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Friendly Housing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9803775D-F6AB-4537-871D-E00ADF3F3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303443"/>
              </p:ext>
            </p:extLst>
          </p:nvPr>
        </p:nvGraphicFramePr>
        <p:xfrm>
          <a:off x="254044" y="1307671"/>
          <a:ext cx="8596964" cy="2121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4764">
                  <a:extLst>
                    <a:ext uri="{9D8B030D-6E8A-4147-A177-3AD203B41FA5}">
                      <a16:colId xmlns:a16="http://schemas.microsoft.com/office/drawing/2014/main" val="70426721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44166859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885001306"/>
                    </a:ext>
                  </a:extLst>
                </a:gridCol>
              </a:tblGrid>
              <a:tr h="140676">
                <a:tc>
                  <a:txBody>
                    <a:bodyPr/>
                    <a:lstStyle/>
                    <a:p>
                      <a:pPr algn="ctr"/>
                      <a:r>
                        <a:rPr lang="en-IE" sz="2200" dirty="0"/>
                        <a:t>Stage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/>
                        <a:t>Developments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/>
                        <a:t>No. Homes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7652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E" sz="2200" dirty="0"/>
                        <a:t>Under Construction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Fernwood/Maplewood/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Ballyboden</a:t>
                      </a:r>
                      <a:endParaRPr lang="en-IE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52</a:t>
                      </a:r>
                      <a:endParaRPr lang="en-IE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716956"/>
                  </a:ext>
                </a:extLst>
              </a:tr>
              <a:tr h="256187">
                <a:tc>
                  <a:txBody>
                    <a:bodyPr/>
                    <a:lstStyle/>
                    <a:p>
                      <a:r>
                        <a:rPr lang="en-IE" sz="2200" dirty="0"/>
                        <a:t>Planning Approved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Whitestown/Templeogue/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St.Marks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/Old Bawn/Old Lucan Rd/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Sallypark</a:t>
                      </a:r>
                      <a:endParaRPr lang="en-IE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202</a:t>
                      </a:r>
                      <a:endParaRPr lang="en-IE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408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E" sz="22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b="1" dirty="0"/>
                        <a:t>254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9004210"/>
                  </a:ext>
                </a:extLst>
              </a:tr>
              <a:tr h="414449">
                <a:tc gridSpan="3">
                  <a:txBody>
                    <a:bodyPr/>
                    <a:lstStyle/>
                    <a:p>
                      <a:r>
                        <a:rPr lang="en-IE" sz="1200" b="0" dirty="0"/>
                        <a:t>Pre-planning /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potential sites include Pearse Bros/St Aongus/St.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Ronans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&amp; others (total number of homes tbc)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Potential sites including: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Pearse Bros/St Aongus/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St.Ronans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&amp; others</a:t>
                      </a:r>
                      <a:endParaRPr lang="en-IE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IE" sz="2400" b="0" dirty="0"/>
                        <a:t>tbc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132714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97C4B33-4420-4162-8D23-BC7568E43FA2}"/>
              </a:ext>
            </a:extLst>
          </p:cNvPr>
          <p:cNvSpPr/>
          <p:nvPr/>
        </p:nvSpPr>
        <p:spPr>
          <a:xfrm>
            <a:off x="215766" y="3369042"/>
            <a:ext cx="609654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>
                <a:solidFill>
                  <a:srgbClr val="D9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&amp; Rightsizing Opportunities 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8B6C9AFD-FFE2-49A6-B064-56102ACFE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975352"/>
              </p:ext>
            </p:extLst>
          </p:nvPr>
        </p:nvGraphicFramePr>
        <p:xfrm>
          <a:off x="239028" y="3874633"/>
          <a:ext cx="8585734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2029">
                  <a:extLst>
                    <a:ext uri="{9D8B030D-6E8A-4147-A177-3AD203B41FA5}">
                      <a16:colId xmlns:a16="http://schemas.microsoft.com/office/drawing/2014/main" val="2686359481"/>
                    </a:ext>
                  </a:extLst>
                </a:gridCol>
                <a:gridCol w="1647461">
                  <a:extLst>
                    <a:ext uri="{9D8B030D-6E8A-4147-A177-3AD203B41FA5}">
                      <a16:colId xmlns:a16="http://schemas.microsoft.com/office/drawing/2014/main" val="3362819571"/>
                    </a:ext>
                  </a:extLst>
                </a:gridCol>
                <a:gridCol w="1506244">
                  <a:extLst>
                    <a:ext uri="{9D8B030D-6E8A-4147-A177-3AD203B41FA5}">
                      <a16:colId xmlns:a16="http://schemas.microsoft.com/office/drawing/2014/main" val="765204129"/>
                    </a:ext>
                  </a:extLst>
                </a:gridCol>
              </a:tblGrid>
              <a:tr h="373656">
                <a:tc>
                  <a:txBody>
                    <a:bodyPr/>
                    <a:lstStyle/>
                    <a:p>
                      <a:pPr algn="ctr"/>
                      <a:r>
                        <a:rPr lang="en-IE" sz="2200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/>
                        <a:t>Need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/>
                        <a:t>No.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537479"/>
                  </a:ext>
                </a:extLst>
              </a:tr>
              <a:tr h="423343">
                <a:tc>
                  <a:txBody>
                    <a:bodyPr/>
                    <a:lstStyle/>
                    <a:p>
                      <a:r>
                        <a:rPr lang="en-IE" sz="2200" dirty="0"/>
                        <a:t>Current Rightsizing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1-bed</a:t>
                      </a:r>
                    </a:p>
                    <a:p>
                      <a:pPr algn="ctr"/>
                      <a:r>
                        <a:rPr lang="en-IE" sz="1600" dirty="0"/>
                        <a:t>2-bed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72</a:t>
                      </a:r>
                    </a:p>
                    <a:p>
                      <a:pPr algn="ctr"/>
                      <a:r>
                        <a:rPr lang="en-IE" sz="1600" dirty="0"/>
                        <a:t>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357815"/>
                  </a:ext>
                </a:extLst>
              </a:tr>
              <a:tr h="453823">
                <a:tc>
                  <a:txBody>
                    <a:bodyPr/>
                    <a:lstStyle/>
                    <a:p>
                      <a:r>
                        <a:rPr lang="en-IE" sz="2200" dirty="0"/>
                        <a:t>Housing List (1AD/2AD (age 55+))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1-bed</a:t>
                      </a:r>
                    </a:p>
                    <a:p>
                      <a:pPr algn="ctr"/>
                      <a:r>
                        <a:rPr lang="en-IE" sz="1600" dirty="0"/>
                        <a:t>2-bed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711</a:t>
                      </a:r>
                    </a:p>
                    <a:p>
                      <a:pPr marL="0" algn="ctr" defTabSz="914400" rtl="0" eaLnBrk="1" latinLnBrk="0" hangingPunct="1"/>
                      <a:r>
                        <a:rPr lang="en-I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347485"/>
                  </a:ext>
                </a:extLst>
              </a:tr>
              <a:tr h="407513">
                <a:tc>
                  <a:txBody>
                    <a:bodyPr/>
                    <a:lstStyle/>
                    <a:p>
                      <a:r>
                        <a:rPr lang="en-IE" sz="2200" dirty="0"/>
                        <a:t>Underoccupied 3-bed &amp; 4-bed Tenancies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417892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045F4DE-4874-4658-A1F3-61C05F970DBF}"/>
              </a:ext>
            </a:extLst>
          </p:cNvPr>
          <p:cNvSpPr/>
          <p:nvPr/>
        </p:nvSpPr>
        <p:spPr>
          <a:xfrm>
            <a:off x="215766" y="5908275"/>
            <a:ext cx="858573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600" b="1" dirty="0">
                <a:solidFill>
                  <a:srgbClr val="D9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Steps…</a:t>
            </a:r>
            <a:r>
              <a:rPr lang="en-GB" sz="2800" dirty="0"/>
              <a:t> </a:t>
            </a:r>
            <a:r>
              <a:rPr lang="en-GB" sz="2400" dirty="0"/>
              <a:t>age-friendly housing liaison role / promote policy (incl. Community List) / advertise new developments</a:t>
            </a:r>
            <a:endParaRPr lang="en-US" altLang="en-US" sz="2400" b="1" dirty="0">
              <a:solidFill>
                <a:srgbClr val="D95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256E0C0-AEE9-4A6F-8321-CE94AE89CC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5167"/>
            <a:ext cx="12191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8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90"/>
    </mc:Choice>
    <mc:Fallback>
      <p:transition spd="slow" advTm="66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-25167"/>
            <a:ext cx="9148763" cy="505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6068" y="6422681"/>
            <a:ext cx="381000" cy="349250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23695A-0E1C-403F-B203-6B04A62135ED}"/>
              </a:ext>
            </a:extLst>
          </p:cNvPr>
          <p:cNvSpPr/>
          <p:nvPr/>
        </p:nvSpPr>
        <p:spPr>
          <a:xfrm>
            <a:off x="241434" y="914400"/>
            <a:ext cx="6277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D9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Priority List (incl Transfers)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817BDAC-8D92-435F-94CB-87450D586A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443122"/>
              </p:ext>
            </p:extLst>
          </p:nvPr>
        </p:nvGraphicFramePr>
        <p:xfrm>
          <a:off x="304800" y="1437620"/>
          <a:ext cx="823886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434">
                  <a:extLst>
                    <a:ext uri="{9D8B030D-6E8A-4147-A177-3AD203B41FA5}">
                      <a16:colId xmlns:a16="http://schemas.microsoft.com/office/drawing/2014/main" val="3871634082"/>
                    </a:ext>
                  </a:extLst>
                </a:gridCol>
                <a:gridCol w="4119434">
                  <a:extLst>
                    <a:ext uri="{9D8B030D-6E8A-4147-A177-3AD203B41FA5}">
                      <a16:colId xmlns:a16="http://schemas.microsoft.com/office/drawing/2014/main" val="13434781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Total No. Applications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466 </a:t>
                      </a:r>
                      <a:r>
                        <a:rPr lang="en-GB" sz="1600" dirty="0"/>
                        <a:t>(75 with a wheelchair accessible need)</a:t>
                      </a:r>
                      <a:endParaRPr lang="en-IE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681145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D508B98-868F-4E68-ABD6-8EFA29F20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861909"/>
              </p:ext>
            </p:extLst>
          </p:nvPr>
        </p:nvGraphicFramePr>
        <p:xfrm>
          <a:off x="295817" y="1887168"/>
          <a:ext cx="4047585" cy="258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195">
                  <a:extLst>
                    <a:ext uri="{9D8B030D-6E8A-4147-A177-3AD203B41FA5}">
                      <a16:colId xmlns:a16="http://schemas.microsoft.com/office/drawing/2014/main" val="4261751082"/>
                    </a:ext>
                  </a:extLst>
                </a:gridCol>
                <a:gridCol w="1349195">
                  <a:extLst>
                    <a:ext uri="{9D8B030D-6E8A-4147-A177-3AD203B41FA5}">
                      <a16:colId xmlns:a16="http://schemas.microsoft.com/office/drawing/2014/main" val="2513252743"/>
                    </a:ext>
                  </a:extLst>
                </a:gridCol>
                <a:gridCol w="1349195">
                  <a:extLst>
                    <a:ext uri="{9D8B030D-6E8A-4147-A177-3AD203B41FA5}">
                      <a16:colId xmlns:a16="http://schemas.microsoft.com/office/drawing/2014/main" val="331083599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North of Naas Road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Of which Wheelchair Need</a:t>
                      </a:r>
                      <a:endParaRPr lang="en-I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1210447"/>
                  </a:ext>
                </a:extLst>
              </a:tr>
              <a:tr h="245136"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1-bed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(8)</a:t>
                      </a:r>
                      <a:endParaRPr lang="en-IE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24237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2-bed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(11)</a:t>
                      </a:r>
                      <a:endParaRPr lang="en-IE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19977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3-bed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(8)</a:t>
                      </a:r>
                      <a:endParaRPr lang="en-IE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01133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4-bed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  <a:endParaRPr lang="en-IE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264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(37)</a:t>
                      </a:r>
                      <a:endParaRPr lang="en-IE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342016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A607B3F-5411-484E-87E7-AB09993FA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746512"/>
              </p:ext>
            </p:extLst>
          </p:nvPr>
        </p:nvGraphicFramePr>
        <p:xfrm>
          <a:off x="4496085" y="1894821"/>
          <a:ext cx="4047585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195">
                  <a:extLst>
                    <a:ext uri="{9D8B030D-6E8A-4147-A177-3AD203B41FA5}">
                      <a16:colId xmlns:a16="http://schemas.microsoft.com/office/drawing/2014/main" val="3429873334"/>
                    </a:ext>
                  </a:extLst>
                </a:gridCol>
                <a:gridCol w="1349195">
                  <a:extLst>
                    <a:ext uri="{9D8B030D-6E8A-4147-A177-3AD203B41FA5}">
                      <a16:colId xmlns:a16="http://schemas.microsoft.com/office/drawing/2014/main" val="1548110976"/>
                    </a:ext>
                  </a:extLst>
                </a:gridCol>
                <a:gridCol w="1349195">
                  <a:extLst>
                    <a:ext uri="{9D8B030D-6E8A-4147-A177-3AD203B41FA5}">
                      <a16:colId xmlns:a16="http://schemas.microsoft.com/office/drawing/2014/main" val="1562439946"/>
                    </a:ext>
                  </a:extLst>
                </a:gridCol>
              </a:tblGrid>
              <a:tr h="557721">
                <a:tc gridSpan="2"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South of Naas Road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Of which Wheelchair Need</a:t>
                      </a:r>
                      <a:endParaRPr lang="en-IE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973221"/>
                  </a:ext>
                </a:extLst>
              </a:tr>
              <a:tr h="347692"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1-bed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(9)</a:t>
                      </a:r>
                      <a:endParaRPr lang="en-IE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97782887"/>
                  </a:ext>
                </a:extLst>
              </a:tr>
              <a:tr h="347692"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2-bed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(6)</a:t>
                      </a:r>
                      <a:endParaRPr lang="en-IE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48818520"/>
                  </a:ext>
                </a:extLst>
              </a:tr>
              <a:tr h="347692"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3-bed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(16)</a:t>
                      </a:r>
                      <a:endParaRPr lang="en-IE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3424380"/>
                  </a:ext>
                </a:extLst>
              </a:tr>
              <a:tr h="347692"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4-bed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(7)</a:t>
                      </a:r>
                      <a:endParaRPr lang="en-IE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45056717"/>
                  </a:ext>
                </a:extLst>
              </a:tr>
              <a:tr h="347692"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(38)</a:t>
                      </a:r>
                      <a:endParaRPr lang="en-IE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9649366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C5AE28DF-E635-41FE-8D83-A8FDDBD9FE27}"/>
              </a:ext>
            </a:extLst>
          </p:cNvPr>
          <p:cNvSpPr/>
          <p:nvPr/>
        </p:nvSpPr>
        <p:spPr>
          <a:xfrm>
            <a:off x="236354" y="4564348"/>
            <a:ext cx="4486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D9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Specially Adapted Units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9D771F-8AF3-4DA6-A004-55FF5C7BAC22}"/>
              </a:ext>
            </a:extLst>
          </p:cNvPr>
          <p:cNvSpPr txBox="1"/>
          <p:nvPr/>
        </p:nvSpPr>
        <p:spPr>
          <a:xfrm>
            <a:off x="236354" y="5029200"/>
            <a:ext cx="83073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E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Provision of specially adapted homes in new developments (e.g. Riversdale &amp; </a:t>
            </a:r>
            <a:r>
              <a:rPr lang="en-IE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Homeville</a:t>
            </a:r>
            <a:r>
              <a:rPr lang="en-IE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en-IE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E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Continue to liaise with Housing Construction on need in new build pipeline</a:t>
            </a:r>
            <a:endParaRPr lang="en-IE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E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Ground floor wheelchair accessible properties in new Part V developments</a:t>
            </a:r>
            <a:endParaRPr lang="en-IE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D38C294-1891-43DE-AD5F-7399CDBD89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988" y="-18476"/>
            <a:ext cx="1447799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54"/>
    </mc:Choice>
    <mc:Fallback>
      <p:transition spd="slow" advTm="53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8223</TotalTime>
  <Words>633</Words>
  <Application>Microsoft Office PowerPoint</Application>
  <PresentationFormat>On-screen Show (4:3)</PresentationFormat>
  <Paragraphs>345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 Adult</dc:creator>
  <cp:lastModifiedBy>Neil Hanly</cp:lastModifiedBy>
  <cp:revision>372</cp:revision>
  <cp:lastPrinted>2018-09-27T14:42:52Z</cp:lastPrinted>
  <dcterms:created xsi:type="dcterms:W3CDTF">2006-08-16T00:00:00Z</dcterms:created>
  <dcterms:modified xsi:type="dcterms:W3CDTF">2021-02-09T14:39:26Z</dcterms:modified>
</cp:coreProperties>
</file>