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267" r:id="rId2"/>
    <p:sldId id="282" r:id="rId3"/>
    <p:sldId id="292" r:id="rId4"/>
    <p:sldId id="288" r:id="rId5"/>
    <p:sldId id="278" r:id="rId6"/>
    <p:sldId id="270" r:id="rId7"/>
    <p:sldId id="296" r:id="rId8"/>
    <p:sldId id="294" r:id="rId9"/>
    <p:sldId id="286" r:id="rId10"/>
    <p:sldId id="295" r:id="rId11"/>
  </p:sldIdLst>
  <p:sldSz cx="12801600" cy="9601200" type="A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6" autoAdjust="0"/>
    <p:restoredTop sz="94660"/>
  </p:normalViewPr>
  <p:slideViewPr>
    <p:cSldViewPr snapToGrid="0">
      <p:cViewPr varScale="1">
        <p:scale>
          <a:sx n="49" d="100"/>
          <a:sy n="49" d="100"/>
        </p:scale>
        <p:origin x="1050" y="3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F3047-4534-454A-8EE0-BADB85A09700}"/>
              </a:ext>
            </a:extLst>
          </p:cNvPr>
          <p:cNvSpPr>
            <a:spLocks noGrp="1"/>
          </p:cNvSpPr>
          <p:nvPr>
            <p:ph type="hdr" sz="quarter"/>
          </p:nvPr>
        </p:nvSpPr>
        <p:spPr>
          <a:xfrm>
            <a:off x="0" y="0"/>
            <a:ext cx="2949575" cy="498475"/>
          </a:xfrm>
          <a:prstGeom prst="rect">
            <a:avLst/>
          </a:prstGeom>
        </p:spPr>
        <p:txBody>
          <a:bodyPr vert="horz" lIns="91424" tIns="45712" rIns="91424" bIns="45712" rtlCol="0"/>
          <a:lstStyle>
            <a:lvl1pPr algn="l">
              <a:defRPr sz="1200"/>
            </a:lvl1pPr>
          </a:lstStyle>
          <a:p>
            <a:endParaRPr lang="en-IE"/>
          </a:p>
        </p:txBody>
      </p:sp>
      <p:sp>
        <p:nvSpPr>
          <p:cNvPr id="3" name="Date Placeholder 2">
            <a:extLst>
              <a:ext uri="{FF2B5EF4-FFF2-40B4-BE49-F238E27FC236}">
                <a16:creationId xmlns:a16="http://schemas.microsoft.com/office/drawing/2014/main" id="{75AF1CF9-6DEC-4738-B786-41EF7CD3F34C}"/>
              </a:ext>
            </a:extLst>
          </p:cNvPr>
          <p:cNvSpPr>
            <a:spLocks noGrp="1"/>
          </p:cNvSpPr>
          <p:nvPr>
            <p:ph type="dt" sz="quarter" idx="1"/>
          </p:nvPr>
        </p:nvSpPr>
        <p:spPr>
          <a:xfrm>
            <a:off x="3854450" y="0"/>
            <a:ext cx="2949575" cy="498475"/>
          </a:xfrm>
          <a:prstGeom prst="rect">
            <a:avLst/>
          </a:prstGeom>
        </p:spPr>
        <p:txBody>
          <a:bodyPr vert="horz" lIns="91424" tIns="45712" rIns="91424" bIns="45712" rtlCol="0"/>
          <a:lstStyle>
            <a:lvl1pPr algn="r">
              <a:defRPr sz="1200"/>
            </a:lvl1pPr>
          </a:lstStyle>
          <a:p>
            <a:fld id="{9ADEAA28-6D9C-4352-A75F-5348D5F03350}" type="datetimeFigureOut">
              <a:rPr lang="en-IE" smtClean="0"/>
              <a:t>01/02/2021</a:t>
            </a:fld>
            <a:endParaRPr lang="en-IE"/>
          </a:p>
        </p:txBody>
      </p:sp>
      <p:sp>
        <p:nvSpPr>
          <p:cNvPr id="4" name="Footer Placeholder 3">
            <a:extLst>
              <a:ext uri="{FF2B5EF4-FFF2-40B4-BE49-F238E27FC236}">
                <a16:creationId xmlns:a16="http://schemas.microsoft.com/office/drawing/2014/main" id="{B57D7470-292B-48F9-ACB4-5ECFBD40B38C}"/>
              </a:ext>
            </a:extLst>
          </p:cNvPr>
          <p:cNvSpPr>
            <a:spLocks noGrp="1"/>
          </p:cNvSpPr>
          <p:nvPr>
            <p:ph type="ftr" sz="quarter" idx="2"/>
          </p:nvPr>
        </p:nvSpPr>
        <p:spPr>
          <a:xfrm>
            <a:off x="0" y="9445626"/>
            <a:ext cx="2949575" cy="498475"/>
          </a:xfrm>
          <a:prstGeom prst="rect">
            <a:avLst/>
          </a:prstGeom>
        </p:spPr>
        <p:txBody>
          <a:bodyPr vert="horz" lIns="91424" tIns="45712" rIns="91424" bIns="45712"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25F1D1AA-C40D-45D7-937E-51BB00006027}"/>
              </a:ext>
            </a:extLst>
          </p:cNvPr>
          <p:cNvSpPr>
            <a:spLocks noGrp="1"/>
          </p:cNvSpPr>
          <p:nvPr>
            <p:ph type="sldNum" sz="quarter" idx="3"/>
          </p:nvPr>
        </p:nvSpPr>
        <p:spPr>
          <a:xfrm>
            <a:off x="3854450" y="9445626"/>
            <a:ext cx="2949575" cy="498475"/>
          </a:xfrm>
          <a:prstGeom prst="rect">
            <a:avLst/>
          </a:prstGeom>
        </p:spPr>
        <p:txBody>
          <a:bodyPr vert="horz" lIns="91424" tIns="45712" rIns="91424" bIns="45712" rtlCol="0" anchor="b"/>
          <a:lstStyle>
            <a:lvl1pPr algn="r">
              <a:defRPr sz="1200"/>
            </a:lvl1pPr>
          </a:lstStyle>
          <a:p>
            <a:fld id="{FC23E1EB-FE2B-499A-B9A1-AA6148513356}" type="slidenum">
              <a:rPr lang="en-IE" smtClean="0"/>
              <a:t>‹#›</a:t>
            </a:fld>
            <a:endParaRPr lang="en-IE"/>
          </a:p>
        </p:txBody>
      </p:sp>
    </p:spTree>
    <p:extLst>
      <p:ext uri="{BB962C8B-B14F-4D97-AF65-F5344CB8AC3E}">
        <p14:creationId xmlns:p14="http://schemas.microsoft.com/office/powerpoint/2010/main" val="10028571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24" tIns="45712" rIns="91424" bIns="45712"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24" tIns="45712" rIns="91424" bIns="45712" rtlCol="0"/>
          <a:lstStyle>
            <a:lvl1pPr algn="r">
              <a:defRPr sz="1200"/>
            </a:lvl1pPr>
          </a:lstStyle>
          <a:p>
            <a:fld id="{315A6580-FC1B-47EF-A276-C5F47686134E}" type="datetimeFigureOut">
              <a:rPr lang="en-IE" smtClean="0"/>
              <a:t>01/02/2021</a:t>
            </a:fld>
            <a:endParaRPr lang="en-IE"/>
          </a:p>
        </p:txBody>
      </p:sp>
      <p:sp>
        <p:nvSpPr>
          <p:cNvPr id="4" name="Slide Image Placehold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24" tIns="45712" rIns="91424" bIns="45712" rtlCol="0" anchor="ctr"/>
          <a:lstStyle/>
          <a:p>
            <a:endParaRPr lang="en-IE"/>
          </a:p>
        </p:txBody>
      </p:sp>
      <p:sp>
        <p:nvSpPr>
          <p:cNvPr id="5" name="Notes Placeholder 4"/>
          <p:cNvSpPr>
            <a:spLocks noGrp="1"/>
          </p:cNvSpPr>
          <p:nvPr>
            <p:ph type="body" sz="quarter" idx="3"/>
          </p:nvPr>
        </p:nvSpPr>
        <p:spPr>
          <a:xfrm>
            <a:off x="681039" y="4786314"/>
            <a:ext cx="5443537" cy="3914775"/>
          </a:xfrm>
          <a:prstGeom prst="rect">
            <a:avLst/>
          </a:prstGeom>
        </p:spPr>
        <p:txBody>
          <a:bodyPr vert="horz" lIns="91424" tIns="45712" rIns="91424"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6"/>
            <a:ext cx="2949575" cy="498475"/>
          </a:xfrm>
          <a:prstGeom prst="rect">
            <a:avLst/>
          </a:prstGeom>
        </p:spPr>
        <p:txBody>
          <a:bodyPr vert="horz" lIns="91424" tIns="45712" rIns="91424" bIns="45712"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6"/>
            <a:ext cx="2949575" cy="498475"/>
          </a:xfrm>
          <a:prstGeom prst="rect">
            <a:avLst/>
          </a:prstGeom>
        </p:spPr>
        <p:txBody>
          <a:bodyPr vert="horz" lIns="91424" tIns="45712" rIns="91424" bIns="45712" rtlCol="0" anchor="b"/>
          <a:lstStyle>
            <a:lvl1pPr algn="r">
              <a:defRPr sz="1200"/>
            </a:lvl1pPr>
          </a:lstStyle>
          <a:p>
            <a:fld id="{42D13204-30B7-4D58-B904-65B972D14FBD}" type="slidenum">
              <a:rPr lang="en-IE" smtClean="0"/>
              <a:t>‹#›</a:t>
            </a:fld>
            <a:endParaRPr lang="en-IE"/>
          </a:p>
        </p:txBody>
      </p:sp>
    </p:spTree>
    <p:extLst>
      <p:ext uri="{BB962C8B-B14F-4D97-AF65-F5344CB8AC3E}">
        <p14:creationId xmlns:p14="http://schemas.microsoft.com/office/powerpoint/2010/main" val="86402308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INTRODUCTION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My name is Aidan McNamara of the Architectural Services Department in South Dublin County Council.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presentation is a briefing on the forthcoming proposal for the Tymon Park Intergenerational Centre for the Templeogue area which we are working on with the Public Realm and Community Sections.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An Intergenerational, active aged, age friendly facility, encouraging social interaction between younger and older members of the Templeogue community was agreed by the Elected Members a number of years ago.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centre will provide multi-functional space and café, to cater for all generations for a range of activities, which will embrace and enhance its setting in Tymon Park.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1</a:t>
            </a:fld>
            <a:endParaRPr lang="en-IE"/>
          </a:p>
        </p:txBody>
      </p:sp>
    </p:spTree>
    <p:extLst>
      <p:ext uri="{BB962C8B-B14F-4D97-AF65-F5344CB8AC3E}">
        <p14:creationId xmlns:p14="http://schemas.microsoft.com/office/powerpoint/2010/main" val="3098887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NEXT STEPS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South Dublin County Council capital budget has made provision of €1.29 million for the proposed Intergenerational Centre at Tymon Park.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We are currently preparing the Part 8 and aim to submit this by the end of Quarter 1, 2021.</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We hope we have demonstrated that the proposed Tymon Park Intergenerational centre will meet the needs of the area for a multi-functional facility for all generations, for a range of activities, which embraces its Tymon Park setting and enhances the users experience of the park.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Thank you for your time.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10</a:t>
            </a:fld>
            <a:endParaRPr lang="en-IE"/>
          </a:p>
        </p:txBody>
      </p:sp>
    </p:spTree>
    <p:extLst>
      <p:ext uri="{BB962C8B-B14F-4D97-AF65-F5344CB8AC3E}">
        <p14:creationId xmlns:p14="http://schemas.microsoft.com/office/powerpoint/2010/main" val="86898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LOCATION &amp; SITE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initial location examined for this facility was Templeogue House.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effectLst/>
                <a:latin typeface="Calibri" panose="020F0502020204030204" pitchFamily="34" charset="0"/>
                <a:ea typeface="Calibri" panose="020F0502020204030204" pitchFamily="34" charset="0"/>
                <a:cs typeface="Calibri" panose="020F0502020204030204" pitchFamily="34" charset="0"/>
              </a:rPr>
              <a:t>This has since been reviewed and a new, optimal  location for the delivery of this facility has been identified at the Wellington Road entrance to Tymon Park.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location has a number of advantages: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It’s a busy, high profile location in the park.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utilises the existing entrance and car park.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the park is within walking distance of Templeogue village and other nearby centres.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2</a:t>
            </a:fld>
            <a:endParaRPr lang="en-IE"/>
          </a:p>
        </p:txBody>
      </p:sp>
    </p:spTree>
    <p:extLst>
      <p:ext uri="{BB962C8B-B14F-4D97-AF65-F5344CB8AC3E}">
        <p14:creationId xmlns:p14="http://schemas.microsoft.com/office/powerpoint/2010/main" val="266205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PROPOSED PLAN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proposed centre accommodates flexible-use both inside and outside the facility. The Intergenerational Centre provides a medium-sized, multi-functional community space; which can be divided by a partition into 2 smaller, self-contained rooms if required.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centre will have an entrance from the car park as well as the park which will allow it to be used independently of park opening hours.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It has a complimentary cafe with indoor seating and an outdoor terrace which is sheltered by a feature canopy, overlooking the existing lake, which provides space for outdoor seating and activities.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3</a:t>
            </a:fld>
            <a:endParaRPr lang="en-IE"/>
          </a:p>
        </p:txBody>
      </p:sp>
    </p:spTree>
    <p:extLst>
      <p:ext uri="{BB962C8B-B14F-4D97-AF65-F5344CB8AC3E}">
        <p14:creationId xmlns:p14="http://schemas.microsoft.com/office/powerpoint/2010/main" val="282628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 PARK VIEW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Multi-function space element of the centre addresses the car park and entrance.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new stone wall of the building will form part of the parks stone wall.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 will be solid and secure in appearance with feature entrance openings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4</a:t>
            </a:fld>
            <a:endParaRPr lang="en-IE"/>
          </a:p>
        </p:txBody>
      </p:sp>
    </p:spTree>
    <p:extLst>
      <p:ext uri="{BB962C8B-B14F-4D97-AF65-F5344CB8AC3E}">
        <p14:creationId xmlns:p14="http://schemas.microsoft.com/office/powerpoint/2010/main" val="4135643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PARK VIEW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centre opens to the park with its substantial terrace and feature canopy, embracing a south facing aspect and a close relationship and view of the lake </a:t>
            </a: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proposed green planted roof helps to integrate the facility into the park’s landscape.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5</a:t>
            </a:fld>
            <a:endParaRPr lang="en-IE"/>
          </a:p>
        </p:txBody>
      </p:sp>
    </p:spTree>
    <p:extLst>
      <p:ext uri="{BB962C8B-B14F-4D97-AF65-F5344CB8AC3E}">
        <p14:creationId xmlns:p14="http://schemas.microsoft.com/office/powerpoint/2010/main" val="210334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REFERENCES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reference examples show similar buildings integrated into their parkland settings with feature canopies sheltering outdoor terraces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6</a:t>
            </a:fld>
            <a:endParaRPr lang="en-IE"/>
          </a:p>
        </p:txBody>
      </p:sp>
    </p:spTree>
    <p:extLst>
      <p:ext uri="{BB962C8B-B14F-4D97-AF65-F5344CB8AC3E}">
        <p14:creationId xmlns:p14="http://schemas.microsoft.com/office/powerpoint/2010/main" val="265683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LANDSCAPING PLAN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landscape plan for the proposed centre, developed by the Public Realm Team, ensures the building is integrated into its wider parkland setting.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It realigns the vehicular route; upgrading the walking route into the park from Wellington Road and provides an enhanced pedestrian entrance to the park flanked by the new building.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It puts emphasis on pedestrian and wheelchair access and provides cycle parking.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7</a:t>
            </a:fld>
            <a:endParaRPr lang="en-IE"/>
          </a:p>
        </p:txBody>
      </p:sp>
    </p:spTree>
    <p:extLst>
      <p:ext uri="{BB962C8B-B14F-4D97-AF65-F5344CB8AC3E}">
        <p14:creationId xmlns:p14="http://schemas.microsoft.com/office/powerpoint/2010/main" val="9026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LANDSCAPING EXAMPLES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landscaping will retain existing trees wherever possible and also provide compensatory planting.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It will provide seating as part of the landscape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and it will enhance the pollinator planting within the area.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8</a:t>
            </a:fld>
            <a:endParaRPr lang="en-IE"/>
          </a:p>
        </p:txBody>
      </p:sp>
    </p:spTree>
    <p:extLst>
      <p:ext uri="{BB962C8B-B14F-4D97-AF65-F5344CB8AC3E}">
        <p14:creationId xmlns:p14="http://schemas.microsoft.com/office/powerpoint/2010/main" val="417200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0"/>
              </a:spcAft>
              <a:buFont typeface="+mj-lt"/>
              <a:buNone/>
            </a:pP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intergenerational concept develops the idea of a multi-use facility that is adaptable to a variety of purposes.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There are a number of larger function rooms in the surrounding area that cater for the demand for larger gatherings, so this facility is designed for use of small to medium sized groups that require a flexible space for community-type use.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Examples of such uses are: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Active aged and age friendly Groups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Parent and child Groups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Yoga and Pilates classes and keep-fit groups.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Indoor or outdoor performances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Friends of Tymon Park, Tidy Town and Residents Groups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Study Groups, Grind classes and Education groups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Reading, Knitting, Bridge and other card or board games groups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And other small or medium community groups or meetings.</a:t>
            </a:r>
            <a:endParaRPr lang="en-I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1800" dirty="0">
                <a:effectLst/>
                <a:latin typeface="Verdana" panose="020B0604030504040204" pitchFamily="34" charset="0"/>
                <a:ea typeface="Calibri" panose="020F0502020204030204" pitchFamily="34" charset="0"/>
                <a:cs typeface="Times New Roman" panose="02020603050405020304" pitchFamily="18" charset="0"/>
              </a:rPr>
              <a:t>The programming of events and use will be under the management of our Community Services Department.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9</a:t>
            </a:fld>
            <a:endParaRPr lang="en-IE"/>
          </a:p>
        </p:txBody>
      </p:sp>
    </p:spTree>
    <p:extLst>
      <p:ext uri="{BB962C8B-B14F-4D97-AF65-F5344CB8AC3E}">
        <p14:creationId xmlns:p14="http://schemas.microsoft.com/office/powerpoint/2010/main" val="811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3D9DBF-03B3-4448-8A8E-CBFFDE8C64A7}" type="datetime1">
              <a:rPr lang="en-IE" smtClean="0"/>
              <a:t>01/02/2021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383880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7DAB8-DBF2-4F8F-8BE0-7CD6A2521705}" type="datetime1">
              <a:rPr lang="en-IE" smtClean="0"/>
              <a:t>01/02/2021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43038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EF9764-D7D1-45B8-9FF7-3F6C31CC8324}" type="datetime1">
              <a:rPr lang="en-IE" smtClean="0"/>
              <a:t>01/02/2021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408567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E7DBE9-7309-4380-B415-0B37E4946AEC}" type="datetime1">
              <a:rPr lang="en-IE" smtClean="0"/>
              <a:t>01/02/2021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409847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F82F70-DE96-4162-A354-4B933B1BEFDA}" type="datetime1">
              <a:rPr lang="en-IE" smtClean="0"/>
              <a:t>01/02/2021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59706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A1E55-DB44-443F-BCC9-09E88DA986E2}" type="datetime1">
              <a:rPr lang="en-IE" smtClean="0"/>
              <a:t>01/02/2021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215017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FECC2-572B-4538-B4A8-F6E29155C4BF}" type="datetime1">
              <a:rPr lang="en-IE" smtClean="0"/>
              <a:t>01/02/2021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364023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E86291-B38F-4DE4-895A-9F89ACA84B7F}" type="datetime1">
              <a:rPr lang="en-IE" smtClean="0"/>
              <a:t>01/02/2021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63023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B2FF6-1405-4E31-B16C-E874D583A85F}" type="datetime1">
              <a:rPr lang="en-IE" smtClean="0"/>
              <a:t>01/02/2021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395840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1288F7CB-092F-4256-AC05-0E564398042A}" type="datetime1">
              <a:rPr lang="en-IE" smtClean="0"/>
              <a:t>01/02/2021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5549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2C7BC8F6-9227-4DE9-AC55-7D4212388595}" type="datetime1">
              <a:rPr lang="en-IE" smtClean="0"/>
              <a:t>01/02/2021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65122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D6D89C15-067B-405A-BA14-D8B82F2079A3}" type="datetime1">
              <a:rPr lang="en-IE" smtClean="0"/>
              <a:t>01/02/2021</a:t>
            </a:fld>
            <a:endParaRPr lang="en-I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50DB4584-9563-47CD-B691-C6CC3CE227D0}" type="slidenum">
              <a:rPr lang="en-IE" smtClean="0"/>
              <a:t>‹#›</a:t>
            </a:fld>
            <a:endParaRPr lang="en-IE"/>
          </a:p>
        </p:txBody>
      </p:sp>
    </p:spTree>
    <p:extLst>
      <p:ext uri="{BB962C8B-B14F-4D97-AF65-F5344CB8AC3E}">
        <p14:creationId xmlns:p14="http://schemas.microsoft.com/office/powerpoint/2010/main" val="626997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jp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jp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g"/><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5" Type="http://schemas.openxmlformats.org/officeDocument/2006/relationships/image" Target="../media/image2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22.jpg"/><Relationship Id="rId12"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6.png"/><Relationship Id="rId10" Type="http://schemas.openxmlformats.org/officeDocument/2006/relationships/image" Target="../media/image25.jpg"/><Relationship Id="rId4" Type="http://schemas.openxmlformats.org/officeDocument/2006/relationships/notesSlide" Target="../notesSlides/notesSlide8.xml"/><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g"/><Relationship Id="rId5" Type="http://schemas.openxmlformats.org/officeDocument/2006/relationships/image" Target="../media/image27.jpg"/><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28B2D8-0B2A-426F-9DB1-9B44E7BA81E7}"/>
              </a:ext>
            </a:extLst>
          </p:cNvPr>
          <p:cNvSpPr txBox="1"/>
          <p:nvPr/>
        </p:nvSpPr>
        <p:spPr>
          <a:xfrm>
            <a:off x="0" y="1"/>
            <a:ext cx="12801599" cy="9698474"/>
          </a:xfrm>
          <a:prstGeom prst="rect">
            <a:avLst/>
          </a:prstGeom>
          <a:solidFill>
            <a:schemeClr val="tx1">
              <a:lumMod val="50000"/>
              <a:lumOff val="50000"/>
            </a:schemeClr>
          </a:solidFill>
          <a:ln>
            <a:noFill/>
          </a:ln>
        </p:spPr>
        <p:txBody>
          <a:bodyPr wrap="square" rtlCol="0">
            <a:spAutoFit/>
          </a:bodyPr>
          <a:lstStyle/>
          <a:p>
            <a:endParaRPr lang="en-IE" dirty="0"/>
          </a:p>
        </p:txBody>
      </p:sp>
      <p:sp>
        <p:nvSpPr>
          <p:cNvPr id="7" name="Rectangle 6">
            <a:extLst>
              <a:ext uri="{FF2B5EF4-FFF2-40B4-BE49-F238E27FC236}">
                <a16:creationId xmlns:a16="http://schemas.microsoft.com/office/drawing/2014/main" id="{8529080F-54EB-4B1E-B209-3B4E2C1D541F}"/>
              </a:ext>
            </a:extLst>
          </p:cNvPr>
          <p:cNvSpPr/>
          <p:nvPr/>
        </p:nvSpPr>
        <p:spPr>
          <a:xfrm>
            <a:off x="7701166" y="6521793"/>
            <a:ext cx="4065949" cy="2836216"/>
          </a:xfrm>
          <a:prstGeom prst="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21" name="TextBox 20">
            <a:extLst>
              <a:ext uri="{FF2B5EF4-FFF2-40B4-BE49-F238E27FC236}">
                <a16:creationId xmlns:a16="http://schemas.microsoft.com/office/drawing/2014/main" id="{BF9E705D-A367-4582-814E-E9ED5DE26AA3}"/>
              </a:ext>
            </a:extLst>
          </p:cNvPr>
          <p:cNvSpPr txBox="1"/>
          <p:nvPr/>
        </p:nvSpPr>
        <p:spPr>
          <a:xfrm>
            <a:off x="1436412" y="248363"/>
            <a:ext cx="10330703" cy="914400"/>
          </a:xfrm>
          <a:prstGeom prst="rect">
            <a:avLst/>
          </a:prstGeom>
          <a:solidFill>
            <a:schemeClr val="tx1">
              <a:lumMod val="50000"/>
              <a:lumOff val="50000"/>
            </a:schemeClr>
          </a:solidFill>
        </p:spPr>
        <p:txBody>
          <a:bodyPr wrap="square" rtlCol="0">
            <a:spAutoFit/>
          </a:bodyPr>
          <a:lstStyle/>
          <a:p>
            <a:endParaRPr lang="en-IE" dirty="0"/>
          </a:p>
        </p:txBody>
      </p:sp>
      <p:sp>
        <p:nvSpPr>
          <p:cNvPr id="5" name="TextBox 4">
            <a:extLst>
              <a:ext uri="{FF2B5EF4-FFF2-40B4-BE49-F238E27FC236}">
                <a16:creationId xmlns:a16="http://schemas.microsoft.com/office/drawing/2014/main" id="{573D0D5C-07AB-41E7-97CE-ABC333B00B8E}"/>
              </a:ext>
            </a:extLst>
          </p:cNvPr>
          <p:cNvSpPr txBox="1"/>
          <p:nvPr/>
        </p:nvSpPr>
        <p:spPr>
          <a:xfrm>
            <a:off x="1079513" y="33787"/>
            <a:ext cx="8091574" cy="1415772"/>
          </a:xfrm>
          <a:prstGeom prst="rect">
            <a:avLst/>
          </a:prstGeom>
          <a:noFill/>
        </p:spPr>
        <p:txBody>
          <a:bodyPr wrap="none" rtlCol="0">
            <a:spAutoFit/>
          </a:bodyPr>
          <a:lstStyle/>
          <a:p>
            <a:r>
              <a:rPr lang="en-GB" sz="3200" b="1" dirty="0">
                <a:solidFill>
                  <a:schemeClr val="bg1"/>
                </a:solidFill>
              </a:rPr>
              <a:t>TYMON PARK INTER-GENERATIONAL CENTRE</a:t>
            </a:r>
            <a:endParaRPr lang="en-GB" sz="3200" dirty="0">
              <a:solidFill>
                <a:schemeClr val="bg1"/>
              </a:solidFill>
            </a:endParaRPr>
          </a:p>
          <a:p>
            <a:r>
              <a:rPr lang="en-GB" dirty="0">
                <a:solidFill>
                  <a:schemeClr val="bg1"/>
                </a:solidFill>
              </a:rPr>
              <a:t>ARCHITECTURAL SERVICES, PUBLIC REALM &amp; COMMUNITY– 01/02/2020 – BRIEFING </a:t>
            </a:r>
          </a:p>
          <a:p>
            <a:r>
              <a:rPr lang="en-GB" dirty="0">
                <a:solidFill>
                  <a:schemeClr val="bg1"/>
                </a:solidFill>
              </a:rPr>
              <a:t>With Audio Narrative – click on speaker symbol on each slide for audio narrative</a:t>
            </a:r>
          </a:p>
          <a:p>
            <a:r>
              <a:rPr lang="en-GB" dirty="0">
                <a:solidFill>
                  <a:schemeClr val="bg1"/>
                </a:solidFill>
              </a:rPr>
              <a:t>                                          or on Notes tab below for written narrative</a:t>
            </a:r>
          </a:p>
        </p:txBody>
      </p:sp>
      <p:pic>
        <p:nvPicPr>
          <p:cNvPr id="6" name="Picture 5" descr="Logo_SDCC_RGB">
            <a:extLst>
              <a:ext uri="{FF2B5EF4-FFF2-40B4-BE49-F238E27FC236}">
                <a16:creationId xmlns:a16="http://schemas.microsoft.com/office/drawing/2014/main" id="{18ABF8A4-A133-43C2-B9B3-36F2B0415E20}"/>
              </a:ext>
            </a:extLst>
          </p:cNvPr>
          <p:cNvPicPr>
            <a:picLocks noChangeAspect="1"/>
          </p:cNvPicPr>
          <p:nvPr/>
        </p:nvPicPr>
        <p:blipFill rotWithShape="1">
          <a:blip r:embed="rId5">
            <a:extLst>
              <a:ext uri="{28A0092B-C50C-407E-A947-70E740481C1C}">
                <a14:useLocalDpi xmlns:a14="http://schemas.microsoft.com/office/drawing/2010/main" val="0"/>
              </a:ext>
            </a:extLst>
          </a:blip>
          <a:srcRect l="8437" t="19647" r="9002" b="19893"/>
          <a:stretch/>
        </p:blipFill>
        <p:spPr bwMode="auto">
          <a:xfrm>
            <a:off x="9921704" y="262597"/>
            <a:ext cx="1845411" cy="752475"/>
          </a:xfrm>
          <a:prstGeom prst="rect">
            <a:avLst/>
          </a:prstGeom>
          <a:noFill/>
          <a:ln>
            <a:solidFill>
              <a:schemeClr val="tx1">
                <a:lumMod val="50000"/>
                <a:lumOff val="50000"/>
              </a:schemeClr>
            </a:solidFill>
          </a:ln>
        </p:spPr>
      </p:pic>
      <p:pic>
        <p:nvPicPr>
          <p:cNvPr id="3" name="Picture 2" descr="A close up of a hand&#10;&#10;Description automatically generated">
            <a:extLst>
              <a:ext uri="{FF2B5EF4-FFF2-40B4-BE49-F238E27FC236}">
                <a16:creationId xmlns:a16="http://schemas.microsoft.com/office/drawing/2014/main" id="{BA82FC9C-E946-4738-BC88-629028DED2B6}"/>
              </a:ext>
            </a:extLst>
          </p:cNvPr>
          <p:cNvPicPr>
            <a:picLocks noChangeAspect="1"/>
          </p:cNvPicPr>
          <p:nvPr/>
        </p:nvPicPr>
        <p:blipFill rotWithShape="1">
          <a:blip r:embed="rId6">
            <a:extLst>
              <a:ext uri="{28A0092B-C50C-407E-A947-70E740481C1C}">
                <a14:useLocalDpi xmlns:a14="http://schemas.microsoft.com/office/drawing/2010/main" val="0"/>
              </a:ext>
            </a:extLst>
          </a:blip>
          <a:srcRect t="3746" b="4089"/>
          <a:stretch/>
        </p:blipFill>
        <p:spPr>
          <a:xfrm>
            <a:off x="7701166" y="1372794"/>
            <a:ext cx="4068000" cy="2494962"/>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0C0144FF-47AF-4A03-90A3-75B242828894}"/>
              </a:ext>
            </a:extLst>
          </p:cNvPr>
          <p:cNvPicPr>
            <a:picLocks noChangeAspect="1"/>
          </p:cNvPicPr>
          <p:nvPr/>
        </p:nvPicPr>
        <p:blipFill rotWithShape="1">
          <a:blip r:embed="rId7">
            <a:extLst>
              <a:ext uri="{28A0092B-C50C-407E-A947-70E740481C1C}">
                <a14:useLocalDpi xmlns:a14="http://schemas.microsoft.com/office/drawing/2010/main" val="0"/>
              </a:ext>
            </a:extLst>
          </a:blip>
          <a:srcRect l="48077" t="19134" r="13829" b="25033"/>
          <a:stretch/>
        </p:blipFill>
        <p:spPr>
          <a:xfrm>
            <a:off x="1125133" y="1376768"/>
            <a:ext cx="4637703" cy="4810019"/>
          </a:xfrm>
          <a:prstGeom prst="rect">
            <a:avLst/>
          </a:prstGeom>
        </p:spPr>
      </p:pic>
      <p:pic>
        <p:nvPicPr>
          <p:cNvPr id="13" name="Picture 12" descr="A large green field with trees in the background&#10;&#10;Description automatically generated">
            <a:extLst>
              <a:ext uri="{FF2B5EF4-FFF2-40B4-BE49-F238E27FC236}">
                <a16:creationId xmlns:a16="http://schemas.microsoft.com/office/drawing/2014/main" id="{731AEB67-A461-44E9-AA34-984D6CECD5DC}"/>
              </a:ext>
            </a:extLst>
          </p:cNvPr>
          <p:cNvPicPr>
            <a:picLocks noChangeAspect="1"/>
          </p:cNvPicPr>
          <p:nvPr/>
        </p:nvPicPr>
        <p:blipFill rotWithShape="1">
          <a:blip r:embed="rId8">
            <a:extLst>
              <a:ext uri="{28A0092B-C50C-407E-A947-70E740481C1C}">
                <a14:useLocalDpi xmlns:a14="http://schemas.microsoft.com/office/drawing/2010/main" val="0"/>
              </a:ext>
            </a:extLst>
          </a:blip>
          <a:srcRect b="17568"/>
          <a:stretch/>
        </p:blipFill>
        <p:spPr>
          <a:xfrm>
            <a:off x="1125133" y="6551983"/>
            <a:ext cx="4609473" cy="2849771"/>
          </a:xfrm>
          <a:prstGeom prst="rect">
            <a:avLst/>
          </a:prstGeom>
        </p:spPr>
      </p:pic>
      <p:pic>
        <p:nvPicPr>
          <p:cNvPr id="19" name="Picture 18" descr="A group of people sitting and standing in front of a crowd&#10;&#10;Description automatically generated">
            <a:extLst>
              <a:ext uri="{FF2B5EF4-FFF2-40B4-BE49-F238E27FC236}">
                <a16:creationId xmlns:a16="http://schemas.microsoft.com/office/drawing/2014/main" id="{584EF792-172B-432C-B096-CCF165726547}"/>
              </a:ext>
            </a:extLst>
          </p:cNvPr>
          <p:cNvPicPr>
            <a:picLocks noChangeAspect="1"/>
          </p:cNvPicPr>
          <p:nvPr/>
        </p:nvPicPr>
        <p:blipFill rotWithShape="1">
          <a:blip r:embed="rId9">
            <a:extLst>
              <a:ext uri="{28A0092B-C50C-407E-A947-70E740481C1C}">
                <a14:useLocalDpi xmlns:a14="http://schemas.microsoft.com/office/drawing/2010/main" val="0"/>
              </a:ext>
            </a:extLst>
          </a:blip>
          <a:srcRect t="3364" b="6642"/>
          <a:stretch/>
        </p:blipFill>
        <p:spPr>
          <a:xfrm>
            <a:off x="7701166" y="3965777"/>
            <a:ext cx="4068000" cy="2443685"/>
          </a:xfrm>
          <a:prstGeom prst="rect">
            <a:avLst/>
          </a:prstGeom>
        </p:spPr>
      </p:pic>
      <p:pic>
        <p:nvPicPr>
          <p:cNvPr id="14" name="Picture 13">
            <a:extLst>
              <a:ext uri="{FF2B5EF4-FFF2-40B4-BE49-F238E27FC236}">
                <a16:creationId xmlns:a16="http://schemas.microsoft.com/office/drawing/2014/main" id="{0D6C6F9D-9726-4D0B-9F36-B0D65ACD26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74112" y="105392"/>
            <a:ext cx="2393004" cy="1124431"/>
          </a:xfrm>
          <a:prstGeom prst="rect">
            <a:avLst/>
          </a:prstGeom>
        </p:spPr>
      </p:pic>
      <p:pic>
        <p:nvPicPr>
          <p:cNvPr id="4" name="Picture 3" descr="A picture containing indoor, head&#10;&#10;Description automatically generated">
            <a:extLst>
              <a:ext uri="{FF2B5EF4-FFF2-40B4-BE49-F238E27FC236}">
                <a16:creationId xmlns:a16="http://schemas.microsoft.com/office/drawing/2014/main" id="{6D7A7350-926E-4601-956B-6FF5F41E0140}"/>
              </a:ext>
            </a:extLst>
          </p:cNvPr>
          <p:cNvPicPr>
            <a:picLocks noChangeAspect="1"/>
          </p:cNvPicPr>
          <p:nvPr/>
        </p:nvPicPr>
        <p:blipFill rotWithShape="1">
          <a:blip r:embed="rId11">
            <a:extLst>
              <a:ext uri="{28A0092B-C50C-407E-A947-70E740481C1C}">
                <a14:useLocalDpi xmlns:a14="http://schemas.microsoft.com/office/drawing/2010/main" val="0"/>
              </a:ext>
            </a:extLst>
          </a:blip>
          <a:srcRect l="28597" r="12925"/>
          <a:stretch/>
        </p:blipFill>
        <p:spPr>
          <a:xfrm rot="5400000">
            <a:off x="8622301" y="6224752"/>
            <a:ext cx="2240779" cy="2873782"/>
          </a:xfrm>
          <a:prstGeom prst="rect">
            <a:avLst/>
          </a:prstGeom>
        </p:spPr>
      </p:pic>
      <p:sp>
        <p:nvSpPr>
          <p:cNvPr id="10" name="TextBox 9">
            <a:extLst>
              <a:ext uri="{FF2B5EF4-FFF2-40B4-BE49-F238E27FC236}">
                <a16:creationId xmlns:a16="http://schemas.microsoft.com/office/drawing/2014/main" id="{8D413E48-9DAC-419D-A1BE-1CAC306702D5}"/>
              </a:ext>
            </a:extLst>
          </p:cNvPr>
          <p:cNvSpPr txBox="1"/>
          <p:nvPr/>
        </p:nvSpPr>
        <p:spPr>
          <a:xfrm>
            <a:off x="8239396" y="8731138"/>
            <a:ext cx="4044961" cy="646331"/>
          </a:xfrm>
          <a:prstGeom prst="rect">
            <a:avLst/>
          </a:prstGeom>
          <a:noFill/>
        </p:spPr>
        <p:txBody>
          <a:bodyPr wrap="square" rtlCol="0">
            <a:spAutoFit/>
          </a:bodyPr>
          <a:lstStyle/>
          <a:p>
            <a:r>
              <a:rPr lang="en-IE" dirty="0">
                <a:solidFill>
                  <a:schemeClr val="tx1">
                    <a:lumMod val="50000"/>
                    <a:lumOff val="50000"/>
                  </a:schemeClr>
                </a:solidFill>
              </a:rPr>
              <a:t>Presented by Aidan McNamara</a:t>
            </a:r>
          </a:p>
          <a:p>
            <a:r>
              <a:rPr lang="en-IE" dirty="0">
                <a:solidFill>
                  <a:schemeClr val="tx1">
                    <a:lumMod val="50000"/>
                    <a:lumOff val="50000"/>
                  </a:schemeClr>
                </a:solidFill>
              </a:rPr>
              <a:t>Architectural Services. SDCC</a:t>
            </a:r>
          </a:p>
        </p:txBody>
      </p:sp>
      <p:pic>
        <p:nvPicPr>
          <p:cNvPr id="9" name="Recorded Sound">
            <a:hlinkClick r:id="" action="ppaction://media"/>
            <a:extLst>
              <a:ext uri="{FF2B5EF4-FFF2-40B4-BE49-F238E27FC236}">
                <a16:creationId xmlns:a16="http://schemas.microsoft.com/office/drawing/2014/main" id="{6312A178-B97E-400A-83F3-240F2789FFF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96963" y="1449481"/>
            <a:ext cx="609600" cy="609600"/>
          </a:xfrm>
          <a:prstGeom prst="rect">
            <a:avLst/>
          </a:prstGeom>
        </p:spPr>
      </p:pic>
    </p:spTree>
    <p:extLst>
      <p:ext uri="{BB962C8B-B14F-4D97-AF65-F5344CB8AC3E}">
        <p14:creationId xmlns:p14="http://schemas.microsoft.com/office/powerpoint/2010/main" val="3226934230"/>
      </p:ext>
    </p:extLst>
  </p:cSld>
  <p:clrMapOvr>
    <a:masterClrMapping/>
  </p:clrMapOvr>
  <mc:AlternateContent xmlns:mc="http://schemas.openxmlformats.org/markup-compatibility/2006" xmlns:p14="http://schemas.microsoft.com/office/powerpoint/2010/main">
    <mc:Choice Requires="p14">
      <p:transition spd="slow" p14:dur="2000" advTm="4601"/>
    </mc:Choice>
    <mc:Fallback xmlns="">
      <p:transition spd="slow" advTm="4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tree, outdoor&#10;&#10;Description automatically generated">
            <a:extLst>
              <a:ext uri="{FF2B5EF4-FFF2-40B4-BE49-F238E27FC236}">
                <a16:creationId xmlns:a16="http://schemas.microsoft.com/office/drawing/2014/main" id="{0F5BA2DA-2E07-488A-849A-833E15D11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13" y="1319511"/>
            <a:ext cx="11843067" cy="6661725"/>
          </a:xfrm>
          <a:prstGeom prst="rect">
            <a:avLst/>
          </a:prstGeom>
        </p:spPr>
      </p:pic>
      <p:sp>
        <p:nvSpPr>
          <p:cNvPr id="13" name="Rectangle 12">
            <a:extLst>
              <a:ext uri="{FF2B5EF4-FFF2-40B4-BE49-F238E27FC236}">
                <a16:creationId xmlns:a16="http://schemas.microsoft.com/office/drawing/2014/main" id="{E2F67ED8-52E7-40BC-866D-C75F6D4083CD}"/>
              </a:ext>
            </a:extLst>
          </p:cNvPr>
          <p:cNvSpPr/>
          <p:nvPr/>
        </p:nvSpPr>
        <p:spPr>
          <a:xfrm>
            <a:off x="460800" y="268925"/>
            <a:ext cx="1683666" cy="738664"/>
          </a:xfrm>
          <a:prstGeom prst="rect">
            <a:avLst/>
          </a:prstGeom>
        </p:spPr>
        <p:txBody>
          <a:bodyPr wrap="none">
            <a:spAutoFit/>
          </a:bodyPr>
          <a:lstStyle/>
          <a:p>
            <a:r>
              <a:rPr lang="en-GB" sz="2400" b="1"/>
              <a:t>NEXT STEPS</a:t>
            </a:r>
          </a:p>
          <a:p>
            <a:endParaRPr lang="en-IE" b="1" dirty="0"/>
          </a:p>
        </p:txBody>
      </p:sp>
      <p:sp>
        <p:nvSpPr>
          <p:cNvPr id="8" name="TextBox 7">
            <a:extLst>
              <a:ext uri="{FF2B5EF4-FFF2-40B4-BE49-F238E27FC236}">
                <a16:creationId xmlns:a16="http://schemas.microsoft.com/office/drawing/2014/main" id="{F294D1B4-07C5-4CC4-94E7-89DBB3AA2566}"/>
              </a:ext>
            </a:extLst>
          </p:cNvPr>
          <p:cNvSpPr txBox="1"/>
          <p:nvPr/>
        </p:nvSpPr>
        <p:spPr>
          <a:xfrm>
            <a:off x="460800" y="8022109"/>
            <a:ext cx="11737685" cy="1200329"/>
          </a:xfrm>
          <a:prstGeom prst="rect">
            <a:avLst/>
          </a:prstGeom>
          <a:noFill/>
        </p:spPr>
        <p:txBody>
          <a:bodyPr wrap="square" rtlCol="0">
            <a:spAutoFit/>
          </a:bodyPr>
          <a:lstStyle/>
          <a:p>
            <a:r>
              <a:rPr lang="en-GB" sz="2400" dirty="0"/>
              <a:t>Preparation and Submission of Part 8</a:t>
            </a:r>
          </a:p>
          <a:p>
            <a:endParaRPr lang="en-GB" sz="2400" dirty="0"/>
          </a:p>
          <a:p>
            <a:r>
              <a:rPr lang="en-GB" sz="2400" dirty="0"/>
              <a:t>THANKYOU</a:t>
            </a:r>
          </a:p>
        </p:txBody>
      </p:sp>
      <p:pic>
        <p:nvPicPr>
          <p:cNvPr id="5" name="Picture 4">
            <a:extLst>
              <a:ext uri="{FF2B5EF4-FFF2-40B4-BE49-F238E27FC236}">
                <a16:creationId xmlns:a16="http://schemas.microsoft.com/office/drawing/2014/main" id="{45EA6E5E-0ACA-4318-9C45-BDA7F58BFB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3" name="Recorded Sound">
            <a:hlinkClick r:id="" action="ppaction://media"/>
            <a:extLst>
              <a:ext uri="{FF2B5EF4-FFF2-40B4-BE49-F238E27FC236}">
                <a16:creationId xmlns:a16="http://schemas.microsoft.com/office/drawing/2014/main" id="{3AC600FA-7657-4B46-9BB6-2BF13C7E73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5515" y="397989"/>
            <a:ext cx="609600" cy="609600"/>
          </a:xfrm>
          <a:prstGeom prst="rect">
            <a:avLst/>
          </a:prstGeom>
        </p:spPr>
      </p:pic>
    </p:spTree>
    <p:extLst>
      <p:ext uri="{BB962C8B-B14F-4D97-AF65-F5344CB8AC3E}">
        <p14:creationId xmlns:p14="http://schemas.microsoft.com/office/powerpoint/2010/main" val="37959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B7CF6941-9FCF-46EB-9761-55245DF1EF22}"/>
              </a:ext>
            </a:extLst>
          </p:cNvPr>
          <p:cNvPicPr>
            <a:picLocks noChangeAspect="1"/>
          </p:cNvPicPr>
          <p:nvPr/>
        </p:nvPicPr>
        <p:blipFill rotWithShape="1">
          <a:blip r:embed="rId5">
            <a:extLst>
              <a:ext uri="{28A0092B-C50C-407E-A947-70E740481C1C}">
                <a14:useLocalDpi xmlns:a14="http://schemas.microsoft.com/office/drawing/2010/main" val="0"/>
              </a:ext>
            </a:extLst>
          </a:blip>
          <a:srcRect l="10681" t="12119" r="13393" b="16527"/>
          <a:stretch/>
        </p:blipFill>
        <p:spPr>
          <a:xfrm>
            <a:off x="353646" y="1306148"/>
            <a:ext cx="12113269" cy="8046733"/>
          </a:xfrm>
          <a:prstGeom prst="rect">
            <a:avLst/>
          </a:prstGeom>
        </p:spPr>
      </p:pic>
      <p:sp>
        <p:nvSpPr>
          <p:cNvPr id="7" name="TextBox 6">
            <a:extLst>
              <a:ext uri="{FF2B5EF4-FFF2-40B4-BE49-F238E27FC236}">
                <a16:creationId xmlns:a16="http://schemas.microsoft.com/office/drawing/2014/main" id="{A034FD4B-0C74-406C-8254-4B3930832517}"/>
              </a:ext>
            </a:extLst>
          </p:cNvPr>
          <p:cNvSpPr txBox="1"/>
          <p:nvPr/>
        </p:nvSpPr>
        <p:spPr>
          <a:xfrm>
            <a:off x="7803006" y="2938213"/>
            <a:ext cx="670434" cy="400110"/>
          </a:xfrm>
          <a:prstGeom prst="rect">
            <a:avLst/>
          </a:prstGeom>
          <a:noFill/>
        </p:spPr>
        <p:txBody>
          <a:bodyPr wrap="square" rtlCol="0">
            <a:spAutoFit/>
          </a:bodyPr>
          <a:lstStyle/>
          <a:p>
            <a:r>
              <a:rPr lang="en-GB" sz="1000" dirty="0"/>
              <a:t>CYCLE </a:t>
            </a:r>
          </a:p>
          <a:p>
            <a:r>
              <a:rPr lang="en-GB" sz="1000" dirty="0"/>
              <a:t>PARKING</a:t>
            </a:r>
          </a:p>
        </p:txBody>
      </p:sp>
      <p:sp>
        <p:nvSpPr>
          <p:cNvPr id="6" name="Rectangle 5">
            <a:extLst>
              <a:ext uri="{FF2B5EF4-FFF2-40B4-BE49-F238E27FC236}">
                <a16:creationId xmlns:a16="http://schemas.microsoft.com/office/drawing/2014/main" id="{7308D404-5A70-4F85-B48B-4BD84C2C1E3D}"/>
              </a:ext>
            </a:extLst>
          </p:cNvPr>
          <p:cNvSpPr/>
          <p:nvPr/>
        </p:nvSpPr>
        <p:spPr>
          <a:xfrm>
            <a:off x="392556" y="92679"/>
            <a:ext cx="2086853" cy="461665"/>
          </a:xfrm>
          <a:prstGeom prst="rect">
            <a:avLst/>
          </a:prstGeom>
        </p:spPr>
        <p:txBody>
          <a:bodyPr wrap="none">
            <a:spAutoFit/>
          </a:bodyPr>
          <a:lstStyle/>
          <a:p>
            <a:r>
              <a:rPr lang="en-GB" sz="2400" b="1" dirty="0"/>
              <a:t>SITE LOCATION</a:t>
            </a:r>
            <a:endParaRPr lang="en-IE" sz="2400" b="1" dirty="0"/>
          </a:p>
        </p:txBody>
      </p:sp>
      <p:sp>
        <p:nvSpPr>
          <p:cNvPr id="8" name="TextBox 7">
            <a:extLst>
              <a:ext uri="{FF2B5EF4-FFF2-40B4-BE49-F238E27FC236}">
                <a16:creationId xmlns:a16="http://schemas.microsoft.com/office/drawing/2014/main" id="{0EF2481A-09AC-4E12-80DD-BBC14632AB49}"/>
              </a:ext>
            </a:extLst>
          </p:cNvPr>
          <p:cNvSpPr txBox="1"/>
          <p:nvPr/>
        </p:nvSpPr>
        <p:spPr>
          <a:xfrm>
            <a:off x="361122" y="464129"/>
            <a:ext cx="5062164" cy="923330"/>
          </a:xfrm>
          <a:prstGeom prst="rect">
            <a:avLst/>
          </a:prstGeom>
          <a:noFill/>
        </p:spPr>
        <p:txBody>
          <a:bodyPr wrap="square" rtlCol="0">
            <a:spAutoFit/>
          </a:bodyPr>
          <a:lstStyle/>
          <a:p>
            <a:r>
              <a:rPr lang="en-GB" dirty="0"/>
              <a:t>Adjacent to Car Park and Pedestrian Entrance</a:t>
            </a:r>
          </a:p>
          <a:p>
            <a:r>
              <a:rPr lang="en-GB" dirty="0"/>
              <a:t>South Facing </a:t>
            </a:r>
          </a:p>
          <a:p>
            <a:r>
              <a:rPr lang="en-GB" dirty="0"/>
              <a:t>Overlooking the Lake</a:t>
            </a:r>
          </a:p>
        </p:txBody>
      </p:sp>
      <p:grpSp>
        <p:nvGrpSpPr>
          <p:cNvPr id="2" name="Group 1">
            <a:extLst>
              <a:ext uri="{FF2B5EF4-FFF2-40B4-BE49-F238E27FC236}">
                <a16:creationId xmlns:a16="http://schemas.microsoft.com/office/drawing/2014/main" id="{DC1C5B6F-50E8-482A-B0B0-E5A149065134}"/>
              </a:ext>
            </a:extLst>
          </p:cNvPr>
          <p:cNvGrpSpPr/>
          <p:nvPr/>
        </p:nvGrpSpPr>
        <p:grpSpPr>
          <a:xfrm>
            <a:off x="1025942" y="1501873"/>
            <a:ext cx="866611" cy="1148921"/>
            <a:chOff x="12290572" y="-35741"/>
            <a:chExt cx="866611" cy="1148921"/>
          </a:xfrm>
        </p:grpSpPr>
        <p:pic>
          <p:nvPicPr>
            <p:cNvPr id="13" name="Picture 12">
              <a:extLst>
                <a:ext uri="{FF2B5EF4-FFF2-40B4-BE49-F238E27FC236}">
                  <a16:creationId xmlns:a16="http://schemas.microsoft.com/office/drawing/2014/main" id="{ED2F546A-A0F1-452E-A67D-55B2349AB9AD}"/>
                </a:ext>
              </a:extLst>
            </p:cNvPr>
            <p:cNvPicPr>
              <a:picLocks noChangeAspect="1"/>
            </p:cNvPicPr>
            <p:nvPr/>
          </p:nvPicPr>
          <p:blipFill rotWithShape="1">
            <a:blip r:embed="rId6">
              <a:extLst>
                <a:ext uri="{28A0092B-C50C-407E-A947-70E740481C1C}">
                  <a14:useLocalDpi xmlns:a14="http://schemas.microsoft.com/office/drawing/2010/main" val="0"/>
                </a:ext>
              </a:extLst>
            </a:blip>
            <a:srcRect l="85358" t="5395" r="11111" b="87894"/>
            <a:stretch/>
          </p:blipFill>
          <p:spPr>
            <a:xfrm>
              <a:off x="12290572" y="300656"/>
              <a:ext cx="604785" cy="812524"/>
            </a:xfrm>
            <a:prstGeom prst="rect">
              <a:avLst/>
            </a:prstGeom>
          </p:spPr>
        </p:pic>
        <p:sp>
          <p:nvSpPr>
            <p:cNvPr id="17" name="TextBox 16">
              <a:extLst>
                <a:ext uri="{FF2B5EF4-FFF2-40B4-BE49-F238E27FC236}">
                  <a16:creationId xmlns:a16="http://schemas.microsoft.com/office/drawing/2014/main" id="{820BF7E6-204C-46F3-9C86-7F17B2D4EB86}"/>
                </a:ext>
              </a:extLst>
            </p:cNvPr>
            <p:cNvSpPr txBox="1"/>
            <p:nvPr/>
          </p:nvSpPr>
          <p:spPr>
            <a:xfrm>
              <a:off x="12376133" y="-35741"/>
              <a:ext cx="781050" cy="646331"/>
            </a:xfrm>
            <a:prstGeom prst="rect">
              <a:avLst/>
            </a:prstGeom>
            <a:noFill/>
          </p:spPr>
          <p:txBody>
            <a:bodyPr wrap="square" rtlCol="0">
              <a:spAutoFit/>
            </a:bodyPr>
            <a:lstStyle/>
            <a:p>
              <a:r>
                <a:rPr lang="en-GB" sz="2400" dirty="0"/>
                <a:t>N</a:t>
              </a:r>
            </a:p>
            <a:p>
              <a:endParaRPr lang="en-GB" sz="1200" dirty="0"/>
            </a:p>
          </p:txBody>
        </p:sp>
      </p:grpSp>
      <p:pic>
        <p:nvPicPr>
          <p:cNvPr id="11" name="Picture 10">
            <a:extLst>
              <a:ext uri="{FF2B5EF4-FFF2-40B4-BE49-F238E27FC236}">
                <a16:creationId xmlns:a16="http://schemas.microsoft.com/office/drawing/2014/main" id="{8CBB60E2-1F6A-4D7E-90C9-6E41010D70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sp>
        <p:nvSpPr>
          <p:cNvPr id="5" name="TextBox 4">
            <a:extLst>
              <a:ext uri="{FF2B5EF4-FFF2-40B4-BE49-F238E27FC236}">
                <a16:creationId xmlns:a16="http://schemas.microsoft.com/office/drawing/2014/main" id="{630A102D-7827-40A3-A030-169D5236E6B5}"/>
              </a:ext>
            </a:extLst>
          </p:cNvPr>
          <p:cNvSpPr txBox="1"/>
          <p:nvPr/>
        </p:nvSpPr>
        <p:spPr>
          <a:xfrm>
            <a:off x="4267200" y="4810948"/>
            <a:ext cx="1156086" cy="769441"/>
          </a:xfrm>
          <a:prstGeom prst="rect">
            <a:avLst/>
          </a:prstGeom>
          <a:noFill/>
        </p:spPr>
        <p:txBody>
          <a:bodyPr wrap="none" rtlCol="0">
            <a:spAutoFit/>
          </a:bodyPr>
          <a:lstStyle/>
          <a:p>
            <a:r>
              <a:rPr lang="en-GB" sz="4400" b="1" dirty="0">
                <a:solidFill>
                  <a:srgbClr val="FF0000"/>
                </a:solidFill>
              </a:rPr>
              <a:t>SITE</a:t>
            </a:r>
            <a:endParaRPr lang="en-IE" sz="4400" b="1" dirty="0">
              <a:solidFill>
                <a:srgbClr val="FF0000"/>
              </a:solidFill>
            </a:endParaRPr>
          </a:p>
        </p:txBody>
      </p:sp>
      <p:sp>
        <p:nvSpPr>
          <p:cNvPr id="9" name="Rectangle 8">
            <a:extLst>
              <a:ext uri="{FF2B5EF4-FFF2-40B4-BE49-F238E27FC236}">
                <a16:creationId xmlns:a16="http://schemas.microsoft.com/office/drawing/2014/main" id="{2A1B698F-3506-4042-BDE7-7A3CB33BD31F}"/>
              </a:ext>
            </a:extLst>
          </p:cNvPr>
          <p:cNvSpPr/>
          <p:nvPr/>
        </p:nvSpPr>
        <p:spPr>
          <a:xfrm>
            <a:off x="11871268" y="1370446"/>
            <a:ext cx="603123" cy="64633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Recorded Sound">
            <a:hlinkClick r:id="" action="ppaction://media"/>
            <a:extLst>
              <a:ext uri="{FF2B5EF4-FFF2-40B4-BE49-F238E27FC236}">
                <a16:creationId xmlns:a16="http://schemas.microsoft.com/office/drawing/2014/main" id="{967BC69B-9285-4D2D-8CFF-98F25612D6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5624" y="323511"/>
            <a:ext cx="609600" cy="609600"/>
          </a:xfrm>
          <a:prstGeom prst="rect">
            <a:avLst/>
          </a:prstGeom>
        </p:spPr>
      </p:pic>
    </p:spTree>
    <p:extLst>
      <p:ext uri="{BB962C8B-B14F-4D97-AF65-F5344CB8AC3E}">
        <p14:creationId xmlns:p14="http://schemas.microsoft.com/office/powerpoint/2010/main" val="316302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ngineering drawing&#10;&#10;Description automatically generated">
            <a:extLst>
              <a:ext uri="{FF2B5EF4-FFF2-40B4-BE49-F238E27FC236}">
                <a16:creationId xmlns:a16="http://schemas.microsoft.com/office/drawing/2014/main" id="{F7B18F4B-D235-4C66-99D0-1B9AFD8DC1F4}"/>
              </a:ext>
            </a:extLst>
          </p:cNvPr>
          <p:cNvPicPr>
            <a:picLocks noChangeAspect="1"/>
          </p:cNvPicPr>
          <p:nvPr/>
        </p:nvPicPr>
        <p:blipFill rotWithShape="1">
          <a:blip r:embed="rId5">
            <a:extLst>
              <a:ext uri="{28A0092B-C50C-407E-A947-70E740481C1C}">
                <a14:useLocalDpi xmlns:a14="http://schemas.microsoft.com/office/drawing/2010/main" val="0"/>
              </a:ext>
            </a:extLst>
          </a:blip>
          <a:srcRect l="13775" t="4873" r="17038" b="30884"/>
          <a:stretch/>
        </p:blipFill>
        <p:spPr>
          <a:xfrm>
            <a:off x="147484" y="1183108"/>
            <a:ext cx="12506632" cy="8208683"/>
          </a:xfrm>
          <a:prstGeom prst="rect">
            <a:avLst/>
          </a:prstGeom>
        </p:spPr>
      </p:pic>
      <p:sp>
        <p:nvSpPr>
          <p:cNvPr id="7" name="TextBox 6">
            <a:extLst>
              <a:ext uri="{FF2B5EF4-FFF2-40B4-BE49-F238E27FC236}">
                <a16:creationId xmlns:a16="http://schemas.microsoft.com/office/drawing/2014/main" id="{A034FD4B-0C74-406C-8254-4B3930832517}"/>
              </a:ext>
            </a:extLst>
          </p:cNvPr>
          <p:cNvSpPr txBox="1"/>
          <p:nvPr/>
        </p:nvSpPr>
        <p:spPr>
          <a:xfrm>
            <a:off x="7803006" y="2938213"/>
            <a:ext cx="670434" cy="400110"/>
          </a:xfrm>
          <a:prstGeom prst="rect">
            <a:avLst/>
          </a:prstGeom>
          <a:noFill/>
        </p:spPr>
        <p:txBody>
          <a:bodyPr wrap="square" rtlCol="0">
            <a:spAutoFit/>
          </a:bodyPr>
          <a:lstStyle/>
          <a:p>
            <a:r>
              <a:rPr lang="en-GB" sz="1000" dirty="0"/>
              <a:t>CYCLE </a:t>
            </a:r>
          </a:p>
          <a:p>
            <a:r>
              <a:rPr lang="en-GB" sz="1000" dirty="0"/>
              <a:t>PARKING</a:t>
            </a:r>
          </a:p>
        </p:txBody>
      </p:sp>
      <p:sp>
        <p:nvSpPr>
          <p:cNvPr id="5" name="Rectangle 4">
            <a:extLst>
              <a:ext uri="{FF2B5EF4-FFF2-40B4-BE49-F238E27FC236}">
                <a16:creationId xmlns:a16="http://schemas.microsoft.com/office/drawing/2014/main" id="{A1AE71F9-42A9-4EC2-A337-5D19CB0DD3A7}"/>
              </a:ext>
            </a:extLst>
          </p:cNvPr>
          <p:cNvSpPr/>
          <p:nvPr/>
        </p:nvSpPr>
        <p:spPr>
          <a:xfrm>
            <a:off x="314736" y="209409"/>
            <a:ext cx="2339295" cy="461665"/>
          </a:xfrm>
          <a:prstGeom prst="rect">
            <a:avLst/>
          </a:prstGeom>
        </p:spPr>
        <p:txBody>
          <a:bodyPr wrap="none">
            <a:spAutoFit/>
          </a:bodyPr>
          <a:lstStyle/>
          <a:p>
            <a:r>
              <a:rPr lang="en-GB" sz="2400" b="1" dirty="0"/>
              <a:t>PROPOSED PLAN</a:t>
            </a:r>
            <a:endParaRPr lang="en-IE" sz="2400" b="1" dirty="0"/>
          </a:p>
        </p:txBody>
      </p:sp>
      <p:grpSp>
        <p:nvGrpSpPr>
          <p:cNvPr id="2" name="Group 1">
            <a:extLst>
              <a:ext uri="{FF2B5EF4-FFF2-40B4-BE49-F238E27FC236}">
                <a16:creationId xmlns:a16="http://schemas.microsoft.com/office/drawing/2014/main" id="{A2656177-209D-4A0A-9959-C9BAD8EBBFCA}"/>
              </a:ext>
            </a:extLst>
          </p:cNvPr>
          <p:cNvGrpSpPr/>
          <p:nvPr/>
        </p:nvGrpSpPr>
        <p:grpSpPr>
          <a:xfrm>
            <a:off x="11787506" y="1169953"/>
            <a:ext cx="866610" cy="982728"/>
            <a:chOff x="11787506" y="1092133"/>
            <a:chExt cx="866610" cy="982728"/>
          </a:xfrm>
        </p:grpSpPr>
        <p:pic>
          <p:nvPicPr>
            <p:cNvPr id="10" name="Picture 9">
              <a:extLst>
                <a:ext uri="{FF2B5EF4-FFF2-40B4-BE49-F238E27FC236}">
                  <a16:creationId xmlns:a16="http://schemas.microsoft.com/office/drawing/2014/main" id="{98C6D8CB-EDE5-490E-B3B9-10DFBE4A1981}"/>
                </a:ext>
              </a:extLst>
            </p:cNvPr>
            <p:cNvPicPr>
              <a:picLocks noChangeAspect="1"/>
            </p:cNvPicPr>
            <p:nvPr/>
          </p:nvPicPr>
          <p:blipFill rotWithShape="1">
            <a:blip r:embed="rId6">
              <a:extLst>
                <a:ext uri="{28A0092B-C50C-407E-A947-70E740481C1C}">
                  <a14:useLocalDpi xmlns:a14="http://schemas.microsoft.com/office/drawing/2010/main" val="0"/>
                </a:ext>
              </a:extLst>
            </a:blip>
            <a:srcRect l="85358" t="5395" r="11198" b="89266"/>
            <a:stretch/>
          </p:blipFill>
          <p:spPr>
            <a:xfrm>
              <a:off x="11787506" y="1428530"/>
              <a:ext cx="589900" cy="646331"/>
            </a:xfrm>
            <a:prstGeom prst="rect">
              <a:avLst/>
            </a:prstGeom>
          </p:spPr>
        </p:pic>
        <p:sp>
          <p:nvSpPr>
            <p:cNvPr id="13" name="TextBox 12">
              <a:extLst>
                <a:ext uri="{FF2B5EF4-FFF2-40B4-BE49-F238E27FC236}">
                  <a16:creationId xmlns:a16="http://schemas.microsoft.com/office/drawing/2014/main" id="{1FA81D30-66BF-46E1-A0FE-C7FC260C52F1}"/>
                </a:ext>
              </a:extLst>
            </p:cNvPr>
            <p:cNvSpPr txBox="1"/>
            <p:nvPr/>
          </p:nvSpPr>
          <p:spPr>
            <a:xfrm>
              <a:off x="11873066" y="1092133"/>
              <a:ext cx="781050" cy="646331"/>
            </a:xfrm>
            <a:prstGeom prst="rect">
              <a:avLst/>
            </a:prstGeom>
            <a:noFill/>
          </p:spPr>
          <p:txBody>
            <a:bodyPr wrap="square" rtlCol="0">
              <a:spAutoFit/>
            </a:bodyPr>
            <a:lstStyle/>
            <a:p>
              <a:r>
                <a:rPr lang="en-GB" sz="2400" dirty="0">
                  <a:solidFill>
                    <a:schemeClr val="bg1"/>
                  </a:solidFill>
                </a:rPr>
                <a:t>N</a:t>
              </a:r>
            </a:p>
            <a:p>
              <a:endParaRPr lang="en-GB" sz="1200" dirty="0"/>
            </a:p>
          </p:txBody>
        </p:sp>
      </p:grpSp>
      <p:sp>
        <p:nvSpPr>
          <p:cNvPr id="17" name="TextBox 16">
            <a:extLst>
              <a:ext uri="{FF2B5EF4-FFF2-40B4-BE49-F238E27FC236}">
                <a16:creationId xmlns:a16="http://schemas.microsoft.com/office/drawing/2014/main" id="{9DD0D41C-0C5B-40CA-8D0B-CD50ED4B8F60}"/>
              </a:ext>
            </a:extLst>
          </p:cNvPr>
          <p:cNvSpPr txBox="1"/>
          <p:nvPr/>
        </p:nvSpPr>
        <p:spPr>
          <a:xfrm>
            <a:off x="314735" y="530259"/>
            <a:ext cx="5171665" cy="923330"/>
          </a:xfrm>
          <a:prstGeom prst="rect">
            <a:avLst/>
          </a:prstGeom>
          <a:noFill/>
        </p:spPr>
        <p:txBody>
          <a:bodyPr wrap="square" rtlCol="0">
            <a:spAutoFit/>
          </a:bodyPr>
          <a:lstStyle/>
          <a:p>
            <a:r>
              <a:rPr lang="en-GB" dirty="0"/>
              <a:t>The centre can be accessed from the car park via the Multi-functional space and from the park via the Cafe</a:t>
            </a:r>
          </a:p>
          <a:p>
            <a:endParaRPr lang="en-GB" dirty="0"/>
          </a:p>
        </p:txBody>
      </p:sp>
      <p:pic>
        <p:nvPicPr>
          <p:cNvPr id="9" name="Picture 8">
            <a:extLst>
              <a:ext uri="{FF2B5EF4-FFF2-40B4-BE49-F238E27FC236}">
                <a16:creationId xmlns:a16="http://schemas.microsoft.com/office/drawing/2014/main" id="{99441DF3-3143-4763-820C-60F0577B058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41676" y="47027"/>
            <a:ext cx="2393004" cy="1124431"/>
          </a:xfrm>
          <a:prstGeom prst="rect">
            <a:avLst/>
          </a:prstGeom>
        </p:spPr>
      </p:pic>
      <p:pic>
        <p:nvPicPr>
          <p:cNvPr id="6" name="Recorded Sound">
            <a:hlinkClick r:id="" action="ppaction://media"/>
            <a:extLst>
              <a:ext uri="{FF2B5EF4-FFF2-40B4-BE49-F238E27FC236}">
                <a16:creationId xmlns:a16="http://schemas.microsoft.com/office/drawing/2014/main" id="{784EFCAA-5384-486D-B45A-0670247E35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92984" y="416960"/>
            <a:ext cx="609600" cy="609600"/>
          </a:xfrm>
          <a:prstGeom prst="rect">
            <a:avLst/>
          </a:prstGeom>
        </p:spPr>
      </p:pic>
    </p:spTree>
    <p:extLst>
      <p:ext uri="{BB962C8B-B14F-4D97-AF65-F5344CB8AC3E}">
        <p14:creationId xmlns:p14="http://schemas.microsoft.com/office/powerpoint/2010/main" val="419322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21B858D6-9701-44B4-BCD2-3D6AFF60A77D}"/>
              </a:ext>
            </a:extLst>
          </p:cNvPr>
          <p:cNvPicPr>
            <a:picLocks noChangeAspect="1"/>
          </p:cNvPicPr>
          <p:nvPr/>
        </p:nvPicPr>
        <p:blipFill rotWithShape="1">
          <a:blip r:embed="rId5">
            <a:extLst>
              <a:ext uri="{28A0092B-C50C-407E-A947-70E740481C1C}">
                <a14:useLocalDpi xmlns:a14="http://schemas.microsoft.com/office/drawing/2010/main" val="0"/>
              </a:ext>
            </a:extLst>
          </a:blip>
          <a:srcRect b="5646"/>
          <a:stretch/>
        </p:blipFill>
        <p:spPr>
          <a:xfrm>
            <a:off x="460799" y="1379614"/>
            <a:ext cx="11880001" cy="6305237"/>
          </a:xfrm>
          <a:prstGeom prst="rect">
            <a:avLst/>
          </a:prstGeom>
        </p:spPr>
      </p:pic>
      <p:sp>
        <p:nvSpPr>
          <p:cNvPr id="13" name="Rectangle 12">
            <a:extLst>
              <a:ext uri="{FF2B5EF4-FFF2-40B4-BE49-F238E27FC236}">
                <a16:creationId xmlns:a16="http://schemas.microsoft.com/office/drawing/2014/main" id="{E2F67ED8-52E7-40BC-866D-C75F6D4083CD}"/>
              </a:ext>
            </a:extLst>
          </p:cNvPr>
          <p:cNvSpPr/>
          <p:nvPr/>
        </p:nvSpPr>
        <p:spPr>
          <a:xfrm>
            <a:off x="344323" y="248319"/>
            <a:ext cx="5523820" cy="738664"/>
          </a:xfrm>
          <a:prstGeom prst="rect">
            <a:avLst/>
          </a:prstGeom>
        </p:spPr>
        <p:txBody>
          <a:bodyPr wrap="none">
            <a:spAutoFit/>
          </a:bodyPr>
          <a:lstStyle/>
          <a:p>
            <a:r>
              <a:rPr lang="en-GB" sz="2400" b="1" dirty="0"/>
              <a:t>3D IMAGES – CAR PARK/ ENTRANCE VIEW</a:t>
            </a:r>
          </a:p>
          <a:p>
            <a:endParaRPr lang="en-IE" b="1" dirty="0"/>
          </a:p>
        </p:txBody>
      </p:sp>
      <p:sp>
        <p:nvSpPr>
          <p:cNvPr id="5" name="TextBox 4">
            <a:extLst>
              <a:ext uri="{FF2B5EF4-FFF2-40B4-BE49-F238E27FC236}">
                <a16:creationId xmlns:a16="http://schemas.microsoft.com/office/drawing/2014/main" id="{BA130A7A-C895-4F88-A230-951A24E7AD1C}"/>
              </a:ext>
            </a:extLst>
          </p:cNvPr>
          <p:cNvSpPr txBox="1"/>
          <p:nvPr/>
        </p:nvSpPr>
        <p:spPr>
          <a:xfrm>
            <a:off x="460799" y="7796775"/>
            <a:ext cx="11860547" cy="1200329"/>
          </a:xfrm>
          <a:prstGeom prst="rect">
            <a:avLst/>
          </a:prstGeom>
          <a:noFill/>
        </p:spPr>
        <p:txBody>
          <a:bodyPr wrap="square" rtlCol="0">
            <a:spAutoFit/>
          </a:bodyPr>
          <a:lstStyle/>
          <a:p>
            <a:r>
              <a:rPr lang="en-GB" sz="2400" dirty="0"/>
              <a:t>The multi-function space of the building faces the car park and entrance.</a:t>
            </a:r>
          </a:p>
          <a:p>
            <a:r>
              <a:rPr lang="en-GB" sz="2400" dirty="0"/>
              <a:t>The new stone wall of the building forms part of the parks stone wall. </a:t>
            </a:r>
          </a:p>
          <a:p>
            <a:r>
              <a:rPr lang="en-GB" sz="2400" dirty="0"/>
              <a:t>It is a solid and secure face with feature entrance openings.</a:t>
            </a:r>
          </a:p>
        </p:txBody>
      </p:sp>
      <p:pic>
        <p:nvPicPr>
          <p:cNvPr id="6" name="Picture 5">
            <a:extLst>
              <a:ext uri="{FF2B5EF4-FFF2-40B4-BE49-F238E27FC236}">
                <a16:creationId xmlns:a16="http://schemas.microsoft.com/office/drawing/2014/main" id="{AA303AFA-585A-4899-BAB4-1A25B6DB5A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41676" y="47027"/>
            <a:ext cx="2393004" cy="1124431"/>
          </a:xfrm>
          <a:prstGeom prst="rect">
            <a:avLst/>
          </a:prstGeom>
        </p:spPr>
      </p:pic>
      <p:pic>
        <p:nvPicPr>
          <p:cNvPr id="3" name="Picture 2" descr="A picture containing outdoor&#10;&#10;Description automatically generated">
            <a:extLst>
              <a:ext uri="{FF2B5EF4-FFF2-40B4-BE49-F238E27FC236}">
                <a16:creationId xmlns:a16="http://schemas.microsoft.com/office/drawing/2014/main" id="{ECD8FF44-EECB-4C79-B905-EC530CBAE980}"/>
              </a:ext>
            </a:extLst>
          </p:cNvPr>
          <p:cNvPicPr>
            <a:picLocks noChangeAspect="1"/>
          </p:cNvPicPr>
          <p:nvPr/>
        </p:nvPicPr>
        <p:blipFill rotWithShape="1">
          <a:blip r:embed="rId7">
            <a:extLst>
              <a:ext uri="{28A0092B-C50C-407E-A947-70E740481C1C}">
                <a14:useLocalDpi xmlns:a14="http://schemas.microsoft.com/office/drawing/2010/main" val="0"/>
              </a:ext>
            </a:extLst>
          </a:blip>
          <a:srcRect b="5335"/>
          <a:stretch/>
        </p:blipFill>
        <p:spPr>
          <a:xfrm>
            <a:off x="493588" y="1379613"/>
            <a:ext cx="11841092" cy="6305237"/>
          </a:xfrm>
          <a:prstGeom prst="rect">
            <a:avLst/>
          </a:prstGeom>
        </p:spPr>
      </p:pic>
      <p:pic>
        <p:nvPicPr>
          <p:cNvPr id="2" name="Recorded Sound">
            <a:hlinkClick r:id="" action="ppaction://media"/>
            <a:extLst>
              <a:ext uri="{FF2B5EF4-FFF2-40B4-BE49-F238E27FC236}">
                <a16:creationId xmlns:a16="http://schemas.microsoft.com/office/drawing/2014/main" id="{AF889EA7-4484-47DB-8CF4-13772C2260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6272" y="312851"/>
            <a:ext cx="609600" cy="609600"/>
          </a:xfrm>
          <a:prstGeom prst="rect">
            <a:avLst/>
          </a:prstGeom>
        </p:spPr>
      </p:pic>
    </p:spTree>
    <p:extLst>
      <p:ext uri="{BB962C8B-B14F-4D97-AF65-F5344CB8AC3E}">
        <p14:creationId xmlns:p14="http://schemas.microsoft.com/office/powerpoint/2010/main" val="340914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F67ED8-52E7-40BC-866D-C75F6D4083CD}"/>
              </a:ext>
            </a:extLst>
          </p:cNvPr>
          <p:cNvSpPr/>
          <p:nvPr/>
        </p:nvSpPr>
        <p:spPr>
          <a:xfrm>
            <a:off x="344323" y="248319"/>
            <a:ext cx="3350148" cy="738664"/>
          </a:xfrm>
          <a:prstGeom prst="rect">
            <a:avLst/>
          </a:prstGeom>
        </p:spPr>
        <p:txBody>
          <a:bodyPr wrap="none">
            <a:spAutoFit/>
          </a:bodyPr>
          <a:lstStyle/>
          <a:p>
            <a:r>
              <a:rPr lang="en-GB" sz="2400" b="1" dirty="0"/>
              <a:t>3D IMAGES – PARK VIEW</a:t>
            </a:r>
          </a:p>
          <a:p>
            <a:endParaRPr lang="en-IE" b="1" dirty="0"/>
          </a:p>
        </p:txBody>
      </p:sp>
      <p:sp>
        <p:nvSpPr>
          <p:cNvPr id="8" name="TextBox 7">
            <a:extLst>
              <a:ext uri="{FF2B5EF4-FFF2-40B4-BE49-F238E27FC236}">
                <a16:creationId xmlns:a16="http://schemas.microsoft.com/office/drawing/2014/main" id="{F294D1B4-07C5-4CC4-94E7-89DBB3AA2566}"/>
              </a:ext>
            </a:extLst>
          </p:cNvPr>
          <p:cNvSpPr txBox="1"/>
          <p:nvPr/>
        </p:nvSpPr>
        <p:spPr>
          <a:xfrm>
            <a:off x="460800" y="8313934"/>
            <a:ext cx="12204613" cy="646331"/>
          </a:xfrm>
          <a:prstGeom prst="rect">
            <a:avLst/>
          </a:prstGeom>
          <a:noFill/>
        </p:spPr>
        <p:txBody>
          <a:bodyPr wrap="square" rtlCol="0">
            <a:spAutoFit/>
          </a:bodyPr>
          <a:lstStyle/>
          <a:p>
            <a:r>
              <a:rPr lang="en-GB" dirty="0"/>
              <a:t>The Café element opens onto a substantial terrace and the park </a:t>
            </a:r>
          </a:p>
          <a:p>
            <a:r>
              <a:rPr lang="en-GB" dirty="0"/>
              <a:t>with the feature roof canopy allowing sheltered outdoor seating and activities. </a:t>
            </a:r>
            <a:endParaRPr lang="en-GB" i="1" dirty="0"/>
          </a:p>
        </p:txBody>
      </p:sp>
      <p:pic>
        <p:nvPicPr>
          <p:cNvPr id="3" name="Picture 2" descr="A picture containing outdoor, building, grass, car&#10;&#10;Description automatically generated">
            <a:extLst>
              <a:ext uri="{FF2B5EF4-FFF2-40B4-BE49-F238E27FC236}">
                <a16:creationId xmlns:a16="http://schemas.microsoft.com/office/drawing/2014/main" id="{BD7467EF-FFA7-4B15-990A-7CE6C370F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00" y="1319511"/>
            <a:ext cx="11880001" cy="6682501"/>
          </a:xfrm>
          <a:prstGeom prst="rect">
            <a:avLst/>
          </a:prstGeom>
        </p:spPr>
      </p:pic>
      <p:pic>
        <p:nvPicPr>
          <p:cNvPr id="5" name="Picture 4">
            <a:extLst>
              <a:ext uri="{FF2B5EF4-FFF2-40B4-BE49-F238E27FC236}">
                <a16:creationId xmlns:a16="http://schemas.microsoft.com/office/drawing/2014/main" id="{45EA6E5E-0ACA-4318-9C45-BDA7F58BFB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4" name="Picture 3" descr="A picture containing sky, tree, outdoor&#10;&#10;Description automatically generated">
            <a:extLst>
              <a:ext uri="{FF2B5EF4-FFF2-40B4-BE49-F238E27FC236}">
                <a16:creationId xmlns:a16="http://schemas.microsoft.com/office/drawing/2014/main" id="{E9783A26-D194-4110-BB65-61EC13F096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13" y="1319511"/>
            <a:ext cx="11843067" cy="6661725"/>
          </a:xfrm>
          <a:prstGeom prst="rect">
            <a:avLst/>
          </a:prstGeom>
        </p:spPr>
      </p:pic>
      <p:pic>
        <p:nvPicPr>
          <p:cNvPr id="7" name="Recorded Sound">
            <a:hlinkClick r:id="" action="ppaction://media"/>
            <a:extLst>
              <a:ext uri="{FF2B5EF4-FFF2-40B4-BE49-F238E27FC236}">
                <a16:creationId xmlns:a16="http://schemas.microsoft.com/office/drawing/2014/main" id="{FC3D3DC4-F5C0-4E9F-AE1A-1E707ACD02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92710" y="397989"/>
            <a:ext cx="609600" cy="609600"/>
          </a:xfrm>
          <a:prstGeom prst="rect">
            <a:avLst/>
          </a:prstGeom>
        </p:spPr>
      </p:pic>
    </p:spTree>
    <p:extLst>
      <p:ext uri="{BB962C8B-B14F-4D97-AF65-F5344CB8AC3E}">
        <p14:creationId xmlns:p14="http://schemas.microsoft.com/office/powerpoint/2010/main" val="285899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40CA124-2BC5-48B5-8AE2-1B82408F4DF7}"/>
              </a:ext>
            </a:extLst>
          </p:cNvPr>
          <p:cNvSpPr txBox="1"/>
          <p:nvPr/>
        </p:nvSpPr>
        <p:spPr>
          <a:xfrm>
            <a:off x="678308" y="430129"/>
            <a:ext cx="9698143" cy="461665"/>
          </a:xfrm>
          <a:prstGeom prst="rect">
            <a:avLst/>
          </a:prstGeom>
          <a:solidFill>
            <a:schemeClr val="bg1"/>
          </a:solidFill>
        </p:spPr>
        <p:txBody>
          <a:bodyPr wrap="square" rtlCol="0">
            <a:spAutoFit/>
          </a:bodyPr>
          <a:lstStyle/>
          <a:p>
            <a:r>
              <a:rPr lang="en-GB" sz="2400" b="1" dirty="0"/>
              <a:t>BUILDING REFERENCES</a:t>
            </a:r>
            <a:endParaRPr lang="en-IE" sz="2400" dirty="0"/>
          </a:p>
        </p:txBody>
      </p:sp>
      <p:pic>
        <p:nvPicPr>
          <p:cNvPr id="7" name="Picture 6" descr="A small house in the background&#10;&#10;Description automatically generated">
            <a:extLst>
              <a:ext uri="{FF2B5EF4-FFF2-40B4-BE49-F238E27FC236}">
                <a16:creationId xmlns:a16="http://schemas.microsoft.com/office/drawing/2014/main" id="{06797910-8192-4010-9197-B8CC5971FB70}"/>
              </a:ext>
            </a:extLst>
          </p:cNvPr>
          <p:cNvPicPr>
            <a:picLocks noChangeAspect="1"/>
          </p:cNvPicPr>
          <p:nvPr/>
        </p:nvPicPr>
        <p:blipFill rotWithShape="1">
          <a:blip r:embed="rId5">
            <a:extLst>
              <a:ext uri="{28A0092B-C50C-407E-A947-70E740481C1C}">
                <a14:useLocalDpi xmlns:a14="http://schemas.microsoft.com/office/drawing/2010/main" val="0"/>
              </a:ext>
            </a:extLst>
          </a:blip>
          <a:srcRect t="7500"/>
          <a:stretch/>
        </p:blipFill>
        <p:spPr>
          <a:xfrm>
            <a:off x="671524" y="5615160"/>
            <a:ext cx="5176800" cy="3385121"/>
          </a:xfrm>
          <a:prstGeom prst="rect">
            <a:avLst/>
          </a:prstGeom>
        </p:spPr>
      </p:pic>
      <p:sp>
        <p:nvSpPr>
          <p:cNvPr id="20" name="TextBox 19">
            <a:extLst>
              <a:ext uri="{FF2B5EF4-FFF2-40B4-BE49-F238E27FC236}">
                <a16:creationId xmlns:a16="http://schemas.microsoft.com/office/drawing/2014/main" id="{AAA36D42-C368-4466-86D6-76DF096CBEA5}"/>
              </a:ext>
            </a:extLst>
          </p:cNvPr>
          <p:cNvSpPr txBox="1"/>
          <p:nvPr/>
        </p:nvSpPr>
        <p:spPr>
          <a:xfrm>
            <a:off x="586806" y="8942754"/>
            <a:ext cx="5377273" cy="369332"/>
          </a:xfrm>
          <a:prstGeom prst="rect">
            <a:avLst/>
          </a:prstGeom>
          <a:noFill/>
        </p:spPr>
        <p:txBody>
          <a:bodyPr wrap="square" rtlCol="0">
            <a:spAutoFit/>
          </a:bodyPr>
          <a:lstStyle/>
          <a:p>
            <a:r>
              <a:rPr lang="en-GB" dirty="0"/>
              <a:t>Park pavilion with Canopy Roof and Glazed Wall.</a:t>
            </a:r>
            <a:endParaRPr lang="en-IE" dirty="0"/>
          </a:p>
        </p:txBody>
      </p:sp>
      <p:sp>
        <p:nvSpPr>
          <p:cNvPr id="24" name="TextBox 23">
            <a:extLst>
              <a:ext uri="{FF2B5EF4-FFF2-40B4-BE49-F238E27FC236}">
                <a16:creationId xmlns:a16="http://schemas.microsoft.com/office/drawing/2014/main" id="{294743B5-5D81-41DF-91C6-C00012FC442D}"/>
              </a:ext>
            </a:extLst>
          </p:cNvPr>
          <p:cNvSpPr txBox="1"/>
          <p:nvPr/>
        </p:nvSpPr>
        <p:spPr>
          <a:xfrm>
            <a:off x="6077934" y="4494187"/>
            <a:ext cx="5377273" cy="369332"/>
          </a:xfrm>
          <a:prstGeom prst="rect">
            <a:avLst/>
          </a:prstGeom>
          <a:noFill/>
        </p:spPr>
        <p:txBody>
          <a:bodyPr wrap="square" rtlCol="0">
            <a:spAutoFit/>
          </a:bodyPr>
          <a:lstStyle/>
          <a:p>
            <a:r>
              <a:rPr lang="en-GB" dirty="0"/>
              <a:t>Feature curved roof canopy in parkland</a:t>
            </a:r>
            <a:endParaRPr lang="en-IE" dirty="0"/>
          </a:p>
        </p:txBody>
      </p:sp>
      <p:pic>
        <p:nvPicPr>
          <p:cNvPr id="4" name="Picture 3" descr="A large white building&#10;&#10;Description automatically generated">
            <a:extLst>
              <a:ext uri="{FF2B5EF4-FFF2-40B4-BE49-F238E27FC236}">
                <a16:creationId xmlns:a16="http://schemas.microsoft.com/office/drawing/2014/main" id="{2687F775-CF4A-4FAA-AE97-6871FA2B58D2}"/>
              </a:ext>
            </a:extLst>
          </p:cNvPr>
          <p:cNvPicPr>
            <a:picLocks noChangeAspect="1"/>
          </p:cNvPicPr>
          <p:nvPr/>
        </p:nvPicPr>
        <p:blipFill rotWithShape="1">
          <a:blip r:embed="rId6">
            <a:extLst>
              <a:ext uri="{28A0092B-C50C-407E-A947-70E740481C1C}">
                <a14:useLocalDpi xmlns:a14="http://schemas.microsoft.com/office/drawing/2010/main" val="0"/>
              </a:ext>
            </a:extLst>
          </a:blip>
          <a:srcRect t="3965" b="11029"/>
          <a:stretch/>
        </p:blipFill>
        <p:spPr>
          <a:xfrm>
            <a:off x="6077934" y="1170392"/>
            <a:ext cx="5841934" cy="3310630"/>
          </a:xfrm>
          <a:prstGeom prst="rect">
            <a:avLst/>
          </a:prstGeom>
        </p:spPr>
      </p:pic>
      <p:pic>
        <p:nvPicPr>
          <p:cNvPr id="14" name="Picture 13" descr="A lush green field&#10;&#10;Description automatically generated">
            <a:extLst>
              <a:ext uri="{FF2B5EF4-FFF2-40B4-BE49-F238E27FC236}">
                <a16:creationId xmlns:a16="http://schemas.microsoft.com/office/drawing/2014/main" id="{E5AC3921-A019-4E7F-AAA3-205FEADFDC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09" y="1170392"/>
            <a:ext cx="5170016" cy="3298339"/>
          </a:xfrm>
          <a:prstGeom prst="rect">
            <a:avLst/>
          </a:prstGeom>
        </p:spPr>
      </p:pic>
      <p:sp>
        <p:nvSpPr>
          <p:cNvPr id="18" name="TextBox 17">
            <a:extLst>
              <a:ext uri="{FF2B5EF4-FFF2-40B4-BE49-F238E27FC236}">
                <a16:creationId xmlns:a16="http://schemas.microsoft.com/office/drawing/2014/main" id="{FDF5C638-3BF0-406C-9E2C-0EBA6605AE8C}"/>
              </a:ext>
            </a:extLst>
          </p:cNvPr>
          <p:cNvSpPr txBox="1"/>
          <p:nvPr/>
        </p:nvSpPr>
        <p:spPr>
          <a:xfrm>
            <a:off x="623131" y="4474770"/>
            <a:ext cx="5454803" cy="646331"/>
          </a:xfrm>
          <a:prstGeom prst="rect">
            <a:avLst/>
          </a:prstGeom>
          <a:noFill/>
        </p:spPr>
        <p:txBody>
          <a:bodyPr wrap="square" rtlCol="0">
            <a:spAutoFit/>
          </a:bodyPr>
          <a:lstStyle/>
          <a:p>
            <a:r>
              <a:rPr lang="en-GB" dirty="0"/>
              <a:t>Green Roof canopy integrating the building </a:t>
            </a:r>
          </a:p>
          <a:p>
            <a:r>
              <a:rPr lang="en-GB" dirty="0"/>
              <a:t>into its landscape</a:t>
            </a:r>
            <a:endParaRPr lang="en-IE" dirty="0"/>
          </a:p>
        </p:txBody>
      </p:sp>
      <p:pic>
        <p:nvPicPr>
          <p:cNvPr id="19" name="Picture 18">
            <a:extLst>
              <a:ext uri="{FF2B5EF4-FFF2-40B4-BE49-F238E27FC236}">
                <a16:creationId xmlns:a16="http://schemas.microsoft.com/office/drawing/2014/main" id="{23311D1C-2A8B-45AA-A181-9C3DA4B29B4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22" name="Picture 21" descr="An empty road&#10;&#10;Description automatically generated">
            <a:extLst>
              <a:ext uri="{FF2B5EF4-FFF2-40B4-BE49-F238E27FC236}">
                <a16:creationId xmlns:a16="http://schemas.microsoft.com/office/drawing/2014/main" id="{06675B6A-FC2F-4C68-B75D-F4F2D52774B4}"/>
              </a:ext>
            </a:extLst>
          </p:cNvPr>
          <p:cNvPicPr>
            <a:picLocks noChangeAspect="1"/>
          </p:cNvPicPr>
          <p:nvPr/>
        </p:nvPicPr>
        <p:blipFill rotWithShape="1">
          <a:blip r:embed="rId9">
            <a:extLst>
              <a:ext uri="{28A0092B-C50C-407E-A947-70E740481C1C}">
                <a14:useLocalDpi xmlns:a14="http://schemas.microsoft.com/office/drawing/2010/main" val="0"/>
              </a:ext>
            </a:extLst>
          </a:blip>
          <a:srcRect l="12081" r="20975" b="9591"/>
          <a:stretch/>
        </p:blipFill>
        <p:spPr>
          <a:xfrm>
            <a:off x="6077934" y="5615161"/>
            <a:ext cx="5841934" cy="3385121"/>
          </a:xfrm>
          <a:prstGeom prst="rect">
            <a:avLst/>
          </a:prstGeom>
        </p:spPr>
      </p:pic>
      <p:sp>
        <p:nvSpPr>
          <p:cNvPr id="23" name="TextBox 22">
            <a:extLst>
              <a:ext uri="{FF2B5EF4-FFF2-40B4-BE49-F238E27FC236}">
                <a16:creationId xmlns:a16="http://schemas.microsoft.com/office/drawing/2014/main" id="{D000EDE5-0FDA-439B-8972-0F90A89124DA}"/>
              </a:ext>
            </a:extLst>
          </p:cNvPr>
          <p:cNvSpPr txBox="1"/>
          <p:nvPr/>
        </p:nvSpPr>
        <p:spPr>
          <a:xfrm>
            <a:off x="5962179" y="8942754"/>
            <a:ext cx="5377273" cy="369332"/>
          </a:xfrm>
          <a:prstGeom prst="rect">
            <a:avLst/>
          </a:prstGeom>
          <a:noFill/>
        </p:spPr>
        <p:txBody>
          <a:bodyPr wrap="square" rtlCol="0">
            <a:spAutoFit/>
          </a:bodyPr>
          <a:lstStyle/>
          <a:p>
            <a:r>
              <a:rPr lang="en-GB" dirty="0"/>
              <a:t>Building as part of stone boundary wall</a:t>
            </a:r>
            <a:endParaRPr lang="en-IE" dirty="0"/>
          </a:p>
        </p:txBody>
      </p:sp>
      <p:pic>
        <p:nvPicPr>
          <p:cNvPr id="5" name="Recorded Sound">
            <a:hlinkClick r:id="" action="ppaction://media"/>
            <a:extLst>
              <a:ext uri="{FF2B5EF4-FFF2-40B4-BE49-F238E27FC236}">
                <a16:creationId xmlns:a16="http://schemas.microsoft.com/office/drawing/2014/main" id="{C9A21705-2B93-446D-A7C0-21636B9F24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57379" y="414767"/>
            <a:ext cx="609600" cy="609600"/>
          </a:xfrm>
          <a:prstGeom prst="rect">
            <a:avLst/>
          </a:prstGeom>
        </p:spPr>
      </p:pic>
    </p:spTree>
    <p:extLst>
      <p:ext uri="{BB962C8B-B14F-4D97-AF65-F5344CB8AC3E}">
        <p14:creationId xmlns:p14="http://schemas.microsoft.com/office/powerpoint/2010/main" val="32093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map&#10;&#10;Description automatically generated">
            <a:extLst>
              <a:ext uri="{FF2B5EF4-FFF2-40B4-BE49-F238E27FC236}">
                <a16:creationId xmlns:a16="http://schemas.microsoft.com/office/drawing/2014/main" id="{1287E685-E9CE-44EF-96C4-B80AD3E7C58E}"/>
              </a:ext>
            </a:extLst>
          </p:cNvPr>
          <p:cNvPicPr>
            <a:picLocks noChangeAspect="1"/>
          </p:cNvPicPr>
          <p:nvPr/>
        </p:nvPicPr>
        <p:blipFill rotWithShape="1">
          <a:blip r:embed="rId5">
            <a:extLst>
              <a:ext uri="{28A0092B-C50C-407E-A947-70E740481C1C}">
                <a14:useLocalDpi xmlns:a14="http://schemas.microsoft.com/office/drawing/2010/main" val="0"/>
              </a:ext>
            </a:extLst>
          </a:blip>
          <a:srcRect b="2209"/>
          <a:stretch/>
        </p:blipFill>
        <p:spPr>
          <a:xfrm>
            <a:off x="0" y="27572"/>
            <a:ext cx="12801600" cy="9692856"/>
          </a:xfrm>
          <a:prstGeom prst="rect">
            <a:avLst/>
          </a:prstGeom>
        </p:spPr>
      </p:pic>
      <p:sp>
        <p:nvSpPr>
          <p:cNvPr id="7" name="TextBox 6">
            <a:extLst>
              <a:ext uri="{FF2B5EF4-FFF2-40B4-BE49-F238E27FC236}">
                <a16:creationId xmlns:a16="http://schemas.microsoft.com/office/drawing/2014/main" id="{A034FD4B-0C74-406C-8254-4B3930832517}"/>
              </a:ext>
            </a:extLst>
          </p:cNvPr>
          <p:cNvSpPr txBox="1"/>
          <p:nvPr/>
        </p:nvSpPr>
        <p:spPr>
          <a:xfrm>
            <a:off x="7803006" y="2938213"/>
            <a:ext cx="670434" cy="400110"/>
          </a:xfrm>
          <a:prstGeom prst="rect">
            <a:avLst/>
          </a:prstGeom>
          <a:noFill/>
        </p:spPr>
        <p:txBody>
          <a:bodyPr wrap="square" rtlCol="0">
            <a:spAutoFit/>
          </a:bodyPr>
          <a:lstStyle/>
          <a:p>
            <a:r>
              <a:rPr lang="en-GB" sz="1000" dirty="0"/>
              <a:t>CYCLE </a:t>
            </a:r>
          </a:p>
          <a:p>
            <a:r>
              <a:rPr lang="en-GB" sz="1000" dirty="0"/>
              <a:t>PARKING</a:t>
            </a:r>
          </a:p>
        </p:txBody>
      </p:sp>
      <p:sp>
        <p:nvSpPr>
          <p:cNvPr id="6" name="Rectangle 5">
            <a:extLst>
              <a:ext uri="{FF2B5EF4-FFF2-40B4-BE49-F238E27FC236}">
                <a16:creationId xmlns:a16="http://schemas.microsoft.com/office/drawing/2014/main" id="{7308D404-5A70-4F85-B48B-4BD84C2C1E3D}"/>
              </a:ext>
            </a:extLst>
          </p:cNvPr>
          <p:cNvSpPr/>
          <p:nvPr/>
        </p:nvSpPr>
        <p:spPr>
          <a:xfrm>
            <a:off x="314736" y="248319"/>
            <a:ext cx="5142946" cy="461665"/>
          </a:xfrm>
          <a:prstGeom prst="rect">
            <a:avLst/>
          </a:prstGeom>
        </p:spPr>
        <p:txBody>
          <a:bodyPr wrap="none">
            <a:spAutoFit/>
          </a:bodyPr>
          <a:lstStyle/>
          <a:p>
            <a:r>
              <a:rPr lang="en-GB" sz="2400" b="1" dirty="0"/>
              <a:t>PROPOSED SITE PLAN &amp; LANDSCAPING</a:t>
            </a:r>
            <a:endParaRPr lang="en-IE" sz="2400" b="1" dirty="0"/>
          </a:p>
        </p:txBody>
      </p:sp>
      <p:sp>
        <p:nvSpPr>
          <p:cNvPr id="8" name="TextBox 7">
            <a:extLst>
              <a:ext uri="{FF2B5EF4-FFF2-40B4-BE49-F238E27FC236}">
                <a16:creationId xmlns:a16="http://schemas.microsoft.com/office/drawing/2014/main" id="{0EF2481A-09AC-4E12-80DD-BBC14632AB49}"/>
              </a:ext>
            </a:extLst>
          </p:cNvPr>
          <p:cNvSpPr txBox="1"/>
          <p:nvPr/>
        </p:nvSpPr>
        <p:spPr>
          <a:xfrm>
            <a:off x="361123" y="717044"/>
            <a:ext cx="3899592" cy="923330"/>
          </a:xfrm>
          <a:prstGeom prst="rect">
            <a:avLst/>
          </a:prstGeom>
          <a:noFill/>
        </p:spPr>
        <p:txBody>
          <a:bodyPr wrap="square" rtlCol="0">
            <a:spAutoFit/>
          </a:bodyPr>
          <a:lstStyle/>
          <a:p>
            <a:r>
              <a:rPr lang="en-GB" dirty="0"/>
              <a:t>The centre opens onto a substantial south facing sheltered  terrace which overlooks the lake.</a:t>
            </a:r>
          </a:p>
        </p:txBody>
      </p:sp>
      <p:grpSp>
        <p:nvGrpSpPr>
          <p:cNvPr id="2" name="Group 1">
            <a:extLst>
              <a:ext uri="{FF2B5EF4-FFF2-40B4-BE49-F238E27FC236}">
                <a16:creationId xmlns:a16="http://schemas.microsoft.com/office/drawing/2014/main" id="{DC1C5B6F-50E8-482A-B0B0-E5A149065134}"/>
              </a:ext>
            </a:extLst>
          </p:cNvPr>
          <p:cNvGrpSpPr/>
          <p:nvPr/>
        </p:nvGrpSpPr>
        <p:grpSpPr>
          <a:xfrm>
            <a:off x="500649" y="1601267"/>
            <a:ext cx="866611" cy="1148921"/>
            <a:chOff x="11765279" y="63653"/>
            <a:chExt cx="866611" cy="1148921"/>
          </a:xfrm>
        </p:grpSpPr>
        <p:pic>
          <p:nvPicPr>
            <p:cNvPr id="13" name="Picture 12">
              <a:extLst>
                <a:ext uri="{FF2B5EF4-FFF2-40B4-BE49-F238E27FC236}">
                  <a16:creationId xmlns:a16="http://schemas.microsoft.com/office/drawing/2014/main" id="{ED2F546A-A0F1-452E-A67D-55B2349AB9AD}"/>
                </a:ext>
              </a:extLst>
            </p:cNvPr>
            <p:cNvPicPr>
              <a:picLocks noChangeAspect="1"/>
            </p:cNvPicPr>
            <p:nvPr/>
          </p:nvPicPr>
          <p:blipFill rotWithShape="1">
            <a:blip r:embed="rId6">
              <a:extLst>
                <a:ext uri="{28A0092B-C50C-407E-A947-70E740481C1C}">
                  <a14:useLocalDpi xmlns:a14="http://schemas.microsoft.com/office/drawing/2010/main" val="0"/>
                </a:ext>
              </a:extLst>
            </a:blip>
            <a:srcRect l="85358" t="5395" r="11111" b="87894"/>
            <a:stretch/>
          </p:blipFill>
          <p:spPr>
            <a:xfrm>
              <a:off x="11765279" y="400050"/>
              <a:ext cx="604785" cy="812524"/>
            </a:xfrm>
            <a:prstGeom prst="rect">
              <a:avLst/>
            </a:prstGeom>
          </p:spPr>
        </p:pic>
        <p:sp>
          <p:nvSpPr>
            <p:cNvPr id="17" name="TextBox 16">
              <a:extLst>
                <a:ext uri="{FF2B5EF4-FFF2-40B4-BE49-F238E27FC236}">
                  <a16:creationId xmlns:a16="http://schemas.microsoft.com/office/drawing/2014/main" id="{820BF7E6-204C-46F3-9C86-7F17B2D4EB86}"/>
                </a:ext>
              </a:extLst>
            </p:cNvPr>
            <p:cNvSpPr txBox="1"/>
            <p:nvPr/>
          </p:nvSpPr>
          <p:spPr>
            <a:xfrm>
              <a:off x="11850840" y="63653"/>
              <a:ext cx="781050" cy="646331"/>
            </a:xfrm>
            <a:prstGeom prst="rect">
              <a:avLst/>
            </a:prstGeom>
            <a:noFill/>
          </p:spPr>
          <p:txBody>
            <a:bodyPr wrap="square" rtlCol="0">
              <a:spAutoFit/>
            </a:bodyPr>
            <a:lstStyle/>
            <a:p>
              <a:r>
                <a:rPr lang="en-GB" sz="2400" dirty="0"/>
                <a:t>N</a:t>
              </a:r>
            </a:p>
            <a:p>
              <a:endParaRPr lang="en-GB" sz="1200" dirty="0"/>
            </a:p>
          </p:txBody>
        </p:sp>
      </p:grpSp>
      <p:pic>
        <p:nvPicPr>
          <p:cNvPr id="11" name="Picture 10">
            <a:extLst>
              <a:ext uri="{FF2B5EF4-FFF2-40B4-BE49-F238E27FC236}">
                <a16:creationId xmlns:a16="http://schemas.microsoft.com/office/drawing/2014/main" id="{8CBB60E2-1F6A-4D7E-90C9-6E41010D70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5" name="Recorded Sound">
            <a:hlinkClick r:id="" action="ppaction://media"/>
            <a:extLst>
              <a:ext uri="{FF2B5EF4-FFF2-40B4-BE49-F238E27FC236}">
                <a16:creationId xmlns:a16="http://schemas.microsoft.com/office/drawing/2014/main" id="{4D51873D-5688-4138-9D1C-B1712DF14C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72418" y="255246"/>
            <a:ext cx="609600" cy="609600"/>
          </a:xfrm>
          <a:prstGeom prst="rect">
            <a:avLst/>
          </a:prstGeom>
        </p:spPr>
      </p:pic>
    </p:spTree>
    <p:extLst>
      <p:ext uri="{BB962C8B-B14F-4D97-AF65-F5344CB8AC3E}">
        <p14:creationId xmlns:p14="http://schemas.microsoft.com/office/powerpoint/2010/main" val="40007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7633EFA4-5297-418F-BFDB-ECF50F632794}"/>
              </a:ext>
            </a:extLst>
          </p:cNvPr>
          <p:cNvSpPr txBox="1"/>
          <p:nvPr/>
        </p:nvSpPr>
        <p:spPr>
          <a:xfrm>
            <a:off x="611808" y="4507773"/>
            <a:ext cx="11926340" cy="646331"/>
          </a:xfrm>
          <a:prstGeom prst="rect">
            <a:avLst/>
          </a:prstGeom>
          <a:noFill/>
        </p:spPr>
        <p:txBody>
          <a:bodyPr wrap="square" rtlCol="0">
            <a:spAutoFit/>
          </a:bodyPr>
          <a:lstStyle/>
          <a:p>
            <a:r>
              <a:rPr lang="en-GB" dirty="0"/>
              <a:t>Pollinator friendly planting retained by concrete kerbs &amp; low walls that double as seating, </a:t>
            </a:r>
          </a:p>
          <a:p>
            <a:r>
              <a:rPr lang="en-GB" dirty="0"/>
              <a:t>concrete paving to match building surround.</a:t>
            </a:r>
            <a:endParaRPr lang="en-IE" dirty="0"/>
          </a:p>
        </p:txBody>
      </p:sp>
      <p:sp>
        <p:nvSpPr>
          <p:cNvPr id="15" name="TextBox 14">
            <a:extLst>
              <a:ext uri="{FF2B5EF4-FFF2-40B4-BE49-F238E27FC236}">
                <a16:creationId xmlns:a16="http://schemas.microsoft.com/office/drawing/2014/main" id="{140CA124-2BC5-48B5-8AE2-1B82408F4DF7}"/>
              </a:ext>
            </a:extLst>
          </p:cNvPr>
          <p:cNvSpPr txBox="1"/>
          <p:nvPr/>
        </p:nvSpPr>
        <p:spPr>
          <a:xfrm>
            <a:off x="611808" y="679510"/>
            <a:ext cx="9698143" cy="461665"/>
          </a:xfrm>
          <a:prstGeom prst="rect">
            <a:avLst/>
          </a:prstGeom>
          <a:solidFill>
            <a:schemeClr val="bg1"/>
          </a:solidFill>
        </p:spPr>
        <p:txBody>
          <a:bodyPr wrap="square" rtlCol="0">
            <a:spAutoFit/>
          </a:bodyPr>
          <a:lstStyle/>
          <a:p>
            <a:r>
              <a:rPr lang="en-GB" sz="2400" b="1" dirty="0"/>
              <a:t>LANDSCAPE REFERENCES</a:t>
            </a:r>
            <a:endParaRPr lang="en-IE" sz="2400" dirty="0"/>
          </a:p>
        </p:txBody>
      </p:sp>
      <p:pic>
        <p:nvPicPr>
          <p:cNvPr id="19" name="Picture 18">
            <a:extLst>
              <a:ext uri="{FF2B5EF4-FFF2-40B4-BE49-F238E27FC236}">
                <a16:creationId xmlns:a16="http://schemas.microsoft.com/office/drawing/2014/main" id="{23311D1C-2A8B-45AA-A181-9C3DA4B29B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17" name="Picture 16">
            <a:extLst>
              <a:ext uri="{FF2B5EF4-FFF2-40B4-BE49-F238E27FC236}">
                <a16:creationId xmlns:a16="http://schemas.microsoft.com/office/drawing/2014/main" id="{48E388B0-6DBD-415A-B38E-560C43F16BBC}"/>
              </a:ext>
            </a:extLst>
          </p:cNvPr>
          <p:cNvPicPr>
            <a:picLocks noChangeAspect="1"/>
          </p:cNvPicPr>
          <p:nvPr/>
        </p:nvPicPr>
        <p:blipFill rotWithShape="1">
          <a:blip r:embed="rId6">
            <a:extLst>
              <a:ext uri="{28A0092B-C50C-407E-A947-70E740481C1C}">
                <a14:useLocalDpi xmlns:a14="http://schemas.microsoft.com/office/drawing/2010/main" val="0"/>
              </a:ext>
            </a:extLst>
          </a:blip>
          <a:srcRect l="18286" r="33166"/>
          <a:stretch/>
        </p:blipFill>
        <p:spPr>
          <a:xfrm>
            <a:off x="3539756" y="5317782"/>
            <a:ext cx="4056612" cy="3390097"/>
          </a:xfrm>
          <a:prstGeom prst="rect">
            <a:avLst/>
          </a:prstGeom>
        </p:spPr>
      </p:pic>
      <p:pic>
        <p:nvPicPr>
          <p:cNvPr id="25" name="Picture 24" descr="A picture containing ground, tree, outdoor, stone&#10;&#10;Description automatically generated">
            <a:extLst>
              <a:ext uri="{FF2B5EF4-FFF2-40B4-BE49-F238E27FC236}">
                <a16:creationId xmlns:a16="http://schemas.microsoft.com/office/drawing/2014/main" id="{13977D0C-4A8A-4BC5-9278-D52EFF245C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08" y="5290011"/>
            <a:ext cx="2547971" cy="3390097"/>
          </a:xfrm>
          <a:prstGeom prst="rect">
            <a:avLst/>
          </a:prstGeom>
        </p:spPr>
      </p:pic>
      <p:pic>
        <p:nvPicPr>
          <p:cNvPr id="29" name="Picture 28" descr="A picture containing tree, outdoor, plant, birch&#10;&#10;Description automatically generated">
            <a:extLst>
              <a:ext uri="{FF2B5EF4-FFF2-40B4-BE49-F238E27FC236}">
                <a16:creationId xmlns:a16="http://schemas.microsoft.com/office/drawing/2014/main" id="{49B739C5-08C4-46B8-9D76-D93DE2F40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7544" y="5317782"/>
            <a:ext cx="4042324" cy="3357353"/>
          </a:xfrm>
          <a:prstGeom prst="rect">
            <a:avLst/>
          </a:prstGeom>
        </p:spPr>
      </p:pic>
      <p:pic>
        <p:nvPicPr>
          <p:cNvPr id="31" name="Picture 30" descr="A picture containing outdoor object, plant&#10;&#10;Description automatically generated">
            <a:extLst>
              <a:ext uri="{FF2B5EF4-FFF2-40B4-BE49-F238E27FC236}">
                <a16:creationId xmlns:a16="http://schemas.microsoft.com/office/drawing/2014/main" id="{46859975-9E13-42C1-A604-23080BF3AD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07" y="1161900"/>
            <a:ext cx="4409108" cy="3306831"/>
          </a:xfrm>
          <a:prstGeom prst="rect">
            <a:avLst/>
          </a:prstGeom>
        </p:spPr>
      </p:pic>
      <p:sp>
        <p:nvSpPr>
          <p:cNvPr id="32" name="TextBox 31">
            <a:extLst>
              <a:ext uri="{FF2B5EF4-FFF2-40B4-BE49-F238E27FC236}">
                <a16:creationId xmlns:a16="http://schemas.microsoft.com/office/drawing/2014/main" id="{B1DAFD1A-94E2-4C08-A566-FA664786DACF}"/>
              </a:ext>
            </a:extLst>
          </p:cNvPr>
          <p:cNvSpPr txBox="1"/>
          <p:nvPr/>
        </p:nvSpPr>
        <p:spPr>
          <a:xfrm>
            <a:off x="611808" y="8660821"/>
            <a:ext cx="2927948" cy="923330"/>
          </a:xfrm>
          <a:prstGeom prst="rect">
            <a:avLst/>
          </a:prstGeom>
          <a:noFill/>
        </p:spPr>
        <p:txBody>
          <a:bodyPr wrap="square" rtlCol="0">
            <a:spAutoFit/>
          </a:bodyPr>
          <a:lstStyle/>
          <a:p>
            <a:r>
              <a:rPr lang="en-GB" dirty="0"/>
              <a:t>Rammed earth walls create</a:t>
            </a:r>
          </a:p>
          <a:p>
            <a:r>
              <a:rPr lang="en-GB" dirty="0"/>
              <a:t> solitary bee nesting sites </a:t>
            </a:r>
          </a:p>
          <a:p>
            <a:r>
              <a:rPr lang="en-GB" dirty="0"/>
              <a:t>&amp; retain terraced planting. </a:t>
            </a:r>
            <a:endParaRPr lang="en-IE" dirty="0"/>
          </a:p>
        </p:txBody>
      </p:sp>
      <p:pic>
        <p:nvPicPr>
          <p:cNvPr id="35" name="Picture 34" descr="A picture containing outdoor&#10;&#10;Description automatically generated">
            <a:extLst>
              <a:ext uri="{FF2B5EF4-FFF2-40B4-BE49-F238E27FC236}">
                <a16:creationId xmlns:a16="http://schemas.microsoft.com/office/drawing/2014/main" id="{FD379CE4-95EA-4DB3-9B3A-EF93C3AC214A}"/>
              </a:ext>
            </a:extLst>
          </p:cNvPr>
          <p:cNvPicPr>
            <a:picLocks noChangeAspect="1"/>
          </p:cNvPicPr>
          <p:nvPr/>
        </p:nvPicPr>
        <p:blipFill rotWithShape="1">
          <a:blip r:embed="rId10">
            <a:extLst>
              <a:ext uri="{28A0092B-C50C-407E-A947-70E740481C1C}">
                <a14:useLocalDpi xmlns:a14="http://schemas.microsoft.com/office/drawing/2010/main" val="0"/>
              </a:ext>
            </a:extLst>
          </a:blip>
          <a:srcRect l="50817" t="14524"/>
          <a:stretch/>
        </p:blipFill>
        <p:spPr>
          <a:xfrm>
            <a:off x="5413643" y="1164006"/>
            <a:ext cx="3724268" cy="3316727"/>
          </a:xfrm>
          <a:prstGeom prst="rect">
            <a:avLst/>
          </a:prstGeom>
        </p:spPr>
      </p:pic>
      <p:pic>
        <p:nvPicPr>
          <p:cNvPr id="37" name="Picture 36" descr="A picture containing tree, outdoor, flower, plant&#10;&#10;Description automatically generated">
            <a:extLst>
              <a:ext uri="{FF2B5EF4-FFF2-40B4-BE49-F238E27FC236}">
                <a16:creationId xmlns:a16="http://schemas.microsoft.com/office/drawing/2014/main" id="{E72E0AF1-730B-4696-8DD0-0A39003256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7232" y="1185217"/>
            <a:ext cx="2462635" cy="3283514"/>
          </a:xfrm>
          <a:prstGeom prst="rect">
            <a:avLst/>
          </a:prstGeom>
        </p:spPr>
      </p:pic>
      <p:sp>
        <p:nvSpPr>
          <p:cNvPr id="38" name="TextBox 37">
            <a:extLst>
              <a:ext uri="{FF2B5EF4-FFF2-40B4-BE49-F238E27FC236}">
                <a16:creationId xmlns:a16="http://schemas.microsoft.com/office/drawing/2014/main" id="{6B5FC71E-4ED1-454B-990E-B4D019B8DEF2}"/>
              </a:ext>
            </a:extLst>
          </p:cNvPr>
          <p:cNvSpPr txBox="1"/>
          <p:nvPr/>
        </p:nvSpPr>
        <p:spPr>
          <a:xfrm>
            <a:off x="7655119" y="8672386"/>
            <a:ext cx="4534673" cy="646331"/>
          </a:xfrm>
          <a:prstGeom prst="rect">
            <a:avLst/>
          </a:prstGeom>
          <a:noFill/>
        </p:spPr>
        <p:txBody>
          <a:bodyPr wrap="square" rtlCol="0">
            <a:spAutoFit/>
          </a:bodyPr>
          <a:lstStyle/>
          <a:p>
            <a:r>
              <a:rPr lang="en-GB" dirty="0"/>
              <a:t>   Maximise retention of existing trees. </a:t>
            </a:r>
          </a:p>
          <a:p>
            <a:r>
              <a:rPr lang="en-GB" dirty="0"/>
              <a:t>   New tree planting.</a:t>
            </a:r>
            <a:endParaRPr lang="en-IE" dirty="0"/>
          </a:p>
        </p:txBody>
      </p:sp>
      <p:sp>
        <p:nvSpPr>
          <p:cNvPr id="14" name="TextBox 13">
            <a:extLst>
              <a:ext uri="{FF2B5EF4-FFF2-40B4-BE49-F238E27FC236}">
                <a16:creationId xmlns:a16="http://schemas.microsoft.com/office/drawing/2014/main" id="{04C833E4-2C75-447A-ACF0-078CD59CC07F}"/>
              </a:ext>
            </a:extLst>
          </p:cNvPr>
          <p:cNvSpPr txBox="1"/>
          <p:nvPr/>
        </p:nvSpPr>
        <p:spPr>
          <a:xfrm>
            <a:off x="3472852" y="8665979"/>
            <a:ext cx="4056612" cy="369332"/>
          </a:xfrm>
          <a:prstGeom prst="rect">
            <a:avLst/>
          </a:prstGeom>
          <a:noFill/>
        </p:spPr>
        <p:txBody>
          <a:bodyPr wrap="square" rtlCol="0">
            <a:spAutoFit/>
          </a:bodyPr>
          <a:lstStyle/>
          <a:p>
            <a:r>
              <a:rPr lang="en-GB" dirty="0"/>
              <a:t>Pollinator friendly wild bee planting</a:t>
            </a:r>
            <a:endParaRPr lang="en-IE" dirty="0"/>
          </a:p>
        </p:txBody>
      </p:sp>
      <p:pic>
        <p:nvPicPr>
          <p:cNvPr id="3" name="Recorded Sound">
            <a:hlinkClick r:id="" action="ppaction://media"/>
            <a:extLst>
              <a:ext uri="{FF2B5EF4-FFF2-40B4-BE49-F238E27FC236}">
                <a16:creationId xmlns:a16="http://schemas.microsoft.com/office/drawing/2014/main" id="{93D8C266-10A2-47EC-B816-99B6485FEF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07141" y="418499"/>
            <a:ext cx="609600" cy="609600"/>
          </a:xfrm>
          <a:prstGeom prst="rect">
            <a:avLst/>
          </a:prstGeom>
        </p:spPr>
      </p:pic>
    </p:spTree>
    <p:extLst>
      <p:ext uri="{BB962C8B-B14F-4D97-AF65-F5344CB8AC3E}">
        <p14:creationId xmlns:p14="http://schemas.microsoft.com/office/powerpoint/2010/main" val="235349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around each other&#10;&#10;Description automatically generated">
            <a:extLst>
              <a:ext uri="{FF2B5EF4-FFF2-40B4-BE49-F238E27FC236}">
                <a16:creationId xmlns:a16="http://schemas.microsoft.com/office/drawing/2014/main" id="{A681C55E-86F5-4EBF-A05F-73FB7E35E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75" y="5213760"/>
            <a:ext cx="5470154" cy="3611026"/>
          </a:xfrm>
          <a:prstGeom prst="rect">
            <a:avLst/>
          </a:prstGeom>
        </p:spPr>
      </p:pic>
      <p:sp>
        <p:nvSpPr>
          <p:cNvPr id="23" name="TextBox 22">
            <a:extLst>
              <a:ext uri="{FF2B5EF4-FFF2-40B4-BE49-F238E27FC236}">
                <a16:creationId xmlns:a16="http://schemas.microsoft.com/office/drawing/2014/main" id="{F8F230D2-2D9B-4D9D-8EBF-A1313CE7D407}"/>
              </a:ext>
            </a:extLst>
          </p:cNvPr>
          <p:cNvSpPr txBox="1"/>
          <p:nvPr/>
        </p:nvSpPr>
        <p:spPr>
          <a:xfrm>
            <a:off x="671523" y="520383"/>
            <a:ext cx="8864702" cy="461665"/>
          </a:xfrm>
          <a:prstGeom prst="rect">
            <a:avLst/>
          </a:prstGeom>
          <a:solidFill>
            <a:schemeClr val="bg1"/>
          </a:solidFill>
        </p:spPr>
        <p:txBody>
          <a:bodyPr wrap="square" rtlCol="0">
            <a:spAutoFit/>
          </a:bodyPr>
          <a:lstStyle/>
          <a:p>
            <a:r>
              <a:rPr lang="en-GB" sz="2400" b="1" dirty="0"/>
              <a:t>USE REFERENCES- FLEXIBLE MULTI-USE ACTIVITIES</a:t>
            </a:r>
            <a:endParaRPr lang="en-IE" sz="2400" b="1" dirty="0"/>
          </a:p>
        </p:txBody>
      </p:sp>
      <p:sp>
        <p:nvSpPr>
          <p:cNvPr id="3" name="TextBox 2">
            <a:extLst>
              <a:ext uri="{FF2B5EF4-FFF2-40B4-BE49-F238E27FC236}">
                <a16:creationId xmlns:a16="http://schemas.microsoft.com/office/drawing/2014/main" id="{F0EBBBEF-35A9-460A-8AB7-CB8B7FAE2D9D}"/>
              </a:ext>
            </a:extLst>
          </p:cNvPr>
          <p:cNvSpPr txBox="1"/>
          <p:nvPr/>
        </p:nvSpPr>
        <p:spPr>
          <a:xfrm>
            <a:off x="686106" y="4791852"/>
            <a:ext cx="5377273" cy="369332"/>
          </a:xfrm>
          <a:prstGeom prst="rect">
            <a:avLst/>
          </a:prstGeom>
          <a:noFill/>
        </p:spPr>
        <p:txBody>
          <a:bodyPr wrap="square" rtlCol="0">
            <a:spAutoFit/>
          </a:bodyPr>
          <a:lstStyle/>
          <a:p>
            <a:r>
              <a:rPr lang="en-GB" dirty="0"/>
              <a:t>Café/ Tearooms</a:t>
            </a:r>
            <a:endParaRPr lang="en-IE" dirty="0"/>
          </a:p>
        </p:txBody>
      </p:sp>
      <p:sp>
        <p:nvSpPr>
          <p:cNvPr id="4" name="TextBox 3">
            <a:extLst>
              <a:ext uri="{FF2B5EF4-FFF2-40B4-BE49-F238E27FC236}">
                <a16:creationId xmlns:a16="http://schemas.microsoft.com/office/drawing/2014/main" id="{2176BA4D-903B-43AF-B319-959990B45EC2}"/>
              </a:ext>
            </a:extLst>
          </p:cNvPr>
          <p:cNvSpPr txBox="1"/>
          <p:nvPr/>
        </p:nvSpPr>
        <p:spPr>
          <a:xfrm>
            <a:off x="691475" y="8858259"/>
            <a:ext cx="5077223" cy="369332"/>
          </a:xfrm>
          <a:prstGeom prst="rect">
            <a:avLst/>
          </a:prstGeom>
          <a:noFill/>
        </p:spPr>
        <p:txBody>
          <a:bodyPr wrap="square" rtlCol="0">
            <a:spAutoFit/>
          </a:bodyPr>
          <a:lstStyle/>
          <a:p>
            <a:r>
              <a:rPr lang="en-GB" dirty="0"/>
              <a:t>Music Events</a:t>
            </a:r>
            <a:endParaRPr lang="en-IE" dirty="0"/>
          </a:p>
        </p:txBody>
      </p:sp>
      <p:sp>
        <p:nvSpPr>
          <p:cNvPr id="6" name="TextBox 5">
            <a:extLst>
              <a:ext uri="{FF2B5EF4-FFF2-40B4-BE49-F238E27FC236}">
                <a16:creationId xmlns:a16="http://schemas.microsoft.com/office/drawing/2014/main" id="{8B72E969-34D7-4EDA-A864-8125886E1DC1}"/>
              </a:ext>
            </a:extLst>
          </p:cNvPr>
          <p:cNvSpPr txBox="1"/>
          <p:nvPr/>
        </p:nvSpPr>
        <p:spPr>
          <a:xfrm>
            <a:off x="6997453" y="8858259"/>
            <a:ext cx="5377273" cy="369332"/>
          </a:xfrm>
          <a:prstGeom prst="rect">
            <a:avLst/>
          </a:prstGeom>
          <a:noFill/>
        </p:spPr>
        <p:txBody>
          <a:bodyPr wrap="square" rtlCol="0">
            <a:spAutoFit/>
          </a:bodyPr>
          <a:lstStyle/>
          <a:p>
            <a:r>
              <a:rPr lang="en-GB" dirty="0"/>
              <a:t>Board Games</a:t>
            </a:r>
            <a:endParaRPr lang="en-IE" dirty="0"/>
          </a:p>
        </p:txBody>
      </p:sp>
      <p:sp>
        <p:nvSpPr>
          <p:cNvPr id="7" name="TextBox 6">
            <a:extLst>
              <a:ext uri="{FF2B5EF4-FFF2-40B4-BE49-F238E27FC236}">
                <a16:creationId xmlns:a16="http://schemas.microsoft.com/office/drawing/2014/main" id="{DA414FED-627D-4CFA-B855-C156E9414269}"/>
              </a:ext>
            </a:extLst>
          </p:cNvPr>
          <p:cNvSpPr txBox="1"/>
          <p:nvPr/>
        </p:nvSpPr>
        <p:spPr>
          <a:xfrm>
            <a:off x="6997453" y="4768026"/>
            <a:ext cx="3876377" cy="369332"/>
          </a:xfrm>
          <a:prstGeom prst="rect">
            <a:avLst/>
          </a:prstGeom>
          <a:noFill/>
        </p:spPr>
        <p:txBody>
          <a:bodyPr wrap="square" rtlCol="0">
            <a:spAutoFit/>
          </a:bodyPr>
          <a:lstStyle/>
          <a:p>
            <a:r>
              <a:rPr lang="en-GB" dirty="0"/>
              <a:t>Yoga Studio</a:t>
            </a:r>
            <a:endParaRPr lang="en-IE" dirty="0"/>
          </a:p>
        </p:txBody>
      </p:sp>
      <p:pic>
        <p:nvPicPr>
          <p:cNvPr id="13" name="Picture 12" descr="A group of people sitting and standing in front of a crowd&#10;&#10;Description automatically generated">
            <a:extLst>
              <a:ext uri="{FF2B5EF4-FFF2-40B4-BE49-F238E27FC236}">
                <a16:creationId xmlns:a16="http://schemas.microsoft.com/office/drawing/2014/main" id="{8BB43BDF-38E5-4D14-8C05-45DF2206B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523" y="1169016"/>
            <a:ext cx="5499339" cy="3670809"/>
          </a:xfrm>
          <a:prstGeom prst="rect">
            <a:avLst/>
          </a:prstGeom>
        </p:spPr>
      </p:pic>
      <p:pic>
        <p:nvPicPr>
          <p:cNvPr id="14" name="Picture 13" descr="A large empty room with a wooden floor&#10;&#10;Description automatically generated">
            <a:extLst>
              <a:ext uri="{FF2B5EF4-FFF2-40B4-BE49-F238E27FC236}">
                <a16:creationId xmlns:a16="http://schemas.microsoft.com/office/drawing/2014/main" id="{82FC5E15-814F-4779-80AC-A9DC063A7A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8860" y="1169016"/>
            <a:ext cx="5469851" cy="3648348"/>
          </a:xfrm>
          <a:prstGeom prst="rect">
            <a:avLst/>
          </a:prstGeom>
        </p:spPr>
      </p:pic>
      <p:pic>
        <p:nvPicPr>
          <p:cNvPr id="12" name="Picture 11">
            <a:extLst>
              <a:ext uri="{FF2B5EF4-FFF2-40B4-BE49-F238E27FC236}">
                <a16:creationId xmlns:a16="http://schemas.microsoft.com/office/drawing/2014/main" id="{F345F7B1-5E81-4421-9086-8E0D9016DC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16" name="Picture 15" descr="A group of people sitting at a table with a cake&#10;&#10;Description automatically generated">
            <a:extLst>
              <a:ext uri="{FF2B5EF4-FFF2-40B4-BE49-F238E27FC236}">
                <a16:creationId xmlns:a16="http://schemas.microsoft.com/office/drawing/2014/main" id="{40ECA515-BF4D-4852-859C-09E22280B8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7453" y="5213760"/>
            <a:ext cx="5471258" cy="3611027"/>
          </a:xfrm>
          <a:prstGeom prst="rect">
            <a:avLst/>
          </a:prstGeom>
        </p:spPr>
      </p:pic>
      <p:pic>
        <p:nvPicPr>
          <p:cNvPr id="8" name="Recorded Sound">
            <a:hlinkClick r:id="" action="ppaction://media"/>
            <a:extLst>
              <a:ext uri="{FF2B5EF4-FFF2-40B4-BE49-F238E27FC236}">
                <a16:creationId xmlns:a16="http://schemas.microsoft.com/office/drawing/2014/main" id="{639FA6B4-FFD3-474B-BA84-A120D7153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42909" y="446415"/>
            <a:ext cx="609600" cy="609600"/>
          </a:xfrm>
          <a:prstGeom prst="rect">
            <a:avLst/>
          </a:prstGeom>
        </p:spPr>
      </p:pic>
    </p:spTree>
    <p:extLst>
      <p:ext uri="{BB962C8B-B14F-4D97-AF65-F5344CB8AC3E}">
        <p14:creationId xmlns:p14="http://schemas.microsoft.com/office/powerpoint/2010/main" val="341581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B2325F562C984AB26BF76B6444DA73" ma:contentTypeVersion="12" ma:contentTypeDescription="Create a new document." ma:contentTypeScope="" ma:versionID="bf056d42ccf3621679621fc85e70d295">
  <xsd:schema xmlns:xsd="http://www.w3.org/2001/XMLSchema" xmlns:xs="http://www.w3.org/2001/XMLSchema" xmlns:p="http://schemas.microsoft.com/office/2006/metadata/properties" xmlns:ns2="15cdf1fc-393c-4c02-8fe6-eb4da5fda1cd" xmlns:ns3="fa66f948-309b-4ee7-8043-85b049ca2a5d" targetNamespace="http://schemas.microsoft.com/office/2006/metadata/properties" ma:root="true" ma:fieldsID="c693cd2e3c1bd97c776dbf2b1d7003d0" ns2:_="" ns3:_="">
    <xsd:import namespace="15cdf1fc-393c-4c02-8fe6-eb4da5fda1cd"/>
    <xsd:import namespace="fa66f948-309b-4ee7-8043-85b049ca2a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df1fc-393c-4c02-8fe6-eb4da5fda1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6f948-309b-4ee7-8043-85b049ca2a5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8442BD-E1A3-47C3-825E-4F7ED7612E51}"/>
</file>

<file path=customXml/itemProps2.xml><?xml version="1.0" encoding="utf-8"?>
<ds:datastoreItem xmlns:ds="http://schemas.openxmlformats.org/officeDocument/2006/customXml" ds:itemID="{915E2DA8-2F84-48DB-8444-3496C58E2B72}"/>
</file>

<file path=customXml/itemProps3.xml><?xml version="1.0" encoding="utf-8"?>
<ds:datastoreItem xmlns:ds="http://schemas.openxmlformats.org/officeDocument/2006/customXml" ds:itemID="{93EDC057-5264-4080-A1A4-B779CED94DAB}"/>
</file>

<file path=docProps/app.xml><?xml version="1.0" encoding="utf-8"?>
<Properties xmlns="http://schemas.openxmlformats.org/officeDocument/2006/extended-properties" xmlns:vt="http://schemas.openxmlformats.org/officeDocument/2006/docPropsVTypes">
  <Template>Office Theme</Template>
  <TotalTime>7123</TotalTime>
  <Words>1082</Words>
  <Application>Microsoft Office PowerPoint</Application>
  <PresentationFormat>A3 Paper (297x420 mm)</PresentationFormat>
  <Paragraphs>116</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Symbol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Aidan McNamara</dc:creator>
  <cp:lastModifiedBy>Aidan McNamara</cp:lastModifiedBy>
  <cp:revision>224</cp:revision>
  <cp:lastPrinted>2020-09-17T09:17:45Z</cp:lastPrinted>
  <dcterms:created xsi:type="dcterms:W3CDTF">2019-09-23T16:36:06Z</dcterms:created>
  <dcterms:modified xsi:type="dcterms:W3CDTF">2021-02-01T16:31:32Z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0x01010034B2325F562C984AB26BF76B6444DA73</vt:lpwstr>
  </property>
</Properties>
</file>