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3" r:id="rId5"/>
    <p:sldId id="266" r:id="rId6"/>
    <p:sldId id="259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B5E78-78F4-491A-9C98-8BA96B834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8F623-A5CC-43BD-B095-16229381D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14B9C-3FC1-46ED-9355-C5B25A58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4ECF1-EA3F-4B69-99E7-F77D106FA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44D35-90D6-4FA6-A42D-8BBA8B58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857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CBA5F-7423-4E7F-AE67-A1C19D45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222BA-743E-4217-9434-5D1502902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5EAB7-7BCA-4F70-AFE8-802E464A6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00902-57C5-4E0D-9446-86A6FB6FF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1EC7C-2E7F-4786-A165-9150151B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937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04B761-F29D-4F37-A7FF-ECAC34A45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5D6B6-32FC-4A89-B8AE-0CF1D0861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9062A-A038-4AFA-968F-62DAF37E8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4D63A-6AE8-44E3-83DE-FB31D2FD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7EFE7-F3EA-4324-BED1-A455AC5E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03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0A7F-9F20-4F55-8F7E-409BAD4F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7794F-0ACA-487D-88C9-950230ABE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9D220-E3F1-42A7-B733-9E8A64360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A4151-CB81-4383-8306-0F52DCC7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EA6B7-AB7A-470E-A0F6-B20CC9739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31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C1B8D-3102-4EA0-8741-CCA5C7C2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8046-CA4C-4A5E-87BD-69D0928DA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65A16-E30C-41E3-A504-3F27DFEE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F5BF7-4F22-418D-B57A-ECC504C7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ACB6F-DC05-42FD-8373-63D79B8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859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7034-0764-4852-81E8-A070776A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7427-6EA6-4030-9853-FB4400AB5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2BB8E-DBA3-4897-91C6-8CC076B95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A273B-B860-483A-B740-F8F54FCC6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A3A07-04BE-40FB-907C-19B63D05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89139-6D89-4486-877F-C2A079C7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70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D3A51-984B-40C7-B72B-49B0F1E2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F1C56-6C05-4D48-9A2F-BED5FE0A9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D32D0-3C25-4798-BE1E-0B7FACD0C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D60F7-D209-451A-9C6D-DB8541F01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2A44C-809F-4A59-A428-554765695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A61EB-905B-40B1-A1C0-9EC3653D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01C6D-417A-4523-AF90-C5D865D4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AEFBBF-9EBC-4D34-B357-BE834BCB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79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97EC-7DF9-41F4-8424-7983FCA19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D6F40-226B-450F-B5E4-6E50FB77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0F99-4699-454A-A89F-F7702DB1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59AA3-6EA8-4A9A-ADAE-CABF2C888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953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43165-4829-488E-B8E9-9B8F7FC7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99C85-4428-479A-9177-3CDC179C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CAD7C-9EEF-4E7B-A4A9-EB3F1A56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819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ECB7-57FE-4232-946D-025EAA87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3EBF2-72C8-499B-AE90-D47C77193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E8B90-AD60-4ADF-B8D4-B18BE0B36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ACED6-358F-458E-8E47-EEA1F810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989B8-EF4D-420D-819F-0B60F544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29CBA-644C-4DC0-B2FF-A823AAD5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593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172E-D03A-414E-BA0A-1E894271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9B058-E09B-4E54-B9D3-6D9EEBE2F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9AEC0-A958-4956-9A07-D594DF78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F6D4E-369D-48E1-B9F9-B7C26626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1B913-8539-4556-B356-2B2E9292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E43-3077-490C-BF90-83A80750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76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690A61-A121-46C9-8C77-06EB5B2F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57782-6740-4815-8258-A1502202E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52CF5-3651-49D3-A943-79E1BEFB4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C582D-759F-47AA-93D7-8CE8B012C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AF48B-7467-440A-89CF-9240B38BB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433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http://newslettertogo.com/qp1sq8qr/s_yi770axv/files/3_CI_Email-Template_012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88F56-6588-49A0-A9B2-FEE88747A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132" y="1295231"/>
            <a:ext cx="5895178" cy="3807446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IE" sz="4100" dirty="0">
                <a:effectLst/>
                <a:latin typeface="+mn-lt"/>
                <a:ea typeface="Times New Roman" panose="02020603050405020304" pitchFamily="18" charset="0"/>
              </a:rPr>
              <a:t>Sectoral Recovery </a:t>
            </a:r>
            <a:br>
              <a:rPr lang="en-IE" sz="4100" dirty="0">
                <a:effectLst/>
                <a:latin typeface="+mn-lt"/>
                <a:ea typeface="Times New Roman" panose="02020603050405020304" pitchFamily="18" charset="0"/>
              </a:rPr>
            </a:br>
            <a:br>
              <a:rPr lang="en-IE" sz="41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n-IE" sz="4100" dirty="0">
                <a:effectLst/>
                <a:latin typeface="+mn-lt"/>
                <a:ea typeface="Times New Roman" panose="02020603050405020304" pitchFamily="18" charset="0"/>
              </a:rPr>
              <a:t>Role of Creative Ireland, </a:t>
            </a:r>
            <a:r>
              <a:rPr lang="en-IE" sz="4100" dirty="0" err="1">
                <a:effectLst/>
                <a:latin typeface="+mn-lt"/>
                <a:ea typeface="Times New Roman" panose="02020603050405020304" pitchFamily="18" charset="0"/>
              </a:rPr>
              <a:t>Cruinniú</a:t>
            </a:r>
            <a:r>
              <a:rPr lang="en-IE" sz="41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IE" sz="4100" dirty="0" err="1">
                <a:effectLst/>
                <a:latin typeface="+mn-lt"/>
                <a:ea typeface="Times New Roman" panose="02020603050405020304" pitchFamily="18" charset="0"/>
              </a:rPr>
              <a:t>na</a:t>
            </a:r>
            <a:r>
              <a:rPr lang="en-IE" sz="41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IE" sz="4100" dirty="0" err="1">
                <a:effectLst/>
                <a:latin typeface="+mn-lt"/>
                <a:ea typeface="Times New Roman" panose="02020603050405020304" pitchFamily="18" charset="0"/>
              </a:rPr>
              <a:t>nÓg</a:t>
            </a:r>
            <a:r>
              <a:rPr lang="en-IE" sz="4100" dirty="0">
                <a:effectLst/>
                <a:latin typeface="+mn-lt"/>
                <a:ea typeface="Times New Roman" panose="02020603050405020304" pitchFamily="18" charset="0"/>
              </a:rPr>
              <a:t>, Music Generation and other </a:t>
            </a:r>
            <a:r>
              <a:rPr lang="en-IE" sz="4100" dirty="0">
                <a:latin typeface="+mn-lt"/>
                <a:ea typeface="Times New Roman" panose="02020603050405020304" pitchFamily="18" charset="0"/>
              </a:rPr>
              <a:t>programmes</a:t>
            </a:r>
            <a:br>
              <a:rPr lang="en-IE" sz="4100" dirty="0">
                <a:effectLst/>
                <a:latin typeface="+mn-lt"/>
                <a:ea typeface="Calibri" panose="020F0502020204030204" pitchFamily="34" charset="0"/>
              </a:rPr>
            </a:br>
            <a:endParaRPr lang="en-IE" sz="4100" dirty="0">
              <a:latin typeface="+mn-l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9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B42666-BD56-412B-8C4F-6A1C421E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GB" sz="5400" b="1" dirty="0" err="1"/>
              <a:t>Cruinni</a:t>
            </a:r>
            <a:r>
              <a:rPr lang="en-IE" sz="5400" b="1" dirty="0"/>
              <a:t>ú</a:t>
            </a:r>
            <a:br>
              <a:rPr lang="en-IE" sz="5400" b="1" dirty="0"/>
            </a:br>
            <a:r>
              <a:rPr lang="en-IE" sz="5400" b="1" dirty="0"/>
              <a:t>Na </a:t>
            </a:r>
            <a:r>
              <a:rPr lang="en-IE" sz="5400" b="1" dirty="0" err="1"/>
              <a:t>nÓg</a:t>
            </a:r>
            <a:endParaRPr lang="en-IE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CC403-F2E0-427E-B35F-472EC1F9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0"/>
            <a:ext cx="6224335" cy="5828161"/>
          </a:xfrm>
        </p:spPr>
        <p:txBody>
          <a:bodyPr anchor="ctr">
            <a:normAutofit fontScale="92500" lnSpcReduction="20000"/>
          </a:bodyPr>
          <a:lstStyle/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400" b="1" dirty="0" err="1"/>
              <a:t>Cruinniú</a:t>
            </a:r>
            <a:r>
              <a:rPr lang="en-GB" sz="2400" b="1" dirty="0"/>
              <a:t> </a:t>
            </a:r>
            <a:r>
              <a:rPr lang="en-GB" sz="2400" b="1" dirty="0" err="1"/>
              <a:t>na</a:t>
            </a:r>
            <a:r>
              <a:rPr lang="en-GB" sz="2400" b="1" dirty="0"/>
              <a:t> </a:t>
            </a:r>
            <a:r>
              <a:rPr lang="en-GB" sz="2400" b="1" dirty="0" err="1"/>
              <a:t>nÓg</a:t>
            </a:r>
            <a:r>
              <a:rPr lang="en-GB" sz="2400" b="1" dirty="0"/>
              <a:t> 12</a:t>
            </a:r>
            <a:r>
              <a:rPr lang="en-GB" sz="2400" b="1" baseline="30000" dirty="0"/>
              <a:t>th</a:t>
            </a:r>
            <a:r>
              <a:rPr lang="en-GB" sz="2400" b="1" dirty="0"/>
              <a:t> June 2021</a:t>
            </a:r>
            <a:br>
              <a:rPr lang="en-GB" sz="2400" dirty="0"/>
            </a:br>
            <a:r>
              <a:rPr lang="en-GB" sz="2400" dirty="0"/>
              <a:t>Blended programme of live and online activities</a:t>
            </a:r>
            <a:br>
              <a:rPr lang="en-GB" sz="2400" dirty="0"/>
            </a:br>
            <a:br>
              <a:rPr lang="en-GB" sz="2400" dirty="0"/>
            </a:br>
            <a:br>
              <a:rPr lang="en-GB" sz="2400" dirty="0"/>
            </a:br>
            <a:r>
              <a:rPr lang="en-GB" sz="2400" dirty="0"/>
              <a:t>1 Commission </a:t>
            </a:r>
            <a:r>
              <a:rPr lang="en-GB" sz="2400" dirty="0" err="1"/>
              <a:t>Mothertongues</a:t>
            </a:r>
            <a:r>
              <a:rPr lang="en-GB" sz="2400" dirty="0"/>
              <a:t> €10,000</a:t>
            </a:r>
            <a:br>
              <a:rPr lang="en-GB" sz="2400" dirty="0"/>
            </a:br>
            <a:br>
              <a:rPr lang="en-GB" sz="2400" dirty="0"/>
            </a:br>
            <a:r>
              <a:rPr lang="en-GB" sz="2400" dirty="0"/>
              <a:t>1 Open Space Commission €10,000</a:t>
            </a:r>
            <a:br>
              <a:rPr lang="en-GB" sz="2400" dirty="0"/>
            </a:br>
            <a:r>
              <a:rPr lang="en-GB" sz="2400" dirty="0"/>
              <a:t>Open Call for cultural events €3000</a:t>
            </a:r>
            <a:br>
              <a:rPr lang="en-GB" sz="2400" dirty="0"/>
            </a:br>
            <a:br>
              <a:rPr lang="en-GB" sz="2400" dirty="0"/>
            </a:br>
            <a:r>
              <a:rPr lang="en-GB" sz="2400" dirty="0" err="1"/>
              <a:t>Ruaille</a:t>
            </a:r>
            <a:r>
              <a:rPr lang="en-GB" sz="2400" dirty="0"/>
              <a:t> </a:t>
            </a:r>
            <a:r>
              <a:rPr lang="en-GB" sz="2400" dirty="0" err="1"/>
              <a:t>Buaille</a:t>
            </a:r>
            <a:r>
              <a:rPr lang="en-GB" sz="2400" dirty="0"/>
              <a:t> Lucan </a:t>
            </a:r>
            <a:r>
              <a:rPr lang="en-GB" sz="2400" dirty="0" err="1"/>
              <a:t>Childrens</a:t>
            </a:r>
            <a:r>
              <a:rPr lang="en-GB" sz="2400" dirty="0"/>
              <a:t> Music </a:t>
            </a:r>
            <a:r>
              <a:rPr lang="en-GB" sz="2400"/>
              <a:t>Festival </a:t>
            </a:r>
            <a:br>
              <a:rPr lang="en-GB" sz="2400"/>
            </a:br>
            <a:r>
              <a:rPr lang="en-GB" sz="2400"/>
              <a:t>5 </a:t>
            </a:r>
            <a:r>
              <a:rPr lang="en-GB" sz="2400" dirty="0"/>
              <a:t>new music commissions for children</a:t>
            </a:r>
            <a:br>
              <a:rPr lang="en-GB" sz="2400" dirty="0"/>
            </a:br>
            <a:br>
              <a:rPr lang="en-GB" sz="2400" dirty="0"/>
            </a:br>
            <a:r>
              <a:rPr lang="en-GB" sz="2400" dirty="0"/>
              <a:t>Voice of children &amp; Young People Survey</a:t>
            </a:r>
            <a:br>
              <a:rPr lang="en-GB" sz="2400" dirty="0"/>
            </a:br>
            <a:endParaRPr lang="en-GB" sz="22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E02E810-978E-40F6-A56B-FE51B565F177}"/>
              </a:ext>
            </a:extLst>
          </p:cNvPr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485" y="765695"/>
            <a:ext cx="4504041" cy="208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65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1DBC54-727A-45AE-9F26-B82620767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60086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Creative Ireland South Dublin 2021</a:t>
            </a:r>
            <a:br>
              <a:rPr lang="en-US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Creative Communities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959621-9508-46FA-9BA0-25FA6D5693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6418" y="1315091"/>
            <a:ext cx="6224335" cy="46685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 err="1"/>
              <a:t>Covid</a:t>
            </a:r>
            <a:r>
              <a:rPr lang="en-US" sz="2200" dirty="0"/>
              <a:t> Response and Stimulus </a:t>
            </a:r>
            <a:r>
              <a:rPr lang="en-US" sz="2200" dirty="0" err="1"/>
              <a:t>Programmes</a:t>
            </a:r>
            <a:r>
              <a:rPr lang="en-US" sz="2200" dirty="0"/>
              <a:t> 2020</a:t>
            </a:r>
            <a:br>
              <a:rPr lang="en-US" sz="2200" dirty="0"/>
            </a:br>
            <a:r>
              <a:rPr lang="en-US" sz="2200" dirty="0"/>
              <a:t>37 Bursaries for Resilience &amp; Capacity Building</a:t>
            </a:r>
            <a:br>
              <a:rPr lang="en-US" sz="2200" dirty="0"/>
            </a:br>
            <a:r>
              <a:rPr lang="en-US" sz="2200" dirty="0"/>
              <a:t>Project awards for Arts Disability re-engagement, young people in direct provision, </a:t>
            </a:r>
            <a:r>
              <a:rPr lang="en-US" sz="2200" dirty="0" err="1"/>
              <a:t>Covid</a:t>
            </a:r>
            <a:r>
              <a:rPr lang="en-US" sz="2200" dirty="0"/>
              <a:t> Care Home Concerts, research digital performing arts and heritage led place making project in North Clondalkin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2021 increase in funding €142,000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Community engagement in creative &amp; cultural  activities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Support for Artists &amp; Cultural </a:t>
            </a:r>
            <a:r>
              <a:rPr lang="en-US" sz="2200" dirty="0" err="1"/>
              <a:t>Organisations</a:t>
            </a: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Creative and Cultural Social Enterprise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Creative Responses to Climate Change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7292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B42666-BD56-412B-8C4F-6A1C421E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4600" dirty="0"/>
              <a:t>Music Generation South Dublin</a:t>
            </a:r>
            <a:endParaRPr lang="en-IE" sz="4600" dirty="0"/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CC403-F2E0-427E-B35F-472EC1F9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12859"/>
            <a:ext cx="4243589" cy="3664908"/>
          </a:xfrm>
        </p:spPr>
        <p:txBody>
          <a:bodyPr>
            <a:noAutofit/>
          </a:bodyPr>
          <a:lstStyle/>
          <a:p>
            <a:r>
              <a:rPr lang="en-GB" sz="1600" dirty="0"/>
              <a:t>Continuation of Community Hub programmes (109 children)</a:t>
            </a:r>
          </a:p>
          <a:p>
            <a:r>
              <a:rPr lang="en-GB" sz="1600" dirty="0"/>
              <a:t>Virtual Christmas performance</a:t>
            </a:r>
          </a:p>
          <a:p>
            <a:r>
              <a:rPr lang="en-GB" sz="1600" dirty="0"/>
              <a:t>Libraries Early Years Music</a:t>
            </a:r>
          </a:p>
          <a:p>
            <a:r>
              <a:rPr lang="en-GB" sz="1600" dirty="0"/>
              <a:t>Development of NOISE Youth Music pilot</a:t>
            </a:r>
          </a:p>
          <a:p>
            <a:r>
              <a:rPr lang="en-GB" sz="1600" dirty="0"/>
              <a:t>Majority of Schools access programmes on hold except for 5. Family workshops offered.</a:t>
            </a:r>
          </a:p>
          <a:p>
            <a:r>
              <a:rPr lang="en-IE" sz="1600" b="1" i="0" dirty="0" err="1">
                <a:effectLst/>
              </a:rPr>
              <a:t>SubSounds</a:t>
            </a:r>
            <a:r>
              <a:rPr lang="en-IE" sz="1600" b="1" i="0" dirty="0">
                <a:effectLst/>
              </a:rPr>
              <a:t> Intro </a:t>
            </a:r>
            <a:r>
              <a:rPr lang="en-IE" sz="1600" b="0" i="1" dirty="0">
                <a:effectLst/>
              </a:rPr>
              <a:t>(13-15years)</a:t>
            </a:r>
            <a:r>
              <a:rPr lang="en-IE" sz="1600" b="0" i="0" dirty="0">
                <a:effectLst/>
              </a:rPr>
              <a:t> and</a:t>
            </a:r>
            <a:r>
              <a:rPr lang="en-IE" sz="1600" b="1" i="0" dirty="0">
                <a:effectLst/>
              </a:rPr>
              <a:t> </a:t>
            </a:r>
            <a:r>
              <a:rPr lang="en-IE" sz="1600" b="1" i="0" dirty="0" err="1">
                <a:effectLst/>
              </a:rPr>
              <a:t>SubSounds</a:t>
            </a:r>
            <a:r>
              <a:rPr lang="en-IE" sz="1600" b="1" i="0" dirty="0">
                <a:effectLst/>
              </a:rPr>
              <a:t> Tallaght </a:t>
            </a:r>
            <a:r>
              <a:rPr lang="en-IE" sz="1600" b="0" i="1" dirty="0">
                <a:effectLst/>
              </a:rPr>
              <a:t>(15 - 17 years)</a:t>
            </a:r>
            <a:r>
              <a:rPr lang="en-IE" sz="1600" b="0" i="0" dirty="0">
                <a:effectLst/>
              </a:rPr>
              <a:t> have started an intensive 24 week programme virtually with 50 young people between the two programmes (20, 30 respectively).</a:t>
            </a:r>
          </a:p>
          <a:p>
            <a:r>
              <a:rPr lang="en-IE" sz="1600" dirty="0"/>
              <a:t>Programme ongoing in </a:t>
            </a:r>
            <a:r>
              <a:rPr lang="en-IE" sz="1600" b="1" dirty="0" err="1"/>
              <a:t>Cheeverstown</a:t>
            </a:r>
            <a:r>
              <a:rPr lang="en-IE" sz="1600" b="1" dirty="0"/>
              <a:t> House</a:t>
            </a:r>
            <a:endParaRPr lang="en-GB" sz="16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2BE4B6-030B-4285-BB7B-A300A87C3F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6" r="2819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5016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F30604-B017-44F7-9F81-A6CAD3C77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60086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Local </a:t>
            </a:r>
            <a:r>
              <a:rPr lang="en-US" sz="5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Programmes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of Participation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2BADD-D3A3-45D5-9270-FB85F3B0B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6418" y="500720"/>
            <a:ext cx="6224335" cy="5431536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Arts Grants for Amateur Voluntary and Community Groups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Sightless Cinema – ongoing engagement, technical capacity built up through Creative Ireland Award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Noise Moves Dance &amp; Emergence Young Choreographers Mentoring </a:t>
            </a:r>
            <a:r>
              <a:rPr lang="en-US" sz="2200" dirty="0" err="1"/>
              <a:t>programme</a:t>
            </a:r>
            <a:endParaRPr lang="en-US" sz="22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Epic – Creative Writing </a:t>
            </a:r>
            <a:r>
              <a:rPr lang="en-US" sz="2200" dirty="0" err="1"/>
              <a:t>Programme</a:t>
            </a:r>
            <a:r>
              <a:rPr lang="en-US" sz="2200" dirty="0"/>
              <a:t> in 2</a:t>
            </a:r>
            <a:r>
              <a:rPr lang="en-US" sz="2200" baseline="30000" dirty="0"/>
              <a:t>nd</a:t>
            </a:r>
            <a:r>
              <a:rPr lang="en-US" sz="2200" dirty="0"/>
              <a:t> Level Schools and Education </a:t>
            </a:r>
            <a:r>
              <a:rPr lang="en-US" sz="2200" dirty="0" err="1"/>
              <a:t>Centres</a:t>
            </a:r>
            <a:r>
              <a:rPr lang="en-US" sz="2200" dirty="0"/>
              <a:t> – plans to initiate junior creative writing hub in North Clondalkin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Suburban Sounds, junior </a:t>
            </a:r>
            <a:r>
              <a:rPr lang="en-US" sz="2200" dirty="0" err="1"/>
              <a:t>programme</a:t>
            </a:r>
            <a:r>
              <a:rPr lang="en-US" sz="2200" dirty="0"/>
              <a:t> initiated and Noise Music Urban Music </a:t>
            </a:r>
            <a:r>
              <a:rPr lang="en-US" sz="2200" dirty="0" err="1"/>
              <a:t>programme</a:t>
            </a:r>
            <a:r>
              <a:rPr lang="en-US" sz="2200" dirty="0"/>
              <a:t> in development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NOISE Flicks Youth Film Festival – Young Directors Mentoring </a:t>
            </a:r>
            <a:r>
              <a:rPr lang="en-US" sz="2200" dirty="0" err="1"/>
              <a:t>programme</a:t>
            </a:r>
            <a:r>
              <a:rPr lang="en-US" sz="2200" dirty="0"/>
              <a:t>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 err="1"/>
              <a:t>Tallaght</a:t>
            </a:r>
            <a:r>
              <a:rPr lang="en-US" sz="2200" dirty="0"/>
              <a:t> Youth Film Makers – smaller group of participants</a:t>
            </a:r>
          </a:p>
        </p:txBody>
      </p:sp>
    </p:spTree>
    <p:extLst>
      <p:ext uri="{BB962C8B-B14F-4D97-AF65-F5344CB8AC3E}">
        <p14:creationId xmlns:p14="http://schemas.microsoft.com/office/powerpoint/2010/main" val="2355524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AA6BD-6F4D-414B-BC04-75D900107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60086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Artist Supports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F5C5A-21C0-4ADB-B9EF-321BBEBA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6418" y="713232"/>
            <a:ext cx="6224335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b="1" i="0" dirty="0">
                <a:effectLst/>
              </a:rPr>
              <a:t>Platform 31: Arts Council and Local Authorities</a:t>
            </a:r>
            <a:br>
              <a:rPr lang="en-US" sz="2200" b="1" i="0" dirty="0">
                <a:effectLst/>
              </a:rPr>
            </a:br>
            <a:r>
              <a:rPr lang="en-US" sz="2200" b="0" i="0" dirty="0">
                <a:effectLst/>
              </a:rPr>
              <a:t>Participating artists will receive an €8,000 bursary to invest in themselves and their practice, combined with participation in an advisory and developmental framework and a national peer network.</a:t>
            </a:r>
            <a:br>
              <a:rPr lang="en-US" sz="2200" b="0" i="0" dirty="0">
                <a:effectLst/>
              </a:rPr>
            </a:b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b="1" i="0" dirty="0">
                <a:effectLst/>
              </a:rPr>
              <a:t>South Dublin Council Artist Bursaries</a:t>
            </a:r>
            <a:br>
              <a:rPr lang="en-US" sz="2200" b="1" i="0" dirty="0">
                <a:effectLst/>
              </a:rPr>
            </a:br>
            <a:r>
              <a:rPr lang="en-US" sz="2200" b="0" i="0" dirty="0">
                <a:effectLst/>
              </a:rPr>
              <a:t>Individual Artist Award</a:t>
            </a:r>
            <a:br>
              <a:rPr lang="en-US" sz="2200" b="0" i="0" dirty="0">
                <a:effectLst/>
              </a:rPr>
            </a:br>
            <a:r>
              <a:rPr lang="en-US" sz="2200" b="0" i="0" dirty="0">
                <a:effectLst/>
              </a:rPr>
              <a:t>Annette Halpin Award for Young Musicians</a:t>
            </a:r>
            <a:br>
              <a:rPr lang="en-US" sz="2200" b="0" i="0" dirty="0">
                <a:effectLst/>
              </a:rPr>
            </a:br>
            <a:r>
              <a:rPr lang="en-US" sz="2200" b="0" i="0" dirty="0">
                <a:effectLst/>
              </a:rPr>
              <a:t>Emerging Young Artist Development Award</a:t>
            </a:r>
            <a:br>
              <a:rPr lang="en-US" sz="2200" b="0" i="0" dirty="0">
                <a:effectLst/>
              </a:rPr>
            </a:br>
            <a:r>
              <a:rPr lang="en-US" sz="2200" b="0" i="0" dirty="0">
                <a:effectLst/>
              </a:rPr>
              <a:t>Project Awards: Amateur Voluntary and Community Groups</a:t>
            </a: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IE" sz="2200" b="1" dirty="0"/>
              <a:t>Exploring and Thinking </a:t>
            </a:r>
            <a:r>
              <a:rPr lang="en-IE" sz="2200" b="1" dirty="0" err="1"/>
              <a:t>Buraries</a:t>
            </a:r>
            <a:r>
              <a:rPr lang="en-IE" sz="2200" b="1" dirty="0"/>
              <a:t>: Dublin Local Authorities</a:t>
            </a:r>
            <a:br>
              <a:rPr lang="en-IE" sz="2200" b="1" dirty="0"/>
            </a:br>
            <a:r>
              <a:rPr lang="en-IE" sz="2200" dirty="0"/>
              <a:t>Artists whose practise is in Early Childhood Arts</a:t>
            </a: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0311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AA6BD-6F4D-414B-BC04-75D900107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60086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Artist Supports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F5C5A-21C0-4ADB-B9EF-321BBEBA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6418" y="942509"/>
            <a:ext cx="6224335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IE" sz="22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E" sz="2200" b="1" dirty="0"/>
              <a:t>Artist Resilience Bursary</a:t>
            </a:r>
            <a:br>
              <a:rPr lang="en-IE" sz="2200" b="1" dirty="0"/>
            </a:br>
            <a:r>
              <a:rPr lang="en-IE" sz="2200" dirty="0"/>
              <a:t>4 Awards For discussion</a:t>
            </a:r>
            <a:br>
              <a:rPr lang="en-IE" sz="2200" dirty="0"/>
            </a:br>
            <a:endParaRPr lang="en-IE" sz="2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E" sz="2200" b="1" dirty="0"/>
              <a:t>Support for Creative and Cultural Enterprises</a:t>
            </a:r>
            <a:br>
              <a:rPr lang="en-IE" sz="2200" dirty="0"/>
            </a:br>
            <a:r>
              <a:rPr lang="en-IE" sz="2200" dirty="0"/>
              <a:t>Enterprise Week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E" sz="2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E" sz="2200" b="1" dirty="0"/>
              <a:t>Visual Artists Support Programme</a:t>
            </a:r>
            <a:br>
              <a:rPr lang="en-IE" sz="2200" dirty="0"/>
            </a:br>
            <a:r>
              <a:rPr lang="en-IE" sz="2200" dirty="0"/>
              <a:t>Needs Analysis, Network support</a:t>
            </a:r>
            <a:br>
              <a:rPr lang="en-IE" sz="2200" dirty="0"/>
            </a:br>
            <a:endParaRPr lang="en-IE" sz="2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i="0" dirty="0">
                <a:effectLst/>
              </a:rPr>
              <a:t>Keep Well Campaign</a:t>
            </a:r>
            <a:br>
              <a:rPr lang="en-US" sz="2200" b="1" i="0" dirty="0">
                <a:effectLst/>
              </a:rPr>
            </a:br>
            <a:r>
              <a:rPr lang="en-US" sz="2200" i="0" dirty="0">
                <a:effectLst/>
              </a:rPr>
              <a:t>5 Artist micro residencies, live concerts in residential care homes and </a:t>
            </a:r>
            <a:r>
              <a:rPr lang="en-US" sz="2200" i="0" dirty="0" err="1">
                <a:effectLst/>
              </a:rPr>
              <a:t>centres</a:t>
            </a:r>
            <a:r>
              <a:rPr lang="en-US" sz="2200" i="0" dirty="0">
                <a:effectLst/>
              </a:rPr>
              <a:t> supporting people with Intellectual Disability.</a:t>
            </a:r>
            <a:br>
              <a:rPr lang="en-US" sz="2200" b="0" i="0" dirty="0">
                <a:effectLst/>
              </a:rPr>
            </a:br>
            <a:endParaRPr lang="en-US" sz="2200" b="0" i="0" dirty="0">
              <a:effectLst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7390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081E98-E380-494D-8149-6E2E7F231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60086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Commissioning Opportunities and Public Engagement through Public Art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478AF-DDD3-4E87-BE37-093C23B90E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6418" y="552091"/>
            <a:ext cx="6224335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N81 Enhancement Scheme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District Enhancement Scheme (10 </a:t>
            </a:r>
            <a:r>
              <a:rPr lang="en-US" sz="2200" dirty="0" err="1"/>
              <a:t>centres</a:t>
            </a:r>
            <a:r>
              <a:rPr lang="en-US" sz="2200" dirty="0"/>
              <a:t> over 5 years)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Council Mural </a:t>
            </a:r>
            <a:r>
              <a:rPr lang="en-US" sz="2200" dirty="0" err="1"/>
              <a:t>Programme</a:t>
            </a:r>
            <a:endParaRPr lang="en-US" sz="22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Lucan Domaine Commission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% for Art </a:t>
            </a:r>
            <a:r>
              <a:rPr lang="en-US" sz="2200" dirty="0" err="1"/>
              <a:t>Programme</a:t>
            </a:r>
            <a:r>
              <a:rPr lang="en-US" sz="2200" dirty="0"/>
              <a:t> (Children and Youth)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9954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525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Sectoral Recovery   Role of Creative Ireland, Cruinniú na nÓg, Music Generation and other programmes </vt:lpstr>
      <vt:lpstr>Cruinniú Na nÓg</vt:lpstr>
      <vt:lpstr>Creative Ireland South Dublin 2021 Creative Communities</vt:lpstr>
      <vt:lpstr>Music Generation South Dublin</vt:lpstr>
      <vt:lpstr>Local Programmes of Participation</vt:lpstr>
      <vt:lpstr>Artist Supports</vt:lpstr>
      <vt:lpstr>Artist Supports</vt:lpstr>
      <vt:lpstr>Commissioning Opportunities and Public Engagement through Public 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Sectoral Recovery Role of Creative Ireland, Cruinniú na nÓg, Music Generation and other programmes </dc:title>
  <dc:creator>Orla Scannell</dc:creator>
  <cp:lastModifiedBy>Orla Scannell</cp:lastModifiedBy>
  <cp:revision>16</cp:revision>
  <dcterms:created xsi:type="dcterms:W3CDTF">2021-02-01T08:08:48Z</dcterms:created>
  <dcterms:modified xsi:type="dcterms:W3CDTF">2021-02-01T08:48:01Z</dcterms:modified>
</cp:coreProperties>
</file>