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sldIdLst>
    <p:sldId id="266" r:id="rId2"/>
    <p:sldId id="432" r:id="rId3"/>
    <p:sldId id="306" r:id="rId4"/>
    <p:sldId id="429" r:id="rId5"/>
    <p:sldId id="441" r:id="rId6"/>
    <p:sldId id="470" r:id="rId7"/>
    <p:sldId id="471" r:id="rId8"/>
    <p:sldId id="477" r:id="rId9"/>
    <p:sldId id="487" r:id="rId10"/>
    <p:sldId id="478" r:id="rId11"/>
    <p:sldId id="479" r:id="rId12"/>
    <p:sldId id="480" r:id="rId13"/>
    <p:sldId id="481" r:id="rId14"/>
    <p:sldId id="482" r:id="rId15"/>
    <p:sldId id="474" r:id="rId16"/>
    <p:sldId id="475" r:id="rId17"/>
    <p:sldId id="442" r:id="rId18"/>
    <p:sldId id="443" r:id="rId19"/>
    <p:sldId id="444" r:id="rId20"/>
    <p:sldId id="445" r:id="rId21"/>
    <p:sldId id="446" r:id="rId22"/>
    <p:sldId id="448" r:id="rId23"/>
    <p:sldId id="449" r:id="rId24"/>
    <p:sldId id="450" r:id="rId25"/>
    <p:sldId id="451" r:id="rId26"/>
    <p:sldId id="457" r:id="rId27"/>
    <p:sldId id="458" r:id="rId28"/>
    <p:sldId id="459" r:id="rId29"/>
    <p:sldId id="460" r:id="rId30"/>
    <p:sldId id="462" r:id="rId31"/>
    <p:sldId id="463" r:id="rId32"/>
    <p:sldId id="464" r:id="rId33"/>
    <p:sldId id="465" r:id="rId34"/>
    <p:sldId id="466" r:id="rId35"/>
    <p:sldId id="467" r:id="rId36"/>
    <p:sldId id="427" r:id="rId37"/>
    <p:sldId id="304" r:id="rId38"/>
  </p:sldIdLst>
  <p:sldSz cx="9144000" cy="6858000" type="screen4x3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orient="horz" userDrawn="1">
          <p15:clr>
            <a:srgbClr val="A4A3A4"/>
          </p15:clr>
        </p15:guide>
        <p15:guide id="3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73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08" y="66"/>
      </p:cViewPr>
      <p:guideLst>
        <p:guide orient="horz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56BF4-86D6-4997-B325-1D75EA08AD7E}" type="datetimeFigureOut">
              <a:rPr lang="en-IE" smtClean="0"/>
              <a:t>22/01/2021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3013"/>
            <a:ext cx="4475163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86313"/>
            <a:ext cx="5443537" cy="3914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45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D11A82-9A8E-48EC-9D89-EA9B6AB93C4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63876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22/01/2021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82098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22/01/2021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84773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22/01/2021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17014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22/01/2021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59130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22/01/2021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61193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22/01/2021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80611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22/01/2021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78385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22/01/2021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06095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22/01/2021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04079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22/01/2021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43304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22/01/2021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98509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1EEB4D-905E-4893-AE0A-34851A8B8E85}" type="datetimeFigureOut">
              <a:rPr lang="en-IE" smtClean="0"/>
              <a:t>22/01/2021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90489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6504"/>
            <a:ext cx="9144000" cy="607255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" name="TextBox 2"/>
          <p:cNvSpPr txBox="1"/>
          <p:nvPr/>
        </p:nvSpPr>
        <p:spPr>
          <a:xfrm>
            <a:off x="265723" y="2829125"/>
            <a:ext cx="861323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SHD Application</a:t>
            </a:r>
            <a:r>
              <a:rPr lang="en-IE" sz="3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Ref: SHD3ABP-308985-20  </a:t>
            </a:r>
          </a:p>
          <a:p>
            <a:r>
              <a:rPr lang="en-IE" sz="3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Applicant: Cairn Homes Properties Ltd</a:t>
            </a:r>
          </a:p>
          <a:p>
            <a:r>
              <a:rPr lang="en-IE" sz="3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Location: Cooldown Commons.</a:t>
            </a:r>
          </a:p>
          <a:p>
            <a:r>
              <a:rPr lang="en-IE" sz="3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Presentation to: Tallaght ACM 25</a:t>
            </a:r>
            <a:r>
              <a:rPr lang="en-IE" sz="3200" baseline="300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IE" sz="3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Jan 2021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346323" y="2751026"/>
            <a:ext cx="3506662" cy="1562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635" y="6209289"/>
            <a:ext cx="603494" cy="57099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606445" y="5617250"/>
            <a:ext cx="2467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Jim Johnston </a:t>
            </a:r>
          </a:p>
          <a:p>
            <a:r>
              <a:rPr lang="en-IE" sz="1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Senior Executive Planner</a:t>
            </a:r>
          </a:p>
        </p:txBody>
      </p:sp>
    </p:spTree>
    <p:extLst>
      <p:ext uri="{BB962C8B-B14F-4D97-AF65-F5344CB8AC3E}">
        <p14:creationId xmlns:p14="http://schemas.microsoft.com/office/powerpoint/2010/main" val="25642180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88318D-29F9-4FFB-A4BB-B53A8CDD08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323" y="883236"/>
            <a:ext cx="8381484" cy="5716347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35B8F97-0C6B-4234-8BAF-A3315A10A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4156" y="365126"/>
            <a:ext cx="7561193" cy="655291"/>
          </a:xfrm>
        </p:spPr>
        <p:txBody>
          <a:bodyPr>
            <a:normAutofit fontScale="90000"/>
          </a:bodyPr>
          <a:lstStyle/>
          <a:p>
            <a:r>
              <a:rPr lang="en-GB" dirty="0"/>
              <a:t>Block D3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9447123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F5B2B1F-C7F2-4A63-9BB1-FF9433BA1B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464" y="647699"/>
            <a:ext cx="7012561" cy="6004891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D76309DB-60BB-4FB3-AB5F-9C5AC57CB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635" y="106017"/>
            <a:ext cx="7693714" cy="541683"/>
          </a:xfrm>
        </p:spPr>
        <p:txBody>
          <a:bodyPr>
            <a:normAutofit fontScale="90000"/>
          </a:bodyPr>
          <a:lstStyle/>
          <a:p>
            <a:r>
              <a:rPr lang="en-GB" dirty="0"/>
              <a:t>Block D4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1267608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165BC34-9FCB-4F2B-9E15-D5D4300D9E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481" y="1052512"/>
            <a:ext cx="7910681" cy="5242271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6612162C-B44C-4C34-BF64-A95627CDA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838" y="365127"/>
            <a:ext cx="7529512" cy="687386"/>
          </a:xfrm>
        </p:spPr>
        <p:txBody>
          <a:bodyPr>
            <a:normAutofit fontScale="90000"/>
          </a:bodyPr>
          <a:lstStyle/>
          <a:p>
            <a:r>
              <a:rPr lang="en-GB" dirty="0"/>
              <a:t>Block E1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7950792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8E7522F-2E46-4D20-B111-BB5C3D17B4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45" y="1007165"/>
            <a:ext cx="8463891" cy="5128592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CD4DE90F-6DF2-4969-A9E9-F9B00ECF1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842" y="198784"/>
            <a:ext cx="7945507" cy="808381"/>
          </a:xfrm>
        </p:spPr>
        <p:txBody>
          <a:bodyPr/>
          <a:lstStyle/>
          <a:p>
            <a:r>
              <a:rPr lang="en-GB" dirty="0"/>
              <a:t>Block E2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8852411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43609C-270A-4789-AE27-DBFF57F791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493" y="828675"/>
            <a:ext cx="7135470" cy="5929934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428E12E0-4290-4641-A19F-25261C05A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390" y="365126"/>
            <a:ext cx="7653959" cy="463549"/>
          </a:xfrm>
        </p:spPr>
        <p:txBody>
          <a:bodyPr>
            <a:normAutofit fontScale="90000"/>
          </a:bodyPr>
          <a:lstStyle/>
          <a:p>
            <a:r>
              <a:rPr lang="en-GB" dirty="0"/>
              <a:t> Block FI, F2 and G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2994493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DB38CAB-2128-4FCA-AFE5-C4542A6C97B5}"/>
              </a:ext>
            </a:extLst>
          </p:cNvPr>
          <p:cNvSpPr txBox="1"/>
          <p:nvPr/>
        </p:nvSpPr>
        <p:spPr>
          <a:xfrm>
            <a:off x="225287" y="318053"/>
            <a:ext cx="8521149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IE" sz="18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ABP comments – the Bord requested that the following issues be addressed</a:t>
            </a:r>
            <a:endParaRPr lang="en-IE" sz="1400" dirty="0">
              <a:solidFill>
                <a:srgbClr val="00B0F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IE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4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IE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1. consistency with the Development Plan/Local Area Plan and any material contravention of these plans.</a:t>
            </a:r>
            <a:endParaRPr lang="en-IE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IE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en-IE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IE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2. residential amenity (both existing and future residents of nearby development and future occupants), addressing any potential overlooking of the permitted development to the north-east of the site, from the proposed duplex units. Drawings showing the relationship between the proposed development and nearby existing and permitted residential development including:.</a:t>
            </a:r>
            <a:endParaRPr lang="en-IE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IE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daylight/sunlight impacts, </a:t>
            </a:r>
            <a:endParaRPr lang="en-IE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IE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overshadowing, </a:t>
            </a:r>
            <a:endParaRPr lang="en-IE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IE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overbearing </a:t>
            </a:r>
            <a:endParaRPr lang="en-IE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IE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noise </a:t>
            </a:r>
            <a:endParaRPr lang="en-IE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IE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analysis of wind microclimate at ground level </a:t>
            </a:r>
            <a:endParaRPr lang="en-IE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IE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en-IE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IE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3. site services and flood risk referred to in Water Services report dated 1st May 2020, and Irish Water report dated 18th May 2020 regarding </a:t>
            </a:r>
            <a:r>
              <a:rPr lang="en-IE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SuDS</a:t>
            </a:r>
            <a:r>
              <a:rPr lang="en-IE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and third party consents for foul and water infrastructure.</a:t>
            </a:r>
            <a:endParaRPr lang="en-IE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I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en-IE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Flooding details including existing drainage ditch flows through the site and how this will be maintained post-development. Any history of flooding on or around the site.</a:t>
            </a:r>
            <a:endParaRPr lang="en-IE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I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1047711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7C12315-1B6A-46CF-B5A9-D987C729A325}"/>
              </a:ext>
            </a:extLst>
          </p:cNvPr>
          <p:cNvSpPr txBox="1"/>
          <p:nvPr/>
        </p:nvSpPr>
        <p:spPr>
          <a:xfrm>
            <a:off x="291548" y="119271"/>
            <a:ext cx="8441635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IE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4. issues raised by the Roads Department in their report dated 28/04/2020, including:</a:t>
            </a:r>
            <a:endParaRPr lang="en-IE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IE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details/purpose of the 4.8m wide road to the north of the Luas Stop; </a:t>
            </a:r>
            <a:endParaRPr lang="en-IE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IE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a reduction in the rate of car parking proposed on the site  </a:t>
            </a:r>
            <a:endParaRPr lang="en-IE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IE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drawings showing links to adjacent sites, including the link/footbridge connection to the proposed neighbourhood park to the east of the site</a:t>
            </a:r>
            <a:endParaRPr lang="en-IE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IE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revised entrance proposals to the basement car park or further justification for the single entrance as proposed; </a:t>
            </a:r>
            <a:endParaRPr lang="en-IE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IE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Mobility Management Plan; </a:t>
            </a:r>
            <a:endParaRPr lang="en-IE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IE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Public Lighting Scheme;</a:t>
            </a:r>
            <a:endParaRPr lang="en-IE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IE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Construction Management Plan.</a:t>
            </a:r>
            <a:endParaRPr lang="en-IE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I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en-IE" sz="14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I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5. A landscaping plan which sets out proposals for hard and soft landscaping including street furniture and addresses issues in Parks report </a:t>
            </a:r>
            <a:r>
              <a:rPr lang="en-IE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atd</a:t>
            </a:r>
            <a:r>
              <a:rPr lang="en-I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11/05/2020 including details of play and fitness items; </a:t>
            </a:r>
            <a:r>
              <a:rPr lang="en-IE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SuDS</a:t>
            </a:r>
            <a:r>
              <a:rPr lang="en-I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features; planting plan and cross-sections.</a:t>
            </a:r>
            <a:endParaRPr lang="en-IE" sz="14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I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en-IE" sz="14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I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6. Landscape and Visual Impact Assessment with photomontages and CGIs  </a:t>
            </a:r>
            <a:endParaRPr lang="en-IE" sz="14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I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en-IE" sz="14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I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7. Viability Study for the proposed retail unit. </a:t>
            </a:r>
            <a:endParaRPr lang="en-IE" sz="14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I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en-IE" sz="14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I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8. A Social Infrastructure Capacity Report. </a:t>
            </a:r>
            <a:endParaRPr lang="en-IE" sz="14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IE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en-IE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IE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9. A site layout plan showing ‘Taking in Charge’ areas</a:t>
            </a:r>
            <a:endParaRPr lang="en-IE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en-IE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I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10. AA Screening report. </a:t>
            </a:r>
            <a:endParaRPr lang="en-IE" sz="14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6892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2AE1F23-06F1-4022-8391-B5EBAEC64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958" y="503583"/>
            <a:ext cx="7107622" cy="6202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9877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9A9F01-1956-453E-9826-C69EB4CC9C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629" y="1166812"/>
            <a:ext cx="7769701" cy="562592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B8194C4-60B7-48B6-B800-B8EFBC2E7F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460" y="365127"/>
            <a:ext cx="7229889" cy="522770"/>
          </a:xfrm>
        </p:spPr>
        <p:txBody>
          <a:bodyPr>
            <a:normAutofit fontScale="90000"/>
          </a:bodyPr>
          <a:lstStyle/>
          <a:p>
            <a:r>
              <a:rPr lang="en-GB" dirty="0"/>
              <a:t>View from south west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674828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8D066E-9C7B-4155-A4EB-F15DC3E862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122" y="742122"/>
            <a:ext cx="7343282" cy="5984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461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64E9CBB-7647-4FF4-8A3B-D19B3263AE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2062" y="1028700"/>
            <a:ext cx="6619875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8343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2567DA-EF73-486E-988C-F09D0AA130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138" y="795131"/>
            <a:ext cx="6751774" cy="58731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EE95F76-D6D5-44CA-B85F-E4EDBBFF1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138" y="365127"/>
            <a:ext cx="7667211" cy="430004"/>
          </a:xfrm>
        </p:spPr>
        <p:txBody>
          <a:bodyPr>
            <a:normAutofit fontScale="90000"/>
          </a:bodyPr>
          <a:lstStyle/>
          <a:p>
            <a:r>
              <a:rPr lang="en-GB" dirty="0"/>
              <a:t>View from south west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7953500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511D60-F619-4867-8DF5-734FBEAB3C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643" y="333390"/>
            <a:ext cx="7209183" cy="635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3767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24C0C0A-A013-4ADE-BA04-FD9FD3E718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637" y="1104900"/>
            <a:ext cx="8086725" cy="4648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AB9C98D-2BB6-4BA7-AA33-B4894F715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634" y="365127"/>
            <a:ext cx="7693715" cy="549274"/>
          </a:xfrm>
        </p:spPr>
        <p:txBody>
          <a:bodyPr>
            <a:normAutofit/>
          </a:bodyPr>
          <a:lstStyle/>
          <a:p>
            <a:r>
              <a:rPr lang="en-GB" sz="2800" dirty="0"/>
              <a:t>View looking north from beside McDonalds</a:t>
            </a:r>
            <a:endParaRPr lang="en-IE" sz="2800" dirty="0"/>
          </a:p>
        </p:txBody>
      </p:sp>
    </p:spTree>
    <p:extLst>
      <p:ext uri="{BB962C8B-B14F-4D97-AF65-F5344CB8AC3E}">
        <p14:creationId xmlns:p14="http://schemas.microsoft.com/office/powerpoint/2010/main" val="25411687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2E67E20-842F-4160-BA1D-2A299549A9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175" y="1095375"/>
            <a:ext cx="7867650" cy="466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1760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7B24EA-F728-4260-809B-B31A2C3EC2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75" y="1123950"/>
            <a:ext cx="8901361" cy="51045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9A6A3A1-2FBC-4BB5-A0AF-645DA709C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574" y="304800"/>
            <a:ext cx="8064775" cy="675861"/>
          </a:xfrm>
        </p:spPr>
        <p:txBody>
          <a:bodyPr>
            <a:normAutofit fontScale="90000"/>
          </a:bodyPr>
          <a:lstStyle/>
          <a:p>
            <a:r>
              <a:rPr lang="en-GB" sz="3200" dirty="0"/>
              <a:t>View looking north west (McDonalds in foreground)</a:t>
            </a:r>
            <a:endParaRPr lang="en-IE" sz="3200" dirty="0"/>
          </a:p>
        </p:txBody>
      </p:sp>
    </p:spTree>
    <p:extLst>
      <p:ext uri="{BB962C8B-B14F-4D97-AF65-F5344CB8AC3E}">
        <p14:creationId xmlns:p14="http://schemas.microsoft.com/office/powerpoint/2010/main" val="21534878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9A248FF-8A22-4724-B74D-C67B89B066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300" y="1109662"/>
            <a:ext cx="7391400" cy="463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7113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7C81E6F-EBE5-4BB6-A2B1-6E5DB8804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762" y="821635"/>
            <a:ext cx="8451011" cy="590345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5D826E8-EDF8-448B-ACD3-FD60372EE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374" y="132522"/>
            <a:ext cx="7759976" cy="689113"/>
          </a:xfrm>
        </p:spPr>
        <p:txBody>
          <a:bodyPr>
            <a:normAutofit fontScale="90000"/>
          </a:bodyPr>
          <a:lstStyle/>
          <a:p>
            <a:r>
              <a:rPr lang="en-GB" sz="2800" dirty="0"/>
              <a:t>View looking west – (Citywest shopping centre to left)</a:t>
            </a:r>
            <a:endParaRPr lang="en-IE" sz="2800" dirty="0"/>
          </a:p>
        </p:txBody>
      </p:sp>
    </p:spTree>
    <p:extLst>
      <p:ext uri="{BB962C8B-B14F-4D97-AF65-F5344CB8AC3E}">
        <p14:creationId xmlns:p14="http://schemas.microsoft.com/office/powerpoint/2010/main" val="30097502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5FA8897-507A-428D-9B07-5580FDA22B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062" y="450574"/>
            <a:ext cx="8223034" cy="6089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0294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C0F7C1-5703-4038-84C8-8550D58819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087" y="1142999"/>
            <a:ext cx="8703365" cy="5222019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57C96BCF-E7B9-4D21-916F-7B8316B77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04" y="225288"/>
            <a:ext cx="7879246" cy="490329"/>
          </a:xfrm>
        </p:spPr>
        <p:txBody>
          <a:bodyPr>
            <a:normAutofit/>
          </a:bodyPr>
          <a:lstStyle/>
          <a:p>
            <a:r>
              <a:rPr lang="en-GB" sz="2800" dirty="0"/>
              <a:t>View looking south towards mountains</a:t>
            </a:r>
            <a:endParaRPr lang="en-IE" sz="2800" dirty="0"/>
          </a:p>
        </p:txBody>
      </p:sp>
    </p:spTree>
    <p:extLst>
      <p:ext uri="{BB962C8B-B14F-4D97-AF65-F5344CB8AC3E}">
        <p14:creationId xmlns:p14="http://schemas.microsoft.com/office/powerpoint/2010/main" val="16483004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AF3A2CE-C277-47ED-81E0-D642B50A1D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509" y="1166812"/>
            <a:ext cx="8746707" cy="5148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574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 flipV="1">
            <a:off x="268174" y="1081994"/>
            <a:ext cx="2309821" cy="435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96473" y="1195897"/>
            <a:ext cx="4773091" cy="2264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Timelines</a:t>
            </a:r>
            <a:r>
              <a:rPr lang="en-IE" b="1" dirty="0">
                <a:solidFill>
                  <a:srgbClr val="0070C0"/>
                </a:solidFill>
              </a:rPr>
              <a:t> </a:t>
            </a:r>
          </a:p>
          <a:p>
            <a:pPr marL="342900" lvl="0" indent="-342900">
              <a:lnSpc>
                <a:spcPct val="200000"/>
              </a:lnSpc>
              <a:spcAft>
                <a:spcPts val="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en-IE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SHD Lodged with ABP on 21/12/2020</a:t>
            </a:r>
            <a:endParaRPr lang="en-IE" sz="1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200000"/>
              </a:lnSpc>
              <a:spcAft>
                <a:spcPts val="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en-IE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 Week </a:t>
            </a:r>
            <a:r>
              <a:rPr lang="en-IE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Obs</a:t>
            </a:r>
            <a:r>
              <a:rPr lang="en-IE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by 5.30pm on 02/02/2021</a:t>
            </a:r>
            <a:endParaRPr lang="en-IE" sz="1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200000"/>
              </a:lnSpc>
              <a:spcAft>
                <a:spcPts val="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en-IE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IE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Wks</a:t>
            </a:r>
            <a:r>
              <a:rPr lang="en-IE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SDCC report due to ABP  23/02/2021</a:t>
            </a:r>
            <a:endParaRPr lang="en-IE" sz="1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200000"/>
              </a:lnSpc>
              <a:spcAft>
                <a:spcPts val="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en-IE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 Week Decision due from ABP</a:t>
            </a:r>
            <a:r>
              <a:rPr lang="en-IE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E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20/04/2021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635" y="6209289"/>
            <a:ext cx="603494" cy="57099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74" y="265439"/>
            <a:ext cx="707002" cy="70700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96473" y="4041913"/>
            <a:ext cx="4574309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Consultations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S.247 </a:t>
            </a:r>
            <a:r>
              <a:rPr lang="en-IE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pre-planning</a:t>
            </a: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meetings were held with SDCC on </a:t>
            </a:r>
            <a:r>
              <a:rPr lang="en-IE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SHD1 SPP028/19 on 17/12/2019</a:t>
            </a: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 pre-planning meeting </a:t>
            </a:r>
            <a:r>
              <a:rPr lang="en-IE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SHD2ABP-307008-20 was held on 18th June 2020</a:t>
            </a: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with An Bord </a:t>
            </a:r>
            <a:r>
              <a:rPr lang="en-IE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Pleanala</a:t>
            </a: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applicant and SDCC.</a:t>
            </a:r>
          </a:p>
        </p:txBody>
      </p:sp>
    </p:spTree>
    <p:extLst>
      <p:ext uri="{BB962C8B-B14F-4D97-AF65-F5344CB8AC3E}">
        <p14:creationId xmlns:p14="http://schemas.microsoft.com/office/powerpoint/2010/main" val="30671418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4F82D2-554A-4FAD-A60E-BCB5108746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575" y="1114424"/>
            <a:ext cx="8812230" cy="50743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3EF43C2-D2BE-49EF-AAF2-55013B2F5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450" y="198784"/>
            <a:ext cx="7962900" cy="530086"/>
          </a:xfrm>
        </p:spPr>
        <p:txBody>
          <a:bodyPr>
            <a:normAutofit/>
          </a:bodyPr>
          <a:lstStyle/>
          <a:p>
            <a:r>
              <a:rPr lang="en-GB" sz="2400" dirty="0"/>
              <a:t>View looking south west with mountains in background</a:t>
            </a:r>
            <a:endParaRPr lang="en-IE" sz="2400" dirty="0"/>
          </a:p>
        </p:txBody>
      </p:sp>
    </p:spTree>
    <p:extLst>
      <p:ext uri="{BB962C8B-B14F-4D97-AF65-F5344CB8AC3E}">
        <p14:creationId xmlns:p14="http://schemas.microsoft.com/office/powerpoint/2010/main" val="41084213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80CCFE-C70C-47C9-9E1A-03D6834AEC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137" y="1119187"/>
            <a:ext cx="8467725" cy="461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2224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FE94609-0061-44FE-BE67-80456790FB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744" y="1114424"/>
            <a:ext cx="8873466" cy="4968323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C7AFE1FC-268D-464C-BE03-8F55558BE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870" y="212036"/>
            <a:ext cx="7786480" cy="569842"/>
          </a:xfrm>
        </p:spPr>
        <p:txBody>
          <a:bodyPr>
            <a:normAutofit/>
          </a:bodyPr>
          <a:lstStyle/>
          <a:p>
            <a:r>
              <a:rPr lang="en-GB" sz="2800" dirty="0"/>
              <a:t>View west from </a:t>
            </a:r>
            <a:r>
              <a:rPr lang="en-GB" sz="2800" dirty="0" err="1"/>
              <a:t>luas</a:t>
            </a:r>
            <a:r>
              <a:rPr lang="en-GB" sz="2800" dirty="0"/>
              <a:t> line</a:t>
            </a:r>
            <a:endParaRPr lang="en-IE" sz="2800" dirty="0"/>
          </a:p>
        </p:txBody>
      </p:sp>
    </p:spTree>
    <p:extLst>
      <p:ext uri="{BB962C8B-B14F-4D97-AF65-F5344CB8AC3E}">
        <p14:creationId xmlns:p14="http://schemas.microsoft.com/office/powerpoint/2010/main" val="18634123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C90879-9256-4766-AA07-2B705C91F1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44" y="1123950"/>
            <a:ext cx="8565643" cy="4826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162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E79115-287B-4456-A3C5-BC6E366AC0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50" y="1095374"/>
            <a:ext cx="8947523" cy="5419389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5091F106-D390-4EE9-9835-812CFEE43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136" y="159026"/>
            <a:ext cx="7796213" cy="675861"/>
          </a:xfrm>
        </p:spPr>
        <p:txBody>
          <a:bodyPr>
            <a:normAutofit/>
          </a:bodyPr>
          <a:lstStyle/>
          <a:p>
            <a:r>
              <a:rPr lang="en-GB" sz="2800" dirty="0"/>
              <a:t>View south looking into site</a:t>
            </a:r>
            <a:endParaRPr lang="en-IE" sz="2800" dirty="0"/>
          </a:p>
        </p:txBody>
      </p:sp>
    </p:spTree>
    <p:extLst>
      <p:ext uri="{BB962C8B-B14F-4D97-AF65-F5344CB8AC3E}">
        <p14:creationId xmlns:p14="http://schemas.microsoft.com/office/powerpoint/2010/main" val="36145515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C2FFDE-71E3-4822-89B3-0860DA68E0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962" y="1114425"/>
            <a:ext cx="6696075" cy="462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1743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0FDC6BA-1BB3-4B12-93CB-DE7313AB5166}"/>
              </a:ext>
            </a:extLst>
          </p:cNvPr>
          <p:cNvSpPr txBox="1"/>
          <p:nvPr/>
        </p:nvSpPr>
        <p:spPr>
          <a:xfrm>
            <a:off x="278296" y="132523"/>
            <a:ext cx="8428382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Statistics for Proposed Development</a:t>
            </a:r>
          </a:p>
          <a:p>
            <a:pPr>
              <a:spcAft>
                <a:spcPts val="0"/>
              </a:spcAft>
            </a:pPr>
            <a:endParaRPr lang="en-GB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GB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Proposal  - 429 residential units comprising:</a:t>
            </a:r>
            <a:endParaRPr lang="en-IE" sz="11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GB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en-IE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914400">
              <a:spcAft>
                <a:spcPts val="0"/>
              </a:spcAft>
            </a:pPr>
            <a:r>
              <a:rPr lang="en-IE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111  1-bed (26%)</a:t>
            </a:r>
            <a:endParaRPr lang="en-IE" sz="11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914400">
              <a:spcAft>
                <a:spcPts val="0"/>
              </a:spcAft>
            </a:pPr>
            <a:r>
              <a:rPr lang="en-IE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288  2-bed (67%)</a:t>
            </a:r>
            <a:endParaRPr lang="en-IE" sz="11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914400">
              <a:spcAft>
                <a:spcPts val="0"/>
              </a:spcAft>
            </a:pPr>
            <a:r>
              <a:rPr lang="en-IE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30  3-bed (7%)</a:t>
            </a:r>
            <a:endParaRPr lang="en-IE" sz="11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>
              <a:spcAft>
                <a:spcPts val="0"/>
              </a:spcAft>
            </a:pPr>
            <a:r>
              <a:rPr lang="en-IE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en-IE" sz="11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GB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Site area – 3.404 ha </a:t>
            </a:r>
            <a:endParaRPr lang="en-IE" sz="11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GB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Density – 126 units per ha</a:t>
            </a:r>
            <a:endParaRPr lang="en-IE" sz="11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GB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Plot ratio – 1.27</a:t>
            </a:r>
            <a:endParaRPr lang="en-IE" sz="11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GB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Site coverage – 22%</a:t>
            </a:r>
            <a:endParaRPr lang="en-IE" sz="11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IE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Height – 9 blocks from 1 to 15 storeys</a:t>
            </a:r>
            <a:endParaRPr lang="en-IE" sz="11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IE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Dual Aspect apartments – 59%</a:t>
            </a:r>
            <a:endParaRPr lang="en-IE" sz="11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IE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Public and communal open space – 10,482sq.m.(31%)</a:t>
            </a:r>
            <a:r>
              <a:rPr lang="en-IE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IE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IE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Car parking – 286 (108 surface;178 basement)  Cycle parking -  650</a:t>
            </a:r>
            <a:endParaRPr lang="en-IE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IE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Non-residential use – </a:t>
            </a:r>
            <a:r>
              <a:rPr lang="en-IE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café (210sq.m), offices (500sq.m), retail units (2 of 290 sqm and 250 sqm)</a:t>
            </a:r>
            <a:endParaRPr lang="en-IE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4499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07255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" name="TextBox 2"/>
          <p:cNvSpPr txBox="1"/>
          <p:nvPr/>
        </p:nvSpPr>
        <p:spPr>
          <a:xfrm>
            <a:off x="346323" y="2887761"/>
            <a:ext cx="82999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</a:p>
          <a:p>
            <a:r>
              <a:rPr lang="en-IE" sz="3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Questions</a:t>
            </a:r>
            <a:endParaRPr lang="en-IE" sz="2800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346323" y="2751015"/>
            <a:ext cx="1716939" cy="11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635" y="6209289"/>
            <a:ext cx="603494" cy="57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73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D291351-6616-43B9-AEAC-5F299F28A7B3}"/>
              </a:ext>
            </a:extLst>
          </p:cNvPr>
          <p:cNvSpPr txBox="1"/>
          <p:nvPr/>
        </p:nvSpPr>
        <p:spPr>
          <a:xfrm>
            <a:off x="636104" y="291550"/>
            <a:ext cx="8256106" cy="74892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IE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Proposed Development</a:t>
            </a:r>
          </a:p>
          <a:p>
            <a:pPr>
              <a:spcAft>
                <a:spcPts val="0"/>
              </a:spcAft>
            </a:pPr>
            <a:endParaRPr lang="en-IE" sz="20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I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proposed development comprises:</a:t>
            </a:r>
            <a:endParaRPr lang="en-IE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I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en-IE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construction of 429 residential units, a café (c.210 </a:t>
            </a:r>
            <a:r>
              <a:rPr lang="en-IE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sq.m</a:t>
            </a:r>
            <a:r>
              <a:rPr lang="en-I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), offices (c.500 </a:t>
            </a:r>
            <a:r>
              <a:rPr lang="en-IE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sq.m</a:t>
            </a:r>
            <a:r>
              <a:rPr lang="en-I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), retail units (2 of c.290 sqm and c.250 sqm) and residential amenity area (c.520 sqm), within 9 blocks ranging in height from 1 – 15 storeys. 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IE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residential comprises: 111 no. 1 bed units, 288 no. 2 bed units, 30 no. 3 beds (all with associated private balconies/terraces to the north/south/east/west elevations).  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IE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286 car parking spaces (178 at basement and 108 at surface level) along with 650 cycle parking spaces.  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IE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development will provide public and communal open spaces throughout including a public plaza adjoining Fortunestown Luas stop. 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IE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Provision of vehicular, pedestrian, and cyclist accesses to the site, including pedestrian bridge to the public park (under construction) to the east.  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IE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application includes for all landscaping, ESB substations, plant areas, bin storage, surface water attenuation and all other site development works, and site services required to facilitate the proposed development. </a:t>
            </a:r>
            <a:r>
              <a:rPr lang="en-I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810"/>
              </a:spcAft>
            </a:pPr>
            <a:endParaRPr lang="en-IE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791665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9D6F488-6AFA-41F2-82F1-A44E469C24E6}"/>
              </a:ext>
            </a:extLst>
          </p:cNvPr>
          <p:cNvSpPr txBox="1"/>
          <p:nvPr/>
        </p:nvSpPr>
        <p:spPr>
          <a:xfrm>
            <a:off x="649357" y="636104"/>
            <a:ext cx="775252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E" sz="18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Proposed Development (continued)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IE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proposed development seeks to amend SHD permission ABP-302398 -18 (under construction to the west), replacing 32 permitted duplex apartments along with associated amendments to internal roads and open spaces. The current proposal also replaces permission SD16A/0078 previously granted on this site.  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IE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E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 Environmental Impact Assessment Report has been prepared in respect of the proposed development.</a:t>
            </a:r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857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13D3A55-35C7-4760-B1E3-789F3DA1E5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123" y="715616"/>
            <a:ext cx="7879459" cy="596348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E056282-8145-42CE-B14D-512A374E07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8920" y="715616"/>
            <a:ext cx="2354749" cy="2491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78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AF5BA84-936A-4F09-8338-F9B6117E50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538" y="278296"/>
            <a:ext cx="8593375" cy="6355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1733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909CA64-6F69-4502-911C-0AB71D52B7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3029"/>
            <a:ext cx="9144000" cy="4771942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9C767E0E-1F99-40E8-9059-03EB1BF02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426" y="365126"/>
            <a:ext cx="7441924" cy="677903"/>
          </a:xfrm>
        </p:spPr>
        <p:txBody>
          <a:bodyPr>
            <a:normAutofit fontScale="90000"/>
          </a:bodyPr>
          <a:lstStyle/>
          <a:p>
            <a:r>
              <a:rPr lang="en-GB" dirty="0"/>
              <a:t>Block D1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6132008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77FE943-09A9-4845-AF0D-8FD0C20A03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86020"/>
            <a:ext cx="9144000" cy="5285959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12997FEF-676A-4A28-A553-81C1D475B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870" y="185531"/>
            <a:ext cx="7786480" cy="600490"/>
          </a:xfrm>
        </p:spPr>
        <p:txBody>
          <a:bodyPr>
            <a:normAutofit fontScale="90000"/>
          </a:bodyPr>
          <a:lstStyle/>
          <a:p>
            <a:r>
              <a:rPr lang="en-GB" dirty="0"/>
              <a:t>Block D2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179081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8974</TotalTime>
  <Words>950</Words>
  <Application>Microsoft Office PowerPoint</Application>
  <PresentationFormat>On-screen Show (4:3)</PresentationFormat>
  <Paragraphs>104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3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Block D1</vt:lpstr>
      <vt:lpstr>Block D2</vt:lpstr>
      <vt:lpstr>Block D3</vt:lpstr>
      <vt:lpstr>Block D4</vt:lpstr>
      <vt:lpstr>Block E1</vt:lpstr>
      <vt:lpstr>Block E2</vt:lpstr>
      <vt:lpstr> Block FI, F2 and G</vt:lpstr>
      <vt:lpstr>PowerPoint Presentation</vt:lpstr>
      <vt:lpstr>PowerPoint Presentation</vt:lpstr>
      <vt:lpstr>PowerPoint Presentation</vt:lpstr>
      <vt:lpstr>View from south west</vt:lpstr>
      <vt:lpstr>PowerPoint Presentation</vt:lpstr>
      <vt:lpstr>View from south west</vt:lpstr>
      <vt:lpstr>PowerPoint Presentation</vt:lpstr>
      <vt:lpstr>View looking north from beside McDonalds</vt:lpstr>
      <vt:lpstr>PowerPoint Presentation</vt:lpstr>
      <vt:lpstr>View looking north west (McDonalds in foreground)</vt:lpstr>
      <vt:lpstr>PowerPoint Presentation</vt:lpstr>
      <vt:lpstr>View looking west – (Citywest shopping centre to left)</vt:lpstr>
      <vt:lpstr>PowerPoint Presentation</vt:lpstr>
      <vt:lpstr>View looking south towards mountains</vt:lpstr>
      <vt:lpstr>PowerPoint Presentation</vt:lpstr>
      <vt:lpstr>View looking south west with mountains in background</vt:lpstr>
      <vt:lpstr>PowerPoint Presentation</vt:lpstr>
      <vt:lpstr>View west from luas line</vt:lpstr>
      <vt:lpstr>PowerPoint Presentation</vt:lpstr>
      <vt:lpstr>View south looking into site</vt:lpstr>
      <vt:lpstr>PowerPoint Presentation</vt:lpstr>
      <vt:lpstr>PowerPoint Presentation</vt:lpstr>
      <vt:lpstr>PowerPoint Presentation</vt:lpstr>
    </vt:vector>
  </TitlesOfParts>
  <Company>South Dublin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Jason Frehill</dc:creator>
  <cp:lastModifiedBy>Jim Johnston</cp:lastModifiedBy>
  <cp:revision>340</cp:revision>
  <cp:lastPrinted>2020-11-30T16:11:02Z</cp:lastPrinted>
  <dcterms:created xsi:type="dcterms:W3CDTF">2018-07-16T08:09:38Z</dcterms:created>
  <dcterms:modified xsi:type="dcterms:W3CDTF">2021-01-22T16:21:40Z</dcterms:modified>
</cp:coreProperties>
</file>