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1" r:id="rId5"/>
    <p:sldId id="326" r:id="rId6"/>
    <p:sldId id="313" r:id="rId7"/>
    <p:sldId id="334" r:id="rId8"/>
    <p:sldId id="331" r:id="rId9"/>
    <p:sldId id="332" r:id="rId10"/>
    <p:sldId id="333" r:id="rId11"/>
    <p:sldId id="304" r:id="rId12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07/01/2021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07/01/2021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715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2385" algn="just">
              <a:lnSpc>
                <a:spcPct val="102000"/>
              </a:lnSpc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94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EFFC-60A3-48F9-AE30-E5229BE85CF8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1A7E-C809-43DF-9412-48E4C2ED7D33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33B-B059-4D93-BAF1-BDA88AA1148A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7200-BE5C-4768-B75D-20CBF7E3D015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AF50-8477-40ED-8C3D-95941BBB6356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A152-68A7-4735-AD1A-798877CA3C88}" type="datetime1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5AE4-872E-4CBD-B3BD-DDFC60489AC3}" type="datetime1">
              <a:rPr lang="en-US" smtClean="0"/>
              <a:t>1/7/2021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B31E-4A5E-41EC-B12E-BF1709B8CC7F}" type="datetime1">
              <a:rPr lang="en-US" smtClean="0"/>
              <a:t>1/7/2021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6FF-CE21-4CD0-B4D6-B7A5D82E0447}" type="datetime1">
              <a:rPr lang="en-US" smtClean="0"/>
              <a:t>1/7/2021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8204-086B-4419-BE78-C97B62A04D1F}" type="datetime1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ABA3-17C4-4AE6-97A9-27B05E53DF0B}" type="datetime1">
              <a:rPr lang="en-US" smtClean="0"/>
              <a:t>1/7/2021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39BDC-F521-4D7B-A1F2-4B9F6AA788EC}" type="datetime1">
              <a:rPr lang="en-US" smtClean="0"/>
              <a:t>1/7/2021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1772697"/>
            <a:ext cx="8915400" cy="3810000"/>
          </a:xfrm>
          <a:noFill/>
          <a:ln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3600" b="1" dirty="0">
                <a:solidFill>
                  <a:schemeClr val="bg1"/>
                </a:solidFill>
              </a:rPr>
              <a:t>Headed </a:t>
            </a:r>
            <a:r>
              <a:rPr lang="en-IE" sz="3600" b="1">
                <a:solidFill>
                  <a:schemeClr val="bg1"/>
                </a:solidFill>
              </a:rPr>
              <a:t>Item 10</a:t>
            </a:r>
            <a:endParaRPr lang="en-IE" sz="3600" b="1" dirty="0">
              <a:solidFill>
                <a:schemeClr val="bg1"/>
              </a:solidFill>
            </a:endParaRPr>
          </a:p>
          <a:p>
            <a:r>
              <a:rPr lang="en-IE" sz="3600" b="1" dirty="0">
                <a:solidFill>
                  <a:schemeClr val="bg1"/>
                </a:solidFill>
              </a:rPr>
              <a:t>Part 8 Report on Public Consultation for Proposed Development of Social Housing at Lindisfarne, Clondalkin.</a:t>
            </a:r>
          </a:p>
          <a:p>
            <a:endParaRPr lang="en-IE" sz="2400" b="1" dirty="0">
              <a:solidFill>
                <a:schemeClr val="bg1"/>
              </a:solidFill>
              <a:cs typeface="Calibri"/>
            </a:endParaRPr>
          </a:p>
          <a:p>
            <a:r>
              <a:rPr lang="en-IE" b="1" dirty="0">
                <a:solidFill>
                  <a:schemeClr val="bg1"/>
                </a:solidFill>
              </a:rPr>
              <a:t>Meeting of South Dublin County Council</a:t>
            </a:r>
          </a:p>
          <a:p>
            <a:r>
              <a:rPr lang="en-IE" b="1" dirty="0">
                <a:solidFill>
                  <a:schemeClr val="bg1"/>
                </a:solidFill>
              </a:rPr>
              <a:t>11</a:t>
            </a:r>
            <a:r>
              <a:rPr lang="en-IE" b="1" baseline="30000" dirty="0">
                <a:solidFill>
                  <a:schemeClr val="bg1"/>
                </a:solidFill>
              </a:rPr>
              <a:t>th</a:t>
            </a:r>
            <a:r>
              <a:rPr lang="en-IE" b="1" dirty="0">
                <a:solidFill>
                  <a:schemeClr val="bg1"/>
                </a:solidFill>
              </a:rPr>
              <a:t> January 2021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9B8C46-13FC-457A-9B4E-FB199E56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6"/>
    </mc:Choice>
    <mc:Fallback xmlns="">
      <p:transition spd="slow" advTm="1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2383" y="0"/>
            <a:ext cx="9148763" cy="6554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2124" y="631363"/>
            <a:ext cx="8578472" cy="600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D95E00"/>
                </a:solidFill>
              </a:rPr>
              <a:t>Site Location</a:t>
            </a:r>
          </a:p>
          <a:p>
            <a:pPr eaLnBrk="1" hangingPunct="1">
              <a:buFontTx/>
              <a:buNone/>
            </a:pPr>
            <a:endParaRPr lang="en-US" altLang="en-US" sz="600" dirty="0">
              <a:solidFill>
                <a:srgbClr val="D95E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47807D-F280-4C7D-A8DD-2E580D717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2124" y="1511808"/>
            <a:ext cx="8539751" cy="49846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2375D-E66C-4C9D-A4AF-4375A40D8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4"/>
    </mc:Choice>
    <mc:Fallback xmlns="">
      <p:transition spd="slow" advTm="2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4690" y="815865"/>
            <a:ext cx="8153401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Public Consultation</a:t>
            </a:r>
          </a:p>
          <a:p>
            <a:r>
              <a:rPr lang="en-US" sz="2800" dirty="0"/>
              <a:t>Six-week public consultation 27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r>
              <a:rPr lang="en-IE" sz="2800" dirty="0"/>
              <a:t>Aug-8</a:t>
            </a:r>
            <a:r>
              <a:rPr lang="en-IE" sz="2800" baseline="30000" dirty="0"/>
              <a:t>th</a:t>
            </a:r>
            <a:r>
              <a:rPr lang="en-IE" sz="2800" dirty="0"/>
              <a:t> Oct</a:t>
            </a:r>
            <a:endParaRPr lang="en-US" sz="2800" dirty="0"/>
          </a:p>
          <a:p>
            <a:r>
              <a:rPr lang="en-IE" sz="2800" dirty="0"/>
              <a:t>Sixty submissions received</a:t>
            </a:r>
            <a:endParaRPr lang="en-US" altLang="en-US" sz="2800" dirty="0">
              <a:solidFill>
                <a:srgbClr val="D95E00"/>
              </a:solidFill>
            </a:endParaRPr>
          </a:p>
          <a:p>
            <a:pPr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Overview of Submissions</a:t>
            </a:r>
          </a:p>
          <a:p>
            <a:r>
              <a:rPr lang="en-US" sz="2800" dirty="0"/>
              <a:t>Loss of open space, trees</a:t>
            </a:r>
          </a:p>
          <a:p>
            <a:r>
              <a:rPr lang="en-US" sz="2800" dirty="0"/>
              <a:t>Roads, traffic and parking</a:t>
            </a:r>
          </a:p>
          <a:p>
            <a:r>
              <a:rPr lang="en-US" sz="2800" dirty="0"/>
              <a:t>Design, density and location</a:t>
            </a:r>
          </a:p>
          <a:p>
            <a:r>
              <a:rPr lang="en-US" sz="2800" dirty="0"/>
              <a:t>Submissions from statutory bodies</a:t>
            </a:r>
          </a:p>
          <a:p>
            <a:r>
              <a:rPr lang="en-US" sz="2800" dirty="0"/>
              <a:t>Consultation</a:t>
            </a:r>
          </a:p>
          <a:p>
            <a:r>
              <a:rPr lang="en-US" sz="2800" dirty="0"/>
              <a:t>Non-planning related matters</a:t>
            </a:r>
          </a:p>
          <a:p>
            <a:pPr lvl="1"/>
            <a:r>
              <a:rPr lang="en-US" sz="2800" dirty="0"/>
              <a:t>Separate family resource </a:t>
            </a:r>
            <a:r>
              <a:rPr lang="en-US" sz="2800" dirty="0" err="1"/>
              <a:t>centre</a:t>
            </a:r>
            <a:r>
              <a:rPr lang="en-US" sz="2800" dirty="0"/>
              <a:t> proposal</a:t>
            </a:r>
          </a:p>
          <a:p>
            <a:pPr lvl="1"/>
            <a:r>
              <a:rPr lang="en-US" dirty="0"/>
              <a:t>Facilities/park development</a:t>
            </a:r>
          </a:p>
          <a:p>
            <a:pPr lvl="1"/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78325A-3E54-47D8-B558-42B21434B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5"/>
    </mc:Choice>
    <mc:Fallback xmlns="">
      <p:transition spd="slow" advTm="6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80999" y="914400"/>
            <a:ext cx="8310717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Responses to Submissions:</a:t>
            </a:r>
          </a:p>
          <a:p>
            <a:r>
              <a:rPr lang="en-US" sz="2400" dirty="0"/>
              <a:t>Reduced number of homes from 28 to 19</a:t>
            </a:r>
          </a:p>
          <a:p>
            <a:r>
              <a:rPr lang="en-US" sz="2400" dirty="0"/>
              <a:t>More 1- &amp; 2-bed homes, less 3-bed homes</a:t>
            </a:r>
          </a:p>
          <a:p>
            <a:r>
              <a:rPr lang="en-US" sz="2400" dirty="0"/>
              <a:t>More single-</a:t>
            </a:r>
            <a:r>
              <a:rPr lang="en-US" sz="2400" dirty="0" err="1"/>
              <a:t>storey</a:t>
            </a:r>
            <a:r>
              <a:rPr lang="en-US" sz="2400" dirty="0"/>
              <a:t> homes, three-</a:t>
            </a:r>
            <a:r>
              <a:rPr lang="en-US" sz="2400" dirty="0" err="1"/>
              <a:t>storey</a:t>
            </a:r>
            <a:r>
              <a:rPr lang="en-US" sz="2400" dirty="0"/>
              <a:t> blocks omitted</a:t>
            </a:r>
          </a:p>
          <a:p>
            <a:r>
              <a:rPr lang="en-US" sz="2400" dirty="0"/>
              <a:t>Design minimizes overlooking of existing homes</a:t>
            </a:r>
          </a:p>
          <a:p>
            <a:r>
              <a:rPr lang="en-US" sz="2400" dirty="0"/>
              <a:t>Retention of more open space, trees</a:t>
            </a:r>
          </a:p>
          <a:p>
            <a:r>
              <a:rPr lang="en-US" sz="2400" dirty="0"/>
              <a:t>Enhanced landscaping &amp; planting</a:t>
            </a:r>
          </a:p>
          <a:p>
            <a:r>
              <a:rPr lang="en-US" sz="2400" dirty="0"/>
              <a:t>Assessment for pedestrian crossing &amp; ramps</a:t>
            </a:r>
          </a:p>
          <a:p>
            <a:r>
              <a:rPr lang="en-US" sz="2400" dirty="0"/>
              <a:t>Sufficient parking included in proposals</a:t>
            </a:r>
          </a:p>
          <a:p>
            <a:r>
              <a:rPr lang="en-US" sz="2400" dirty="0"/>
              <a:t>Statutory body recommendations agreed</a:t>
            </a:r>
          </a:p>
          <a:p>
            <a:r>
              <a:rPr lang="en-US" sz="2400" dirty="0"/>
              <a:t>Statutory consultation process &amp; additional consultations</a:t>
            </a:r>
          </a:p>
          <a:p>
            <a:r>
              <a:rPr lang="en-US" sz="2400" dirty="0"/>
              <a:t>Nothing agreed or implied for family resource </a:t>
            </a:r>
            <a:r>
              <a:rPr lang="en-US" sz="2400" dirty="0" err="1"/>
              <a:t>centre</a:t>
            </a:r>
            <a:endParaRPr lang="en-US" sz="2400" dirty="0"/>
          </a:p>
          <a:p>
            <a:r>
              <a:rPr lang="en-US" sz="2400" dirty="0"/>
              <a:t>Cuthbert’s Park, </a:t>
            </a:r>
            <a:r>
              <a:rPr lang="en-US" sz="2400" dirty="0" err="1"/>
              <a:t>playspace</a:t>
            </a:r>
            <a:r>
              <a:rPr lang="en-US" sz="2400" dirty="0"/>
              <a:t>/</a:t>
            </a:r>
            <a:r>
              <a:rPr lang="en-US" sz="2400" dirty="0" err="1"/>
              <a:t>teenspace</a:t>
            </a:r>
            <a:r>
              <a:rPr lang="en-US" sz="2400" dirty="0"/>
              <a:t>, Grand Canal Park</a:t>
            </a:r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B1B6A-D10A-4617-8443-2C75AC01D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82"/>
    </mc:Choice>
    <mc:Fallback xmlns="">
      <p:transition spd="slow" advTm="29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46304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4800" y="815865"/>
            <a:ext cx="84582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dirty="0">
                <a:solidFill>
                  <a:srgbClr val="D95E00"/>
                </a:solidFill>
              </a:rPr>
              <a:t>Original Design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30EA5-32F9-40AF-9E10-6F9D77675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" y="1658112"/>
            <a:ext cx="8620491" cy="49174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53FDC-52DA-4CBE-B764-E63A95347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10"/>
    </mc:Choice>
    <mc:Fallback xmlns="">
      <p:transition spd="slow" advTm="7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46304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4800" y="815865"/>
            <a:ext cx="84582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dirty="0">
                <a:solidFill>
                  <a:srgbClr val="D95E00"/>
                </a:solidFill>
              </a:rPr>
              <a:t>Revised Proposed Design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32206-9570-4782-A270-AE2991786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1670304"/>
            <a:ext cx="8458200" cy="49052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49E0A0-7347-4E7C-A8D7-B43665CDA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43"/>
    </mc:Choice>
    <mc:Fallback xmlns="">
      <p:transition spd="slow" advTm="7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80998" y="882921"/>
            <a:ext cx="8153401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Schedule of Accommodation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713930-B243-405F-97FD-835CF54CD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746191"/>
              </p:ext>
            </p:extLst>
          </p:nvPr>
        </p:nvGraphicFramePr>
        <p:xfrm>
          <a:off x="475487" y="2202258"/>
          <a:ext cx="8058912" cy="3244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304">
                  <a:extLst>
                    <a:ext uri="{9D8B030D-6E8A-4147-A177-3AD203B41FA5}">
                      <a16:colId xmlns:a16="http://schemas.microsoft.com/office/drawing/2014/main" val="3327421616"/>
                    </a:ext>
                  </a:extLst>
                </a:gridCol>
                <a:gridCol w="2686304">
                  <a:extLst>
                    <a:ext uri="{9D8B030D-6E8A-4147-A177-3AD203B41FA5}">
                      <a16:colId xmlns:a16="http://schemas.microsoft.com/office/drawing/2014/main" val="510453334"/>
                    </a:ext>
                  </a:extLst>
                </a:gridCol>
                <a:gridCol w="2686304">
                  <a:extLst>
                    <a:ext uri="{9D8B030D-6E8A-4147-A177-3AD203B41FA5}">
                      <a16:colId xmlns:a16="http://schemas.microsoft.com/office/drawing/2014/main" val="1118248193"/>
                    </a:ext>
                  </a:extLst>
                </a:gridCol>
              </a:tblGrid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Revised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167010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958480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842941"/>
                  </a:ext>
                </a:extLst>
              </a:tr>
              <a:tr h="631545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251481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74255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05EBF0-1022-496F-B4A7-E121280A1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0"/>
    </mc:Choice>
    <mc:Fallback xmlns="">
      <p:transition spd="slow" advTm="1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24860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25425" y="836277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Summary</a:t>
            </a:r>
          </a:p>
          <a:p>
            <a:pPr marL="0" indent="0">
              <a:buNone/>
            </a:pPr>
            <a:r>
              <a:rPr lang="en-US" sz="2800" dirty="0"/>
              <a:t>Submissions fully addressed in CE Report</a:t>
            </a:r>
          </a:p>
          <a:p>
            <a:pPr marL="0" indent="0">
              <a:buNone/>
            </a:pPr>
            <a:r>
              <a:rPr lang="en-US" sz="2800" dirty="0"/>
              <a:t>Proposal considered to be in accordance with proper planning &amp; sustainable development of the area</a:t>
            </a:r>
          </a:p>
          <a:p>
            <a:pPr marL="0" indent="0">
              <a:buNone/>
            </a:pPr>
            <a:r>
              <a:rPr lang="en-US" sz="2800" b="1" dirty="0"/>
              <a:t>Recommendation to proceed with the </a:t>
            </a:r>
            <a:r>
              <a:rPr lang="en-US" sz="2800" b="1" u="sng" dirty="0"/>
              <a:t>proposed development with amendments</a:t>
            </a:r>
          </a:p>
          <a:p>
            <a:pPr>
              <a:buNone/>
            </a:pPr>
            <a:r>
              <a:rPr lang="en-IE" dirty="0">
                <a:solidFill>
                  <a:srgbClr val="D95E00"/>
                </a:solidFill>
              </a:rPr>
              <a:t>Next Steps if Part 8 Approved</a:t>
            </a:r>
          </a:p>
          <a:p>
            <a:pPr marL="0" indent="0">
              <a:buNone/>
            </a:pPr>
            <a:r>
              <a:rPr lang="en-IE" sz="2800" dirty="0"/>
              <a:t>Seek project approval &amp; funding from DHLGH</a:t>
            </a:r>
          </a:p>
          <a:p>
            <a:pPr marL="0" indent="0">
              <a:buNone/>
            </a:pPr>
            <a:r>
              <a:rPr lang="en-IE" sz="2800" dirty="0"/>
              <a:t>Develop detailed design &amp; tender for design/build</a:t>
            </a:r>
          </a:p>
          <a:p>
            <a:pPr marL="0" indent="0">
              <a:buNone/>
            </a:pPr>
            <a:r>
              <a:rPr lang="en-IE" sz="2800" dirty="0"/>
              <a:t>Commence construction in late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ADC840-4423-4082-B68F-9D193C38B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6"/>
    </mc:Choice>
    <mc:Fallback xmlns="">
      <p:transition spd="slow" advTm="4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7" ma:contentTypeDescription="Create a new document." ma:contentTypeScope="" ma:versionID="6b8b5c2ad18cee5059ce9cd4dbfd0a1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a0a82baa2c376e7831bec9c052bfab77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A065C7-01B0-48E7-BC99-382C345C2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8D66CD-6F3A-45ED-AE90-8BA20CCA95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DCC58-D4EA-4F43-9979-BDC4CCF7193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f5753776-80ff-45ca-a4c1-002a1d968def"/>
    <ds:schemaRef ds:uri="http://purl.org/dc/terms/"/>
    <ds:schemaRef ds:uri="81bc2e9c-c1ab-4318-9571-bd14d9aeccb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5505</TotalTime>
  <Words>245</Words>
  <Application>Microsoft Office PowerPoint</Application>
  <PresentationFormat>On-screen Show (4:3)</PresentationFormat>
  <Paragraphs>59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Kavanagh</dc:creator>
  <cp:lastModifiedBy>Daniel Murphy</cp:lastModifiedBy>
  <cp:revision>34</cp:revision>
  <dcterms:created xsi:type="dcterms:W3CDTF">2020-10-02T15:34:48Z</dcterms:created>
  <dcterms:modified xsi:type="dcterms:W3CDTF">2021-01-07T18:34:15Z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