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4" r:id="rId2"/>
    <p:sldId id="319" r:id="rId3"/>
    <p:sldId id="314" r:id="rId4"/>
    <p:sldId id="321" r:id="rId5"/>
    <p:sldId id="318" r:id="rId6"/>
    <p:sldId id="315" r:id="rId7"/>
    <p:sldId id="316" r:id="rId8"/>
    <p:sldId id="320" r:id="rId9"/>
    <p:sldId id="322" r:id="rId10"/>
    <p:sldId id="324" r:id="rId11"/>
    <p:sldId id="323" r:id="rId12"/>
    <p:sldId id="305" r:id="rId13"/>
  </p:sldIdLst>
  <p:sldSz cx="9144000" cy="6858000" type="screen4x3"/>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135" autoAdjust="0"/>
  </p:normalViewPr>
  <p:slideViewPr>
    <p:cSldViewPr>
      <p:cViewPr varScale="1">
        <p:scale>
          <a:sx n="72" d="100"/>
          <a:sy n="72" d="100"/>
        </p:scale>
        <p:origin x="1350"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05041E-0AB6-4D42-A8BB-DD6F539315B7}"/>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pPr>
              <a:defRPr/>
            </a:pPr>
            <a:endParaRPr lang="en-IE"/>
          </a:p>
        </p:txBody>
      </p:sp>
      <p:sp>
        <p:nvSpPr>
          <p:cNvPr id="3" name="Date Placeholder 2">
            <a:extLst>
              <a:ext uri="{FF2B5EF4-FFF2-40B4-BE49-F238E27FC236}">
                <a16:creationId xmlns:a16="http://schemas.microsoft.com/office/drawing/2014/main" id="{30B22D7D-BC03-4E47-B422-947E8E1620DF}"/>
              </a:ext>
            </a:extLst>
          </p:cNvPr>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pPr>
              <a:defRPr/>
            </a:pPr>
            <a:fld id="{A9C4D6B1-DE24-401B-AC4C-37CF073F746F}" type="datetimeFigureOut">
              <a:rPr lang="en-IE"/>
              <a:pPr>
                <a:defRPr/>
              </a:pPr>
              <a:t>07/01/2021</a:t>
            </a:fld>
            <a:endParaRPr lang="en-IE"/>
          </a:p>
        </p:txBody>
      </p:sp>
      <p:sp>
        <p:nvSpPr>
          <p:cNvPr id="4" name="Slide Image Placeholder 3">
            <a:extLst>
              <a:ext uri="{FF2B5EF4-FFF2-40B4-BE49-F238E27FC236}">
                <a16:creationId xmlns:a16="http://schemas.microsoft.com/office/drawing/2014/main" id="{C6453013-B17E-4028-BFCA-7F3F64336E8A}"/>
              </a:ext>
            </a:extLst>
          </p:cNvPr>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a:extLst>
              <a:ext uri="{FF2B5EF4-FFF2-40B4-BE49-F238E27FC236}">
                <a16:creationId xmlns:a16="http://schemas.microsoft.com/office/drawing/2014/main" id="{F19BE381-55ED-4AA7-B865-4E968C80E78C}"/>
              </a:ext>
            </a:extLst>
          </p:cNvPr>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DC4DF9BA-D61D-4845-B1C4-5301047C9303}"/>
              </a:ext>
            </a:extLst>
          </p:cNvPr>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pPr>
              <a:defRPr/>
            </a:pPr>
            <a:endParaRPr lang="en-IE"/>
          </a:p>
        </p:txBody>
      </p:sp>
      <p:sp>
        <p:nvSpPr>
          <p:cNvPr id="7" name="Slide Number Placeholder 6">
            <a:extLst>
              <a:ext uri="{FF2B5EF4-FFF2-40B4-BE49-F238E27FC236}">
                <a16:creationId xmlns:a16="http://schemas.microsoft.com/office/drawing/2014/main" id="{8EC883FC-27A5-4674-BEF4-129E9507B023}"/>
              </a:ext>
            </a:extLst>
          </p:cNvPr>
          <p:cNvSpPr>
            <a:spLocks noGrp="1"/>
          </p:cNvSpPr>
          <p:nvPr>
            <p:ph type="sldNum" sz="quarter" idx="5"/>
          </p:nvPr>
        </p:nvSpPr>
        <p:spPr>
          <a:xfrm>
            <a:off x="3854450" y="9445625"/>
            <a:ext cx="2949575"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74B705A-8026-4ADE-8DAC-D48FB74EA3D1}" type="slidenum">
              <a:rPr lang="en-IE" altLang="en-US"/>
              <a:pPr>
                <a:defRPr/>
              </a:pPr>
              <a:t>‹#›</a:t>
            </a:fld>
            <a:endParaRPr lang="en-I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DA9D62-AC19-4148-A956-495CEEE5B5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321EE4E-0FBA-4028-B38D-76883D322A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600"/>
              </a:spcAft>
            </a:pPr>
            <a:endParaRPr lang="en-IE" altLang="en-US"/>
          </a:p>
        </p:txBody>
      </p:sp>
      <p:sp>
        <p:nvSpPr>
          <p:cNvPr id="4100" name="Slide Number Placeholder 3">
            <a:extLst>
              <a:ext uri="{FF2B5EF4-FFF2-40B4-BE49-F238E27FC236}">
                <a16:creationId xmlns:a16="http://schemas.microsoft.com/office/drawing/2014/main" id="{48C8BF04-FEC1-4341-A175-F35C4B85F1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2DEE00-EC8F-41AF-8D14-FEFD483186FE}" type="slidenum">
              <a:rPr lang="en-IE" altLang="en-US" smtClean="0"/>
              <a:pPr/>
              <a:t>1</a:t>
            </a:fld>
            <a:endParaRPr lang="en-IE"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6692F0A-A3A2-4BD1-B49E-87C4633D48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52D800D-6A47-4340-95C2-AA1B18A7E2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22532" name="Slide Number Placeholder 3">
            <a:extLst>
              <a:ext uri="{FF2B5EF4-FFF2-40B4-BE49-F238E27FC236}">
                <a16:creationId xmlns:a16="http://schemas.microsoft.com/office/drawing/2014/main" id="{BE681371-370E-4334-A68D-2D8D610254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B321F2-FB1B-413D-9946-2250A9C43BA3}" type="slidenum">
              <a:rPr lang="en-IE" altLang="en-US" smtClean="0"/>
              <a:pPr/>
              <a:t>10</a:t>
            </a:fld>
            <a:endParaRPr lang="en-IE"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01040C3-1311-47A2-836B-3F6C8EF40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BA7D5B8-CD95-41FA-A455-B113609256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24580" name="Slide Number Placeholder 3">
            <a:extLst>
              <a:ext uri="{FF2B5EF4-FFF2-40B4-BE49-F238E27FC236}">
                <a16:creationId xmlns:a16="http://schemas.microsoft.com/office/drawing/2014/main" id="{A27ECCBE-372D-4DBE-AB39-F44B27818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BB810E-3681-4083-805A-54E8AB6FEABC}" type="slidenum">
              <a:rPr lang="en-IE" altLang="en-US" smtClean="0"/>
              <a:pPr/>
              <a:t>11</a:t>
            </a:fld>
            <a:endParaRPr lang="en-IE"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1D5C5840-7BD3-49A7-B138-FF22F0F97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326C6C9B-AF3F-46BE-9A45-0826B2C1C1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26628" name="Slide Number Placeholder 3">
            <a:extLst>
              <a:ext uri="{FF2B5EF4-FFF2-40B4-BE49-F238E27FC236}">
                <a16:creationId xmlns:a16="http://schemas.microsoft.com/office/drawing/2014/main" id="{06975651-664E-4DBB-A013-2187CDC230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7BA3B3-E680-4D14-AD3D-DE6CA33378C0}" type="slidenum">
              <a:rPr lang="en-IE" altLang="en-US" smtClean="0"/>
              <a:pPr/>
              <a:t>12</a:t>
            </a:fld>
            <a:endParaRPr lang="en-I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30824B2-A74D-4394-9DE1-826827F092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C36E43E8-F51A-40CC-A714-B7C2BCA9C5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6148" name="Slide Number Placeholder 3">
            <a:extLst>
              <a:ext uri="{FF2B5EF4-FFF2-40B4-BE49-F238E27FC236}">
                <a16:creationId xmlns:a16="http://schemas.microsoft.com/office/drawing/2014/main" id="{1854D34F-A89E-4242-A220-1A928C7149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F1FADF-8178-4133-9AEA-BE8EAA1B05F2}" type="slidenum">
              <a:rPr lang="en-IE" altLang="en-US" smtClean="0"/>
              <a:pPr/>
              <a:t>2</a:t>
            </a:fld>
            <a:endParaRPr lang="en-IE"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C45AEFE-75A9-4793-AE7E-306FE3D9FF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52F5B4CC-0C2F-45BD-B006-9C16DBB7F1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8196" name="Slide Number Placeholder 3">
            <a:extLst>
              <a:ext uri="{FF2B5EF4-FFF2-40B4-BE49-F238E27FC236}">
                <a16:creationId xmlns:a16="http://schemas.microsoft.com/office/drawing/2014/main" id="{79E89FC8-CB2E-4952-BBA7-737990E953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2805F1-A3F9-472F-9A58-CF4D55955FFD}" type="slidenum">
              <a:rPr lang="en-IE" altLang="en-US" smtClean="0"/>
              <a:pPr/>
              <a:t>3</a:t>
            </a:fld>
            <a:endParaRPr lang="en-IE"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89B21780-097C-4F42-9F50-1FD9707237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EA10E1F4-DA12-4A40-939A-C8B6B3E80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0244" name="Slide Number Placeholder 3">
            <a:extLst>
              <a:ext uri="{FF2B5EF4-FFF2-40B4-BE49-F238E27FC236}">
                <a16:creationId xmlns:a16="http://schemas.microsoft.com/office/drawing/2014/main" id="{3ECDAD0B-0C5B-4FA7-ACD3-94CA04459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FE433A-17DF-4AB3-ABE6-680394BA3AFA}" type="slidenum">
              <a:rPr lang="en-IE" altLang="en-US" smtClean="0"/>
              <a:pPr/>
              <a:t>4</a:t>
            </a:fld>
            <a:endParaRPr lang="en-IE"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DE5D4A4-80DA-464F-84E0-49B8267F5A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81D2BEB-4817-4E50-9B5E-AD7DF92AFF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2292" name="Slide Number Placeholder 3">
            <a:extLst>
              <a:ext uri="{FF2B5EF4-FFF2-40B4-BE49-F238E27FC236}">
                <a16:creationId xmlns:a16="http://schemas.microsoft.com/office/drawing/2014/main" id="{2CB5ED16-57AD-4A5A-BDB8-2D3B6BB5E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C7BD5D-3AA0-4AB5-98E6-3500779130E1}" type="slidenum">
              <a:rPr lang="en-IE" altLang="en-US" smtClean="0"/>
              <a:pPr/>
              <a:t>5</a:t>
            </a:fld>
            <a:endParaRPr lang="en-IE"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0C260AC-E934-418C-81B4-C32370070A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8A06B7F-8775-4E84-B8B4-FEFB682DB9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4340" name="Slide Number Placeholder 3">
            <a:extLst>
              <a:ext uri="{FF2B5EF4-FFF2-40B4-BE49-F238E27FC236}">
                <a16:creationId xmlns:a16="http://schemas.microsoft.com/office/drawing/2014/main" id="{8CC70BFA-5F99-4CC5-8132-8C0980D135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0642F1-2B7B-4109-BF9B-76465E071B01}" type="slidenum">
              <a:rPr lang="en-IE" altLang="en-US" smtClean="0"/>
              <a:pPr/>
              <a:t>6</a:t>
            </a:fld>
            <a:endParaRPr lang="en-IE"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0535FBA-050D-4779-AEC9-02322933D3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5013A12-E670-4E92-8357-287D984C70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6388" name="Slide Number Placeholder 3">
            <a:extLst>
              <a:ext uri="{FF2B5EF4-FFF2-40B4-BE49-F238E27FC236}">
                <a16:creationId xmlns:a16="http://schemas.microsoft.com/office/drawing/2014/main" id="{8854C957-3680-4CD1-A39D-F62BA1FE68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B6C685-EA8E-411E-88A7-C88AF9741A32}" type="slidenum">
              <a:rPr lang="en-IE" altLang="en-US" smtClean="0"/>
              <a:pPr/>
              <a:t>7</a:t>
            </a:fld>
            <a:endParaRPr lang="en-I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FDB5504-F0F4-400D-8845-47544F2838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9111D76-E6FA-4716-A116-14C944F5A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8436" name="Slide Number Placeholder 3">
            <a:extLst>
              <a:ext uri="{FF2B5EF4-FFF2-40B4-BE49-F238E27FC236}">
                <a16:creationId xmlns:a16="http://schemas.microsoft.com/office/drawing/2014/main" id="{FBC1A0F5-6D0F-4397-9685-24D23063DD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2340C7-D1A3-4EEB-84AB-5D2B08997858}" type="slidenum">
              <a:rPr lang="en-IE" altLang="en-US" smtClean="0"/>
              <a:pPr/>
              <a:t>8</a:t>
            </a:fld>
            <a:endParaRPr lang="en-IE"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984AC3B-E205-42FA-A5F7-ABEB6B25E0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DFCA98D-8A56-47C7-B2C7-6301F7BCB0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20484" name="Slide Number Placeholder 3">
            <a:extLst>
              <a:ext uri="{FF2B5EF4-FFF2-40B4-BE49-F238E27FC236}">
                <a16:creationId xmlns:a16="http://schemas.microsoft.com/office/drawing/2014/main" id="{05FA8271-ADB9-403B-8467-BAF55383D4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09316F-D6B7-42A9-BCDB-4C6B1640E695}" type="slidenum">
              <a:rPr lang="en-IE" altLang="en-US" smtClean="0"/>
              <a:pPr/>
              <a:t>9</a:t>
            </a:fld>
            <a:endParaRPr lang="en-IE"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Rectangle 4">
            <a:extLst>
              <a:ext uri="{FF2B5EF4-FFF2-40B4-BE49-F238E27FC236}">
                <a16:creationId xmlns:a16="http://schemas.microsoft.com/office/drawing/2014/main" id="{98B3F09D-9FBA-440F-8FB8-2C34D1A23A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7EAA982-4947-4CB2-9678-609E8F1AE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494A2AD-6111-4429-A9C0-9A22BBEACE2C}"/>
              </a:ext>
            </a:extLst>
          </p:cNvPr>
          <p:cNvSpPr>
            <a:spLocks noGrp="1" noChangeArrowheads="1"/>
          </p:cNvSpPr>
          <p:nvPr>
            <p:ph type="sldNum" sz="quarter" idx="12"/>
          </p:nvPr>
        </p:nvSpPr>
        <p:spPr>
          <a:ln/>
        </p:spPr>
        <p:txBody>
          <a:bodyPr/>
          <a:lstStyle>
            <a:lvl1pPr>
              <a:defRPr/>
            </a:lvl1pPr>
          </a:lstStyle>
          <a:p>
            <a:pPr>
              <a:defRPr/>
            </a:pPr>
            <a:fld id="{4EF515E9-7DF6-4163-824F-D47899005551}" type="slidenum">
              <a:rPr lang="en-US" altLang="en-US"/>
              <a:pPr>
                <a:defRPr/>
              </a:pPr>
              <a:t>‹#›</a:t>
            </a:fld>
            <a:endParaRPr lang="en-US" altLang="en-US"/>
          </a:p>
        </p:txBody>
      </p:sp>
    </p:spTree>
    <p:extLst>
      <p:ext uri="{BB962C8B-B14F-4D97-AF65-F5344CB8AC3E}">
        <p14:creationId xmlns:p14="http://schemas.microsoft.com/office/powerpoint/2010/main" val="192701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AD555A13-AC82-4BFF-B781-171A2C38E6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A995B49-C096-4E47-A7FB-07077D5652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254798-4DDE-4749-8E6C-B0775A7383E2}"/>
              </a:ext>
            </a:extLst>
          </p:cNvPr>
          <p:cNvSpPr>
            <a:spLocks noGrp="1" noChangeArrowheads="1"/>
          </p:cNvSpPr>
          <p:nvPr>
            <p:ph type="sldNum" sz="quarter" idx="12"/>
          </p:nvPr>
        </p:nvSpPr>
        <p:spPr>
          <a:ln/>
        </p:spPr>
        <p:txBody>
          <a:bodyPr/>
          <a:lstStyle>
            <a:lvl1pPr>
              <a:defRPr/>
            </a:lvl1pPr>
          </a:lstStyle>
          <a:p>
            <a:pPr>
              <a:defRPr/>
            </a:pPr>
            <a:fld id="{9A5BC7BA-9741-4E7E-9259-6C559BC3ADCC}" type="slidenum">
              <a:rPr lang="en-US" altLang="en-US"/>
              <a:pPr>
                <a:defRPr/>
              </a:pPr>
              <a:t>‹#›</a:t>
            </a:fld>
            <a:endParaRPr lang="en-US" altLang="en-US"/>
          </a:p>
        </p:txBody>
      </p:sp>
    </p:spTree>
    <p:extLst>
      <p:ext uri="{BB962C8B-B14F-4D97-AF65-F5344CB8AC3E}">
        <p14:creationId xmlns:p14="http://schemas.microsoft.com/office/powerpoint/2010/main" val="332349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3A45DE83-1427-452D-AD9F-F2C28F9640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9D5BC0A-09D0-4B7F-9A4B-2BDB1E97AB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08D9720-892D-4119-8895-BE27C1A92028}"/>
              </a:ext>
            </a:extLst>
          </p:cNvPr>
          <p:cNvSpPr>
            <a:spLocks noGrp="1" noChangeArrowheads="1"/>
          </p:cNvSpPr>
          <p:nvPr>
            <p:ph type="sldNum" sz="quarter" idx="12"/>
          </p:nvPr>
        </p:nvSpPr>
        <p:spPr>
          <a:ln/>
        </p:spPr>
        <p:txBody>
          <a:bodyPr/>
          <a:lstStyle>
            <a:lvl1pPr>
              <a:defRPr/>
            </a:lvl1pPr>
          </a:lstStyle>
          <a:p>
            <a:pPr>
              <a:defRPr/>
            </a:pPr>
            <a:fld id="{3F4FFE1D-9C71-4A02-9021-3C7A3579F7DE}" type="slidenum">
              <a:rPr lang="en-US" altLang="en-US"/>
              <a:pPr>
                <a:defRPr/>
              </a:pPr>
              <a:t>‹#›</a:t>
            </a:fld>
            <a:endParaRPr lang="en-US" altLang="en-US"/>
          </a:p>
        </p:txBody>
      </p:sp>
    </p:spTree>
    <p:extLst>
      <p:ext uri="{BB962C8B-B14F-4D97-AF65-F5344CB8AC3E}">
        <p14:creationId xmlns:p14="http://schemas.microsoft.com/office/powerpoint/2010/main" val="524444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4">
            <a:extLst>
              <a:ext uri="{FF2B5EF4-FFF2-40B4-BE49-F238E27FC236}">
                <a16:creationId xmlns:a16="http://schemas.microsoft.com/office/drawing/2014/main" id="{6DC79227-9D27-424A-AE73-AEF70A484B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51489C4-1D56-49D4-9314-3F3CC40D3B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8CC18CC-D1E9-4A7A-B584-346DF45F8B73}"/>
              </a:ext>
            </a:extLst>
          </p:cNvPr>
          <p:cNvSpPr>
            <a:spLocks noGrp="1" noChangeArrowheads="1"/>
          </p:cNvSpPr>
          <p:nvPr>
            <p:ph type="sldNum" sz="quarter" idx="12"/>
          </p:nvPr>
        </p:nvSpPr>
        <p:spPr>
          <a:ln/>
        </p:spPr>
        <p:txBody>
          <a:bodyPr/>
          <a:lstStyle>
            <a:lvl1pPr>
              <a:defRPr/>
            </a:lvl1pPr>
          </a:lstStyle>
          <a:p>
            <a:pPr>
              <a:defRPr/>
            </a:pPr>
            <a:fld id="{8FA5AA14-4B02-46EE-9672-C9DF9F83BA62}" type="slidenum">
              <a:rPr lang="en-US" altLang="en-US"/>
              <a:pPr>
                <a:defRPr/>
              </a:pPr>
              <a:t>‹#›</a:t>
            </a:fld>
            <a:endParaRPr lang="en-US" altLang="en-US"/>
          </a:p>
        </p:txBody>
      </p:sp>
    </p:spTree>
    <p:extLst>
      <p:ext uri="{BB962C8B-B14F-4D97-AF65-F5344CB8AC3E}">
        <p14:creationId xmlns:p14="http://schemas.microsoft.com/office/powerpoint/2010/main" val="205641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30408F03-349D-4769-AC90-165C6E3F47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3FB758-5B79-4A53-925D-BB9758EB1F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C3D1D6A-EF5A-4243-9A6A-F67021FA13E1}"/>
              </a:ext>
            </a:extLst>
          </p:cNvPr>
          <p:cNvSpPr>
            <a:spLocks noGrp="1" noChangeArrowheads="1"/>
          </p:cNvSpPr>
          <p:nvPr>
            <p:ph type="sldNum" sz="quarter" idx="12"/>
          </p:nvPr>
        </p:nvSpPr>
        <p:spPr>
          <a:ln/>
        </p:spPr>
        <p:txBody>
          <a:bodyPr/>
          <a:lstStyle>
            <a:lvl1pPr>
              <a:defRPr/>
            </a:lvl1pPr>
          </a:lstStyle>
          <a:p>
            <a:pPr>
              <a:defRPr/>
            </a:pPr>
            <a:fld id="{33EE38DD-E5E3-400C-B723-008E8244C18E}" type="slidenum">
              <a:rPr lang="en-US" altLang="en-US"/>
              <a:pPr>
                <a:defRPr/>
              </a:pPr>
              <a:t>‹#›</a:t>
            </a:fld>
            <a:endParaRPr lang="en-US" altLang="en-US"/>
          </a:p>
        </p:txBody>
      </p:sp>
    </p:spTree>
    <p:extLst>
      <p:ext uri="{BB962C8B-B14F-4D97-AF65-F5344CB8AC3E}">
        <p14:creationId xmlns:p14="http://schemas.microsoft.com/office/powerpoint/2010/main" val="1104234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8A0BFDE8-110D-4FEF-A9A9-9F8AA987B4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00A89AC-EBDC-489F-BBA5-2812CA13D3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EAAC00-3C7A-431A-986D-37F654D05B24}"/>
              </a:ext>
            </a:extLst>
          </p:cNvPr>
          <p:cNvSpPr>
            <a:spLocks noGrp="1" noChangeArrowheads="1"/>
          </p:cNvSpPr>
          <p:nvPr>
            <p:ph type="sldNum" sz="quarter" idx="12"/>
          </p:nvPr>
        </p:nvSpPr>
        <p:spPr>
          <a:ln/>
        </p:spPr>
        <p:txBody>
          <a:bodyPr/>
          <a:lstStyle>
            <a:lvl1pPr>
              <a:defRPr/>
            </a:lvl1pPr>
          </a:lstStyle>
          <a:p>
            <a:pPr>
              <a:defRPr/>
            </a:pPr>
            <a:fld id="{EBD5327D-9BCA-4452-9DBE-F81508C7464E}" type="slidenum">
              <a:rPr lang="en-US" altLang="en-US"/>
              <a:pPr>
                <a:defRPr/>
              </a:pPr>
              <a:t>‹#›</a:t>
            </a:fld>
            <a:endParaRPr lang="en-US" altLang="en-US"/>
          </a:p>
        </p:txBody>
      </p:sp>
    </p:spTree>
    <p:extLst>
      <p:ext uri="{BB962C8B-B14F-4D97-AF65-F5344CB8AC3E}">
        <p14:creationId xmlns:p14="http://schemas.microsoft.com/office/powerpoint/2010/main" val="315423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a:extLst>
              <a:ext uri="{FF2B5EF4-FFF2-40B4-BE49-F238E27FC236}">
                <a16:creationId xmlns:a16="http://schemas.microsoft.com/office/drawing/2014/main" id="{D7679F33-01DB-4777-A6B6-21283DE1A8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11825CE-8E2C-4010-8163-82C0826332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786DAF-D578-470B-AA6E-1A3ED4FA66C5}"/>
              </a:ext>
            </a:extLst>
          </p:cNvPr>
          <p:cNvSpPr>
            <a:spLocks noGrp="1" noChangeArrowheads="1"/>
          </p:cNvSpPr>
          <p:nvPr>
            <p:ph type="sldNum" sz="quarter" idx="12"/>
          </p:nvPr>
        </p:nvSpPr>
        <p:spPr>
          <a:ln/>
        </p:spPr>
        <p:txBody>
          <a:bodyPr/>
          <a:lstStyle>
            <a:lvl1pPr>
              <a:defRPr/>
            </a:lvl1pPr>
          </a:lstStyle>
          <a:p>
            <a:pPr>
              <a:defRPr/>
            </a:pPr>
            <a:fld id="{0DFDB776-F7D3-4D30-BFDE-0A8A1D1E6A09}" type="slidenum">
              <a:rPr lang="en-US" altLang="en-US"/>
              <a:pPr>
                <a:defRPr/>
              </a:pPr>
              <a:t>‹#›</a:t>
            </a:fld>
            <a:endParaRPr lang="en-US" altLang="en-US"/>
          </a:p>
        </p:txBody>
      </p:sp>
    </p:spTree>
    <p:extLst>
      <p:ext uri="{BB962C8B-B14F-4D97-AF65-F5344CB8AC3E}">
        <p14:creationId xmlns:p14="http://schemas.microsoft.com/office/powerpoint/2010/main" val="285874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a:extLst>
              <a:ext uri="{FF2B5EF4-FFF2-40B4-BE49-F238E27FC236}">
                <a16:creationId xmlns:a16="http://schemas.microsoft.com/office/drawing/2014/main" id="{794C894C-FFBB-4566-BC6F-DBFB3C2DA1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80546F3-4F25-46BF-8AB1-739DF89BEB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45D74F3-F91B-40BA-A7F8-A911CC4F2EC9}"/>
              </a:ext>
            </a:extLst>
          </p:cNvPr>
          <p:cNvSpPr>
            <a:spLocks noGrp="1" noChangeArrowheads="1"/>
          </p:cNvSpPr>
          <p:nvPr>
            <p:ph type="sldNum" sz="quarter" idx="12"/>
          </p:nvPr>
        </p:nvSpPr>
        <p:spPr>
          <a:ln/>
        </p:spPr>
        <p:txBody>
          <a:bodyPr/>
          <a:lstStyle>
            <a:lvl1pPr>
              <a:defRPr/>
            </a:lvl1pPr>
          </a:lstStyle>
          <a:p>
            <a:pPr>
              <a:defRPr/>
            </a:pPr>
            <a:fld id="{0F353C0E-4CC9-44DD-A5DB-7433C437F4EE}" type="slidenum">
              <a:rPr lang="en-US" altLang="en-US"/>
              <a:pPr>
                <a:defRPr/>
              </a:pPr>
              <a:t>‹#›</a:t>
            </a:fld>
            <a:endParaRPr lang="en-US" altLang="en-US"/>
          </a:p>
        </p:txBody>
      </p:sp>
    </p:spTree>
    <p:extLst>
      <p:ext uri="{BB962C8B-B14F-4D97-AF65-F5344CB8AC3E}">
        <p14:creationId xmlns:p14="http://schemas.microsoft.com/office/powerpoint/2010/main" val="258451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a:extLst>
              <a:ext uri="{FF2B5EF4-FFF2-40B4-BE49-F238E27FC236}">
                <a16:creationId xmlns:a16="http://schemas.microsoft.com/office/drawing/2014/main" id="{C2FF445D-1E64-483C-9B42-AEEA675AD2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70B3DAF-3876-43B4-B9D0-8A40D660F8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66F42B0-2BB7-4A4B-B0C5-94F5D0E81979}"/>
              </a:ext>
            </a:extLst>
          </p:cNvPr>
          <p:cNvSpPr>
            <a:spLocks noGrp="1" noChangeArrowheads="1"/>
          </p:cNvSpPr>
          <p:nvPr>
            <p:ph type="sldNum" sz="quarter" idx="12"/>
          </p:nvPr>
        </p:nvSpPr>
        <p:spPr>
          <a:ln/>
        </p:spPr>
        <p:txBody>
          <a:bodyPr/>
          <a:lstStyle>
            <a:lvl1pPr>
              <a:defRPr/>
            </a:lvl1pPr>
          </a:lstStyle>
          <a:p>
            <a:pPr>
              <a:defRPr/>
            </a:pPr>
            <a:fld id="{C70E4E42-D056-41EB-ACD0-94C357F5D046}" type="slidenum">
              <a:rPr lang="en-US" altLang="en-US"/>
              <a:pPr>
                <a:defRPr/>
              </a:pPr>
              <a:t>‹#›</a:t>
            </a:fld>
            <a:endParaRPr lang="en-US" altLang="en-US"/>
          </a:p>
        </p:txBody>
      </p:sp>
    </p:spTree>
    <p:extLst>
      <p:ext uri="{BB962C8B-B14F-4D97-AF65-F5344CB8AC3E}">
        <p14:creationId xmlns:p14="http://schemas.microsoft.com/office/powerpoint/2010/main" val="35092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B04588-4C1E-4DED-9C36-1D9F6EC096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DAA6C93-2372-4EC6-9766-A716274887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0F741D7-59FD-4603-BC77-B20F1AFD198F}"/>
              </a:ext>
            </a:extLst>
          </p:cNvPr>
          <p:cNvSpPr>
            <a:spLocks noGrp="1" noChangeArrowheads="1"/>
          </p:cNvSpPr>
          <p:nvPr>
            <p:ph type="sldNum" sz="quarter" idx="12"/>
          </p:nvPr>
        </p:nvSpPr>
        <p:spPr>
          <a:ln/>
        </p:spPr>
        <p:txBody>
          <a:bodyPr/>
          <a:lstStyle>
            <a:lvl1pPr>
              <a:defRPr/>
            </a:lvl1pPr>
          </a:lstStyle>
          <a:p>
            <a:pPr>
              <a:defRPr/>
            </a:pPr>
            <a:fld id="{7E135A1F-EDE8-45E4-9DED-75D8A89F5B73}" type="slidenum">
              <a:rPr lang="en-US" altLang="en-US"/>
              <a:pPr>
                <a:defRPr/>
              </a:pPr>
              <a:t>‹#›</a:t>
            </a:fld>
            <a:endParaRPr lang="en-US" altLang="en-US"/>
          </a:p>
        </p:txBody>
      </p:sp>
    </p:spTree>
    <p:extLst>
      <p:ext uri="{BB962C8B-B14F-4D97-AF65-F5344CB8AC3E}">
        <p14:creationId xmlns:p14="http://schemas.microsoft.com/office/powerpoint/2010/main" val="97553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78588DA-6EA4-4D7A-AFB7-E09F3EDE61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ACEADE9-EB14-4883-A1A5-B649BB9EFA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9064492-021D-4D89-915C-F844440832B2}"/>
              </a:ext>
            </a:extLst>
          </p:cNvPr>
          <p:cNvSpPr>
            <a:spLocks noGrp="1" noChangeArrowheads="1"/>
          </p:cNvSpPr>
          <p:nvPr>
            <p:ph type="sldNum" sz="quarter" idx="12"/>
          </p:nvPr>
        </p:nvSpPr>
        <p:spPr>
          <a:ln/>
        </p:spPr>
        <p:txBody>
          <a:bodyPr/>
          <a:lstStyle>
            <a:lvl1pPr>
              <a:defRPr/>
            </a:lvl1pPr>
          </a:lstStyle>
          <a:p>
            <a:pPr>
              <a:defRPr/>
            </a:pPr>
            <a:fld id="{CC910B87-A733-4559-A09F-10D505DF02E5}" type="slidenum">
              <a:rPr lang="en-US" altLang="en-US"/>
              <a:pPr>
                <a:defRPr/>
              </a:pPr>
              <a:t>‹#›</a:t>
            </a:fld>
            <a:endParaRPr lang="en-US" altLang="en-US"/>
          </a:p>
        </p:txBody>
      </p:sp>
    </p:spTree>
    <p:extLst>
      <p:ext uri="{BB962C8B-B14F-4D97-AF65-F5344CB8AC3E}">
        <p14:creationId xmlns:p14="http://schemas.microsoft.com/office/powerpoint/2010/main" val="85501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848058E-8895-41B0-878F-2189CB1305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143E9F1-B70B-480C-AF32-E35130662B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526B94F-F19E-4D1C-9739-D3949808D5D0}"/>
              </a:ext>
            </a:extLst>
          </p:cNvPr>
          <p:cNvSpPr>
            <a:spLocks noGrp="1" noChangeArrowheads="1"/>
          </p:cNvSpPr>
          <p:nvPr>
            <p:ph type="sldNum" sz="quarter" idx="12"/>
          </p:nvPr>
        </p:nvSpPr>
        <p:spPr>
          <a:ln/>
        </p:spPr>
        <p:txBody>
          <a:bodyPr/>
          <a:lstStyle>
            <a:lvl1pPr>
              <a:defRPr/>
            </a:lvl1pPr>
          </a:lstStyle>
          <a:p>
            <a:pPr>
              <a:defRPr/>
            </a:pPr>
            <a:fld id="{C85E506F-4452-4E41-8DEE-4D73B233C789}" type="slidenum">
              <a:rPr lang="en-US" altLang="en-US"/>
              <a:pPr>
                <a:defRPr/>
              </a:pPr>
              <a:t>‹#›</a:t>
            </a:fld>
            <a:endParaRPr lang="en-US" altLang="en-US"/>
          </a:p>
        </p:txBody>
      </p:sp>
    </p:spTree>
    <p:extLst>
      <p:ext uri="{BB962C8B-B14F-4D97-AF65-F5344CB8AC3E}">
        <p14:creationId xmlns:p14="http://schemas.microsoft.com/office/powerpoint/2010/main" val="149859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55924B6-4EDF-4F84-B84B-C1CB576A1E1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36D4395-DC72-4E00-B72A-A8763D64ADB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6D028AC-131B-4010-852D-9ECD7E822E8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8EB67E09-FD0D-431B-A6EA-7B9EE62C597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500B3269-F2B1-4236-A6E7-439B7462F7C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BD394A-4561-429D-91EA-7E59791010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onsult.sdublincoco.ie/en/system/files/materials/5575/Kilnamanagh%20ICW%20AA%20Screening.pdf" TargetMode="External"/><Relationship Id="rId13" Type="http://schemas.openxmlformats.org/officeDocument/2006/relationships/hyperlink" Target="https://consult.sdublincoco.ie/en/system/files/materials/5575/Kilnamanagh%20Newspaper%20Notice.pdf" TargetMode="External"/><Relationship Id="rId3" Type="http://schemas.openxmlformats.org/officeDocument/2006/relationships/slideLayout" Target="../slideLayouts/slideLayout12.xml"/><Relationship Id="rId7" Type="http://schemas.openxmlformats.org/officeDocument/2006/relationships/hyperlink" Target="https://consult.sdublincoco.ie/en/system/files/materials/5575/Kilnamanagh%20Part%208%20Drawings.pdf" TargetMode="External"/><Relationship Id="rId12" Type="http://schemas.openxmlformats.org/officeDocument/2006/relationships/hyperlink" Target="https://consult.sdublincoco.ie/en/system/files/materials/5575/Kilnamanagh%20Site%20Notice%20Signed.pdf" TargetMode="Externa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consult.sdublincoco.ie/en/system/files/materials/5575/Kilnamanagh%20ICW%20Summary%20Report.pdf" TargetMode="External"/><Relationship Id="rId11" Type="http://schemas.openxmlformats.org/officeDocument/2006/relationships/hyperlink" Target="https://consult.sdublincoco.ie/en/system/files/materials/5575/Kilnamanagh%20Archaeological%20Assessment.pdf" TargetMode="External"/><Relationship Id="rId5" Type="http://schemas.openxmlformats.org/officeDocument/2006/relationships/image" Target="../media/image3.jpeg"/><Relationship Id="rId10" Type="http://schemas.openxmlformats.org/officeDocument/2006/relationships/hyperlink" Target="https://consult.sdublincoco.ie/en/system/files/materials/5575/Kilnamanagh%20Ecological%20Survey%20Report.pdf" TargetMode="External"/><Relationship Id="rId4" Type="http://schemas.openxmlformats.org/officeDocument/2006/relationships/notesSlide" Target="../notesSlides/notesSlide5.xml"/><Relationship Id="rId9" Type="http://schemas.openxmlformats.org/officeDocument/2006/relationships/hyperlink" Target="https://consult.sdublincoco.ie/en/system/files/materials/5575/Kilnamanagh%20ICW%20Preliminary%20Examination.pdf" TargetMode="External"/><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hyperlink" Target="https://consult.sdublincoco.ie/en/submission/sd-c168-93#obs-2885" TargetMode="Externa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consult.sdublincoco.ie/en/consultation/dublin-urban-rivers-life-project-kilnamanagh-integrated-constructed-wetland" TargetMode="External"/><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5FF0CB7-E107-4B01-85A4-BA50347B7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4763"/>
            <a:ext cx="9145588"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78F414AA-6E7B-4C0A-89AE-B6D43BD9D06E}"/>
              </a:ext>
            </a:extLst>
          </p:cNvPr>
          <p:cNvSpPr>
            <a:spLocks noGrp="1" noChangeArrowheads="1"/>
          </p:cNvSpPr>
          <p:nvPr>
            <p:ph type="subTitle" idx="1"/>
          </p:nvPr>
        </p:nvSpPr>
        <p:spPr>
          <a:xfrm>
            <a:off x="382588" y="1989138"/>
            <a:ext cx="8278812" cy="3160712"/>
          </a:xfrm>
          <a:noFill/>
        </p:spPr>
        <p:txBody>
          <a:bodyPr/>
          <a:lstStyle/>
          <a:p>
            <a:pPr eaLnBrk="1" hangingPunct="1"/>
            <a:r>
              <a:rPr lang="en-IE" altLang="en-US" sz="3200">
                <a:solidFill>
                  <a:schemeClr val="bg1"/>
                </a:solidFill>
              </a:rPr>
              <a:t>Part 8 Report on Public Consultation for the proposed development of an Integrated Constructed Wetland in Kilnamanagh.</a:t>
            </a:r>
          </a:p>
          <a:p>
            <a:pPr eaLnBrk="1" hangingPunct="1"/>
            <a:r>
              <a:rPr lang="en-IE" altLang="en-US" sz="3200">
                <a:solidFill>
                  <a:schemeClr val="bg1"/>
                </a:solidFill>
              </a:rPr>
              <a:t>Meeting of South Dublin County Council</a:t>
            </a:r>
          </a:p>
          <a:p>
            <a:pPr eaLnBrk="1" hangingPunct="1"/>
            <a:r>
              <a:rPr lang="en-IE" altLang="en-US" sz="3200">
                <a:solidFill>
                  <a:schemeClr val="bg1"/>
                </a:solidFill>
              </a:rPr>
              <a:t>11</a:t>
            </a:r>
            <a:r>
              <a:rPr lang="en-IE" altLang="en-US" sz="3200" baseline="30000">
                <a:solidFill>
                  <a:schemeClr val="bg1"/>
                </a:solidFill>
              </a:rPr>
              <a:t>th</a:t>
            </a:r>
            <a:r>
              <a:rPr lang="en-IE" altLang="en-US" sz="3200">
                <a:solidFill>
                  <a:schemeClr val="bg1"/>
                </a:solidFill>
              </a:rPr>
              <a:t> January 2021</a:t>
            </a:r>
          </a:p>
          <a:p>
            <a:pPr eaLnBrk="1" hangingPunct="1"/>
            <a:endParaRPr lang="en-IE" altLang="en-US" sz="4800">
              <a:solidFill>
                <a:schemeClr val="bg1"/>
              </a:solidFill>
            </a:endParaRPr>
          </a:p>
        </p:txBody>
      </p:sp>
      <p:sp>
        <p:nvSpPr>
          <p:cNvPr id="3076" name="Rectangle 4">
            <a:extLst>
              <a:ext uri="{FF2B5EF4-FFF2-40B4-BE49-F238E27FC236}">
                <a16:creationId xmlns:a16="http://schemas.microsoft.com/office/drawing/2014/main" id="{3FA10655-3BFB-4877-AC92-56BAC9593769}"/>
              </a:ext>
            </a:extLst>
          </p:cNvPr>
          <p:cNvSpPr>
            <a:spLocks noChangeArrowheads="1"/>
          </p:cNvSpPr>
          <p:nvPr/>
        </p:nvSpPr>
        <p:spPr bwMode="auto">
          <a:xfrm>
            <a:off x="395288" y="5734050"/>
            <a:ext cx="83058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solidFill>
                <a:schemeClr val="bg1"/>
              </a:solidFill>
            </a:endParaRPr>
          </a:p>
        </p:txBody>
      </p:sp>
      <p:pic>
        <p:nvPicPr>
          <p:cNvPr id="3" name="Video 2">
            <a:hlinkClick r:id="" action="ppaction://media"/>
            <a:extLst>
              <a:ext uri="{FF2B5EF4-FFF2-40B4-BE49-F238E27FC236}">
                <a16:creationId xmlns:a16="http://schemas.microsoft.com/office/drawing/2014/main" id="{C058983C-9BD7-4F0C-BA2F-C882C0C3EE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04"/>
    </mc:Choice>
    <mc:Fallback xmlns="">
      <p:transition spd="slow" advTm="1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7978444F-69FE-4F1F-92F3-5763F9CD8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0F5346AA-CCE5-4234-B4C3-487BFCA4443A}"/>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1508" name="Rectangle 48">
            <a:extLst>
              <a:ext uri="{FF2B5EF4-FFF2-40B4-BE49-F238E27FC236}">
                <a16:creationId xmlns:a16="http://schemas.microsoft.com/office/drawing/2014/main" id="{272147CD-399F-4D3B-A3F4-42191A63FC4E}"/>
              </a:ext>
            </a:extLst>
          </p:cNvPr>
          <p:cNvSpPr>
            <a:spLocks noGrp="1" noChangeArrowheads="1"/>
          </p:cNvSpPr>
          <p:nvPr>
            <p:ph/>
          </p:nvPr>
        </p:nvSpPr>
        <p:spPr>
          <a:xfrm>
            <a:off x="466725" y="511175"/>
            <a:ext cx="8229600" cy="5464175"/>
          </a:xfrm>
        </p:spPr>
        <p:txBody>
          <a:bodyPr/>
          <a:lstStyle/>
          <a:p>
            <a:pPr eaLnBrk="1" hangingPunct="1"/>
            <a:endParaRPr lang="en-GB" altLang="en-US"/>
          </a:p>
          <a:p>
            <a:pPr algn="just">
              <a:buFontTx/>
              <a:buNone/>
            </a:pPr>
            <a:r>
              <a:rPr lang="en-IE" altLang="en-US" sz="2400" b="1">
                <a:solidFill>
                  <a:srgbClr val="FF6600"/>
                </a:solidFill>
                <a:latin typeface="Optima-Regular"/>
              </a:rPr>
              <a:t>Landscape drawing</a:t>
            </a:r>
            <a:endParaRPr lang="en-US" altLang="en-US" sz="2400">
              <a:latin typeface="Optima-Regular"/>
              <a:ea typeface="Arial Unicode MS" panose="020B0604020202020204" pitchFamily="34" charset="-128"/>
              <a:cs typeface="Arial Unicode MS" panose="020B0604020202020204" pitchFamily="34" charset="-128"/>
            </a:endParaRPr>
          </a:p>
          <a:p>
            <a:pPr algn="just"/>
            <a:endParaRPr lang="en-IE" altLang="en-US" sz="1800">
              <a:latin typeface="Optima-Regular"/>
              <a:cs typeface="Calibri" panose="020F0502020204030204" pitchFamily="34" charset="0"/>
            </a:endParaRPr>
          </a:p>
        </p:txBody>
      </p:sp>
      <p:sp>
        <p:nvSpPr>
          <p:cNvPr id="21509" name="AutoShape 4" descr="Image result for life programme">
            <a:extLst>
              <a:ext uri="{FF2B5EF4-FFF2-40B4-BE49-F238E27FC236}">
                <a16:creationId xmlns:a16="http://schemas.microsoft.com/office/drawing/2014/main" id="{5C8BC9C9-8F76-4905-BCA4-044E5977DFA8}"/>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1510" name="Picture 5">
            <a:extLst>
              <a:ext uri="{FF2B5EF4-FFF2-40B4-BE49-F238E27FC236}">
                <a16:creationId xmlns:a16="http://schemas.microsoft.com/office/drawing/2014/main" id="{7CAA8224-9F05-4B48-A2B2-5BB6459BA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916113"/>
            <a:ext cx="7777162" cy="37449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F4EDE567-5A4E-4C88-A4E7-630EFEABC0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95"/>
    </mc:Choice>
    <mc:Fallback xmlns="">
      <p:transition spd="slow" advTm="6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F829B71-A9D8-4C66-A6FC-EF5B5DD21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3CD41F18-64AA-45EF-817E-71644C3D17E5}"/>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3556" name="Rectangle 48">
            <a:extLst>
              <a:ext uri="{FF2B5EF4-FFF2-40B4-BE49-F238E27FC236}">
                <a16:creationId xmlns:a16="http://schemas.microsoft.com/office/drawing/2014/main" id="{BD11829B-B2D7-4E48-8FCC-E491B0F22DB9}"/>
              </a:ext>
            </a:extLst>
          </p:cNvPr>
          <p:cNvSpPr>
            <a:spLocks noGrp="1" noChangeArrowheads="1"/>
          </p:cNvSpPr>
          <p:nvPr>
            <p:ph/>
          </p:nvPr>
        </p:nvSpPr>
        <p:spPr>
          <a:xfrm>
            <a:off x="454025" y="890588"/>
            <a:ext cx="8229600" cy="5464175"/>
          </a:xfrm>
        </p:spPr>
        <p:txBody>
          <a:bodyPr/>
          <a:lstStyle/>
          <a:p>
            <a:pPr eaLnBrk="1" hangingPunct="1"/>
            <a:endParaRPr lang="en-GB" altLang="en-US"/>
          </a:p>
          <a:p>
            <a:pPr algn="just">
              <a:buFontTx/>
              <a:buNone/>
            </a:pPr>
            <a:r>
              <a:rPr lang="en-IE" altLang="en-US" sz="2400" b="1">
                <a:solidFill>
                  <a:srgbClr val="FF6600"/>
                </a:solidFill>
                <a:latin typeface="Optima-Regular"/>
              </a:rPr>
              <a:t>Recommendation in CE Report</a:t>
            </a:r>
          </a:p>
          <a:p>
            <a:pPr algn="just">
              <a:buFontTx/>
              <a:buNone/>
            </a:pPr>
            <a:r>
              <a:rPr lang="en-IE" altLang="en-US" sz="1800">
                <a:latin typeface="Calibri" panose="020F0502020204030204" pitchFamily="34" charset="0"/>
                <a:cs typeface="Calibri" panose="020F0502020204030204" pitchFamily="34" charset="0"/>
              </a:rPr>
              <a:t>The CE Report recommends the follow:</a:t>
            </a:r>
          </a:p>
          <a:p>
            <a:pPr algn="just">
              <a:buFontTx/>
              <a:buNone/>
            </a:pPr>
            <a:endParaRPr lang="en-IE" altLang="en-US" sz="1800" i="1">
              <a:latin typeface="Calibri" panose="020F0502020204030204" pitchFamily="34" charset="0"/>
              <a:cs typeface="Calibri" panose="020F0502020204030204" pitchFamily="34" charset="0"/>
            </a:endParaRPr>
          </a:p>
          <a:p>
            <a:pPr algn="just">
              <a:lnSpc>
                <a:spcPct val="105000"/>
              </a:lnSpc>
              <a:spcBef>
                <a:spcPct val="0"/>
              </a:spcBef>
              <a:buFontTx/>
              <a:buNone/>
            </a:pPr>
            <a:r>
              <a:rPr lang="en-IE" altLang="en-US" sz="2400" i="1">
                <a:latin typeface="Calibri" panose="020F0502020204030204" pitchFamily="34" charset="0"/>
                <a:cs typeface="Calibri" panose="020F0502020204030204" pitchFamily="34" charset="0"/>
              </a:rPr>
              <a:t>“As the proposed development is in accordance with the proper planning and sustainable development of the area, the Council approves the development of an integrated constructed wetland (ICW), new stormwater outfall to the Kilnamanagh Stream and associated landscaping on Council owned lands in </a:t>
            </a:r>
            <a:r>
              <a:rPr lang="en-IE" altLang="en-US" sz="2400" i="1">
                <a:solidFill>
                  <a:srgbClr val="000000"/>
                </a:solidFill>
                <a:latin typeface="Calibri" panose="020F0502020204030204" pitchFamily="34" charset="0"/>
                <a:cs typeface="Calibri" panose="020F0502020204030204" pitchFamily="34" charset="0"/>
              </a:rPr>
              <a:t>Kilnamanagh, Tallaght, Dublin 24</a:t>
            </a:r>
            <a:r>
              <a:rPr lang="en-IE" altLang="en-US" sz="2400" i="1">
                <a:latin typeface="Calibri" panose="020F0502020204030204" pitchFamily="34" charset="0"/>
                <a:cs typeface="Calibri" panose="020F0502020204030204" pitchFamily="34" charset="0"/>
              </a:rPr>
              <a:t>”</a:t>
            </a:r>
            <a:endParaRPr lang="en-IE" altLang="en-US" sz="2400">
              <a:latin typeface="Calibri" panose="020F0502020204030204" pitchFamily="34" charset="0"/>
              <a:cs typeface="Calibri" panose="020F0502020204030204" pitchFamily="34" charset="0"/>
            </a:endParaRPr>
          </a:p>
          <a:p>
            <a:pPr algn="just">
              <a:buFontTx/>
              <a:buNone/>
            </a:pPr>
            <a:endParaRPr lang="en-US" altLang="en-US" sz="2400">
              <a:latin typeface="Optima-Regular"/>
              <a:ea typeface="Arial Unicode MS" panose="020B0604020202020204" pitchFamily="34" charset="-128"/>
              <a:cs typeface="Arial Unicode MS" panose="020B0604020202020204" pitchFamily="34" charset="-128"/>
            </a:endParaRPr>
          </a:p>
          <a:p>
            <a:pPr algn="just"/>
            <a:endParaRPr lang="en-IE" altLang="en-US" sz="1800">
              <a:latin typeface="Optima-Regular"/>
              <a:cs typeface="Calibri" panose="020F0502020204030204" pitchFamily="34" charset="0"/>
            </a:endParaRPr>
          </a:p>
        </p:txBody>
      </p:sp>
      <p:sp>
        <p:nvSpPr>
          <p:cNvPr id="23557" name="AutoShape 4" descr="Image result for life programme">
            <a:extLst>
              <a:ext uri="{FF2B5EF4-FFF2-40B4-BE49-F238E27FC236}">
                <a16:creationId xmlns:a16="http://schemas.microsoft.com/office/drawing/2014/main" id="{E1152D0B-B89E-4975-BDB2-8397FD5BEDE3}"/>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3" name="Video 2">
            <a:hlinkClick r:id="" action="ppaction://media"/>
            <a:extLst>
              <a:ext uri="{FF2B5EF4-FFF2-40B4-BE49-F238E27FC236}">
                <a16:creationId xmlns:a16="http://schemas.microsoft.com/office/drawing/2014/main" id="{6F6D920C-C3BE-46D0-9536-F7AA8CAB2B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10"/>
    </mc:Choice>
    <mc:Fallback>
      <p:transition spd="slow" advTm="19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1BBFD7FA-0EF6-480E-A884-A1759FF2E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DFCC5F5E-AF35-4F47-B0AB-A3D49237B3F4}"/>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10F18F48-DA9C-4261-B87F-D5E1F54C1265}"/>
              </a:ext>
            </a:extLst>
          </p:cNvPr>
          <p:cNvSpPr>
            <a:spLocks noGrp="1" noChangeArrowheads="1"/>
          </p:cNvSpPr>
          <p:nvPr>
            <p:ph/>
          </p:nvPr>
        </p:nvSpPr>
        <p:spPr>
          <a:xfrm>
            <a:off x="454025" y="620713"/>
            <a:ext cx="8229600" cy="612140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Summary</a:t>
            </a:r>
          </a:p>
          <a:p>
            <a:pPr marL="0" indent="0" eaLnBrk="1" hangingPunct="1">
              <a:buFontTx/>
              <a:buNone/>
              <a:defRPr/>
            </a:pPr>
            <a:endParaRPr lang="en-GB" altLang="en-US" sz="2000" i="1" dirty="0"/>
          </a:p>
          <a:p>
            <a:pPr eaLnBrk="1" hangingPunct="1">
              <a:defRPr/>
            </a:pPr>
            <a:r>
              <a:rPr lang="en-GB" altLang="en-US" sz="2400" dirty="0">
                <a:latin typeface="Optima-Regular"/>
              </a:rPr>
              <a:t>Submissions fully addressed in the CE Report.</a:t>
            </a:r>
          </a:p>
          <a:p>
            <a:pPr eaLnBrk="1" hangingPunct="1">
              <a:defRPr/>
            </a:pPr>
            <a:endParaRPr lang="en-GB" altLang="en-US" sz="2400" dirty="0">
              <a:latin typeface="Optima-Regular"/>
            </a:endParaRPr>
          </a:p>
          <a:p>
            <a:pPr eaLnBrk="1" hangingPunct="1">
              <a:defRPr/>
            </a:pPr>
            <a:r>
              <a:rPr lang="en-GB" altLang="en-US" sz="2400" dirty="0">
                <a:latin typeface="Optima-Regular"/>
              </a:rPr>
              <a:t>Proposal considered to be in accordance with proper planning and sustainable development of the area.</a:t>
            </a:r>
          </a:p>
          <a:p>
            <a:pPr eaLnBrk="1" hangingPunct="1">
              <a:defRPr/>
            </a:pPr>
            <a:endParaRPr lang="en-GB" altLang="en-US" sz="2400" dirty="0">
              <a:latin typeface="Optima-Regular"/>
            </a:endParaRPr>
          </a:p>
          <a:p>
            <a:pPr eaLnBrk="1" hangingPunct="1">
              <a:defRPr/>
            </a:pPr>
            <a:r>
              <a:rPr lang="en-GB" altLang="en-US" sz="2400" dirty="0">
                <a:latin typeface="Optima-Regular"/>
              </a:rPr>
              <a:t>Recommendation to Council to proceed with the proposed Integrated Constructed Wetland.</a:t>
            </a:r>
          </a:p>
          <a:p>
            <a:pPr marL="0" indent="0" eaLnBrk="1" hangingPunct="1">
              <a:buFontTx/>
              <a:buNone/>
              <a:defRPr/>
            </a:pPr>
            <a:endParaRPr lang="en-GB" altLang="en-US" sz="2000" dirty="0"/>
          </a:p>
        </p:txBody>
      </p:sp>
      <p:sp>
        <p:nvSpPr>
          <p:cNvPr id="25605" name="AutoShape 4" descr="Image result for life programme">
            <a:extLst>
              <a:ext uri="{FF2B5EF4-FFF2-40B4-BE49-F238E27FC236}">
                <a16:creationId xmlns:a16="http://schemas.microsoft.com/office/drawing/2014/main" id="{92CA0B91-4639-4253-AF44-6B3489FE9254}"/>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5" name="Video 4">
            <a:hlinkClick r:id="" action="ppaction://media"/>
            <a:extLst>
              <a:ext uri="{FF2B5EF4-FFF2-40B4-BE49-F238E27FC236}">
                <a16:creationId xmlns:a16="http://schemas.microsoft.com/office/drawing/2014/main" id="{B7411091-789D-4136-AF0A-166CCD70D0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97"/>
    </mc:Choice>
    <mc:Fallback>
      <p:transition spd="slow" advTm="2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A867D18-9F5A-48D8-A402-296C3B4FB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5EA9416A-32CC-4C4F-BBC7-96A81E4007A9}"/>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B9F4F47C-3365-4717-A64B-E78D6F09DB8F}"/>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Presentation Outline</a:t>
            </a:r>
          </a:p>
          <a:p>
            <a:pPr>
              <a:spcAft>
                <a:spcPts val="0"/>
              </a:spcAft>
              <a:defRPr/>
            </a:pPr>
            <a:endParaRPr lang="en-IE" sz="1800" i="1" dirty="0">
              <a:latin typeface="Optima-Regular"/>
              <a:ea typeface="Calibri" panose="020F0502020204030204" pitchFamily="34" charset="0"/>
            </a:endParaRPr>
          </a:p>
          <a:p>
            <a:pPr marL="0" indent="0" algn="ctr">
              <a:spcAft>
                <a:spcPts val="0"/>
              </a:spcAft>
              <a:buFontTx/>
              <a:buNone/>
              <a:defRPr/>
            </a:pPr>
            <a:r>
              <a:rPr lang="en-IE" sz="2800" dirty="0">
                <a:latin typeface="Optima-Regular"/>
                <a:ea typeface="Calibri" panose="020F0502020204030204" pitchFamily="34" charset="0"/>
              </a:rPr>
              <a:t>This presentation is a brief summary of the Part 8 proposal, the summarised submissions received during the public consultation process, the responses by the CE to those consolidated submissions and finally a recommendation by the CE.</a:t>
            </a:r>
          </a:p>
          <a:p>
            <a:pPr marL="0" indent="0" algn="ctr">
              <a:spcAft>
                <a:spcPts val="0"/>
              </a:spcAft>
              <a:buFontTx/>
              <a:buNone/>
              <a:defRPr/>
            </a:pPr>
            <a:r>
              <a:rPr lang="en-IE" sz="2800" dirty="0">
                <a:latin typeface="Optima-Regular"/>
                <a:ea typeface="Calibri" panose="020F0502020204030204" pitchFamily="34" charset="0"/>
              </a:rPr>
              <a:t>This presentation draws from the Chief Executive’s Report on this Part 8.</a:t>
            </a:r>
          </a:p>
          <a:p>
            <a:pPr marL="0" indent="0">
              <a:buFontTx/>
              <a:buNone/>
              <a:defRPr/>
            </a:pPr>
            <a:endParaRPr lang="en-IE" sz="1800" i="1" dirty="0">
              <a:latin typeface="Optima-Regular"/>
            </a:endParaRPr>
          </a:p>
          <a:p>
            <a:pPr>
              <a:defRPr/>
            </a:pPr>
            <a:endParaRPr lang="en-GB" altLang="en-US" sz="2400" i="1" dirty="0"/>
          </a:p>
        </p:txBody>
      </p:sp>
      <p:sp>
        <p:nvSpPr>
          <p:cNvPr id="5125" name="AutoShape 4" descr="Image result for life programme">
            <a:extLst>
              <a:ext uri="{FF2B5EF4-FFF2-40B4-BE49-F238E27FC236}">
                <a16:creationId xmlns:a16="http://schemas.microsoft.com/office/drawing/2014/main" id="{245BDE1F-94C9-48A9-BA73-37DB96B22216}"/>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5" name="Video 4">
            <a:hlinkClick r:id="" action="ppaction://media"/>
            <a:extLst>
              <a:ext uri="{FF2B5EF4-FFF2-40B4-BE49-F238E27FC236}">
                <a16:creationId xmlns:a16="http://schemas.microsoft.com/office/drawing/2014/main" id="{4274A870-FC99-4723-9E29-8AC63C05EE4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85"/>
    </mc:Choice>
    <mc:Fallback xmlns="">
      <p:transition spd="slow" advTm="3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B8ADFAD-FBC6-46CE-B9F1-8330389E11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2AB97774-2C67-41CD-95AA-02C1CFC974F1}"/>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892F0AAA-8D59-4F3D-BB26-04E4D63147F5}"/>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Project Outline</a:t>
            </a:r>
          </a:p>
          <a:p>
            <a:pPr>
              <a:spcAft>
                <a:spcPts val="0"/>
              </a:spcAft>
              <a:defRPr/>
            </a:pPr>
            <a:r>
              <a:rPr lang="en-IE" sz="2400" dirty="0">
                <a:latin typeface="Optima-Regular"/>
                <a:ea typeface="Calibri" panose="020F0502020204030204" pitchFamily="34" charset="0"/>
              </a:rPr>
              <a:t>The development will consist of the construction of an Integrated Constructed wetland (ICW) and associated landscaping, totalling approximately 1.3ha at </a:t>
            </a:r>
            <a:r>
              <a:rPr lang="en-IE" sz="2400" dirty="0" err="1">
                <a:latin typeface="Optima-Regular"/>
                <a:ea typeface="Calibri" panose="020F0502020204030204" pitchFamily="34" charset="0"/>
              </a:rPr>
              <a:t>Kilnamanagh</a:t>
            </a:r>
            <a:r>
              <a:rPr lang="en-IE" sz="2400" dirty="0">
                <a:latin typeface="Optima-Regular"/>
                <a:ea typeface="Calibri" panose="020F0502020204030204" pitchFamily="34" charset="0"/>
              </a:rPr>
              <a:t>.</a:t>
            </a:r>
          </a:p>
          <a:p>
            <a:pPr>
              <a:spcAft>
                <a:spcPts val="0"/>
              </a:spcAft>
              <a:defRPr/>
            </a:pPr>
            <a:r>
              <a:rPr lang="en-IE" sz="2400" dirty="0">
                <a:latin typeface="Optima-Regular"/>
                <a:ea typeface="Calibri" panose="020F0502020204030204" pitchFamily="34" charset="0"/>
              </a:rPr>
              <a:t>To treat and improve surface water quality, before discharging to the </a:t>
            </a:r>
            <a:r>
              <a:rPr lang="en-IE" sz="2400" dirty="0" err="1">
                <a:latin typeface="Optima-Regular"/>
                <a:ea typeface="Calibri" panose="020F0502020204030204" pitchFamily="34" charset="0"/>
              </a:rPr>
              <a:t>Kilnamanagh</a:t>
            </a:r>
            <a:r>
              <a:rPr lang="en-IE" sz="2400" dirty="0">
                <a:latin typeface="Optima-Regular"/>
                <a:ea typeface="Calibri" panose="020F0502020204030204" pitchFamily="34" charset="0"/>
              </a:rPr>
              <a:t> Stream. </a:t>
            </a:r>
          </a:p>
          <a:p>
            <a:pPr>
              <a:spcAft>
                <a:spcPts val="0"/>
              </a:spcAft>
              <a:defRPr/>
            </a:pPr>
            <a:r>
              <a:rPr lang="en-IE" sz="2400" dirty="0">
                <a:latin typeface="Optima-Regular"/>
                <a:ea typeface="Calibri" panose="020F0502020204030204" pitchFamily="34" charset="0"/>
              </a:rPr>
              <a:t>Proposed works to include wetland planting scheme to</a:t>
            </a:r>
            <a:r>
              <a:rPr lang="en-IE" sz="2400" dirty="0">
                <a:latin typeface="Optima-Regular"/>
              </a:rPr>
              <a:t> optimise stormwater treatment and integrate the benefits from its associated wetland infrastructure to deliver a wide range of environmental returns, such as the protection and enhancement of biodiversity, the delivery of good ecological status of rivers, the protection of fisheries and improved landscape aesthetics.</a:t>
            </a:r>
            <a:endParaRPr lang="en-IE" sz="2400" dirty="0">
              <a:latin typeface="Optima-Regular"/>
              <a:ea typeface="Calibri" panose="020F0502020204030204" pitchFamily="34" charset="0"/>
            </a:endParaRPr>
          </a:p>
          <a:p>
            <a:pPr marL="0" indent="0">
              <a:buFontTx/>
              <a:buNone/>
              <a:defRPr/>
            </a:pPr>
            <a:endParaRPr lang="en-IE" sz="1800" i="1" dirty="0">
              <a:latin typeface="Optima-Regular"/>
            </a:endParaRPr>
          </a:p>
          <a:p>
            <a:pPr>
              <a:defRPr/>
            </a:pPr>
            <a:endParaRPr lang="en-GB" altLang="en-US" sz="2400" i="1" dirty="0"/>
          </a:p>
        </p:txBody>
      </p:sp>
      <p:sp>
        <p:nvSpPr>
          <p:cNvPr id="7173" name="AutoShape 4" descr="Image result for life programme">
            <a:extLst>
              <a:ext uri="{FF2B5EF4-FFF2-40B4-BE49-F238E27FC236}">
                <a16:creationId xmlns:a16="http://schemas.microsoft.com/office/drawing/2014/main" id="{95E94E7D-8D8C-481D-A8DB-397730418B3D}"/>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3" name="Video 2">
            <a:hlinkClick r:id="" action="ppaction://media"/>
            <a:extLst>
              <a:ext uri="{FF2B5EF4-FFF2-40B4-BE49-F238E27FC236}">
                <a16:creationId xmlns:a16="http://schemas.microsoft.com/office/drawing/2014/main" id="{1C58E388-A1C3-431A-B73A-638F0BCB50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19"/>
    </mc:Choice>
    <mc:Fallback xmlns="">
      <p:transition spd="slow" advTm="3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A17D04D-E2B4-4606-A3B9-606D6651B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4700C56E-2EDF-40EB-BD4D-7BDE50831B99}"/>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26EDE00F-893C-4FD0-9B69-3E60589B4EE8}"/>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Project Outline</a:t>
            </a:r>
          </a:p>
          <a:p>
            <a:pPr>
              <a:spcAft>
                <a:spcPts val="0"/>
              </a:spcAft>
              <a:defRPr/>
            </a:pPr>
            <a:r>
              <a:rPr lang="en-IE" sz="2400" dirty="0">
                <a:latin typeface="Optima-Regular"/>
                <a:ea typeface="Calibri" panose="020F0502020204030204" pitchFamily="34" charset="0"/>
              </a:rPr>
              <a:t>Proposed new surface water piped links between the existing surface water system and the Integrated Constructed Wetland and perimeter fence, a new surface water outfall to the </a:t>
            </a:r>
            <a:r>
              <a:rPr lang="en-IE" sz="2400" dirty="0" err="1">
                <a:latin typeface="Optima-Regular"/>
                <a:ea typeface="Calibri" panose="020F0502020204030204" pitchFamily="34" charset="0"/>
              </a:rPr>
              <a:t>Kilnamanagh</a:t>
            </a:r>
            <a:r>
              <a:rPr lang="en-IE" sz="2400" dirty="0">
                <a:latin typeface="Optima-Regular"/>
                <a:ea typeface="Calibri" panose="020F0502020204030204" pitchFamily="34" charset="0"/>
              </a:rPr>
              <a:t> Stream, reprofiling of levels and landscaping within the green space. </a:t>
            </a:r>
          </a:p>
          <a:p>
            <a:pPr>
              <a:spcAft>
                <a:spcPts val="0"/>
              </a:spcAft>
              <a:defRPr/>
            </a:pPr>
            <a:r>
              <a:rPr lang="en-IE" sz="2400" dirty="0">
                <a:latin typeface="Optima-Regular"/>
                <a:ea typeface="Calibri" panose="020F0502020204030204" pitchFamily="34" charset="0"/>
              </a:rPr>
              <a:t>All ancillary site development and landscaping works, including biodiverse planting, furniture, and pathways.</a:t>
            </a:r>
          </a:p>
          <a:p>
            <a:pPr marL="0" indent="0">
              <a:buFontTx/>
              <a:buNone/>
              <a:defRPr/>
            </a:pPr>
            <a:endParaRPr lang="en-IE" sz="1800" i="1" dirty="0">
              <a:latin typeface="Optima-Regular"/>
            </a:endParaRPr>
          </a:p>
          <a:p>
            <a:pPr>
              <a:defRPr/>
            </a:pPr>
            <a:endParaRPr lang="en-GB" altLang="en-US" sz="2400" i="1" dirty="0"/>
          </a:p>
        </p:txBody>
      </p:sp>
      <p:sp>
        <p:nvSpPr>
          <p:cNvPr id="9221" name="AutoShape 4" descr="Image result for life programme">
            <a:extLst>
              <a:ext uri="{FF2B5EF4-FFF2-40B4-BE49-F238E27FC236}">
                <a16:creationId xmlns:a16="http://schemas.microsoft.com/office/drawing/2014/main" id="{B988455D-3CA4-4DC5-AB0A-15E290FF766C}"/>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79F3EF1D-84A0-4B86-AECF-E7209CD9FB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86"/>
    </mc:Choice>
    <mc:Fallback xmlns="">
      <p:transition spd="slow" advTm="3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C9CC72A-6837-49EA-891C-F11BB2E37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71EED2DF-F38E-4BCA-B183-CA960C041529}"/>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9E0FA2A5-DEAF-45A9-BB65-699B3E32CA03}"/>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marL="0" indent="0" eaLnBrk="1" hangingPunct="1">
              <a:buFontTx/>
              <a:buNone/>
              <a:defRPr/>
            </a:pPr>
            <a:endParaRPr lang="en-GB" altLang="en-US" sz="2800" b="1" dirty="0">
              <a:solidFill>
                <a:srgbClr val="FF6600"/>
              </a:solidFill>
              <a:latin typeface="Optima-Regular"/>
            </a:endParaRPr>
          </a:p>
          <a:p>
            <a:pPr marL="0" indent="0" eaLnBrk="1" hangingPunct="1">
              <a:buFontTx/>
              <a:buNone/>
              <a:defRPr/>
            </a:pPr>
            <a:r>
              <a:rPr lang="en-GB" altLang="en-US" sz="2800" b="1" dirty="0">
                <a:solidFill>
                  <a:srgbClr val="FF6600"/>
                </a:solidFill>
                <a:latin typeface="Optima-Regular"/>
              </a:rPr>
              <a:t>Part 8 drawings and reports</a:t>
            </a:r>
          </a:p>
          <a:p>
            <a:pPr marL="0" indent="0">
              <a:buFontTx/>
              <a:buNone/>
              <a:defRPr/>
            </a:pPr>
            <a:r>
              <a:rPr lang="en-IE" sz="2000" dirty="0">
                <a:latin typeface="Calibri" panose="020F0502020204030204" pitchFamily="34" charset="0"/>
                <a:ea typeface="Calibri" panose="020F0502020204030204" pitchFamily="34" charset="0"/>
              </a:rPr>
              <a:t>Plans and reports for the proposed development are shown on the   following links: </a:t>
            </a:r>
          </a:p>
          <a:p>
            <a:pPr marL="203200">
              <a:defRPr/>
            </a:pPr>
            <a:r>
              <a:rPr lang="en-IE" sz="2000" u="sng" dirty="0">
                <a:solidFill>
                  <a:srgbClr val="0000FF"/>
                </a:solidFill>
                <a:latin typeface="Calibri" panose="020F0502020204030204" pitchFamily="34" charset="0"/>
                <a:ea typeface="Calibri" panose="020F0502020204030204" pitchFamily="34" charset="0"/>
                <a:hlinkClick r:id="rId6"/>
              </a:rPr>
              <a:t>Summary Report </a:t>
            </a:r>
            <a:r>
              <a:rPr lang="en-IE" sz="2000" u="sng" dirty="0" err="1">
                <a:solidFill>
                  <a:srgbClr val="0000FF"/>
                </a:solidFill>
                <a:latin typeface="Calibri" panose="020F0502020204030204" pitchFamily="34" charset="0"/>
                <a:ea typeface="Calibri" panose="020F0502020204030204" pitchFamily="34" charset="0"/>
                <a:hlinkClick r:id="rId6"/>
              </a:rPr>
              <a:t>Kilnamanagh</a:t>
            </a:r>
            <a:r>
              <a:rPr lang="en-IE" sz="2000" u="sng" dirty="0">
                <a:solidFill>
                  <a:srgbClr val="0000FF"/>
                </a:solidFill>
                <a:latin typeface="Calibri" panose="020F0502020204030204" pitchFamily="34" charset="0"/>
                <a:ea typeface="Calibri" panose="020F0502020204030204" pitchFamily="34" charset="0"/>
                <a:hlinkClick r:id="rId6"/>
              </a:rPr>
              <a:t> ICW PART 8</a:t>
            </a:r>
            <a:r>
              <a:rPr lang="en-IE" sz="2000" dirty="0">
                <a:latin typeface="Calibri" panose="020F0502020204030204" pitchFamily="34" charset="0"/>
                <a:ea typeface="Calibri" panose="020F0502020204030204" pitchFamily="34" charset="0"/>
              </a:rPr>
              <a:t> </a:t>
            </a:r>
          </a:p>
          <a:p>
            <a:pPr marL="203200">
              <a:spcBef>
                <a:spcPts val="190"/>
              </a:spcBef>
              <a:defRPr/>
            </a:pPr>
            <a:r>
              <a:rPr lang="en-IE" sz="2000" u="sng" dirty="0">
                <a:solidFill>
                  <a:srgbClr val="0000FF"/>
                </a:solidFill>
                <a:latin typeface="Calibri" panose="020F0502020204030204" pitchFamily="34" charset="0"/>
                <a:ea typeface="Calibri" panose="020F0502020204030204" pitchFamily="34" charset="0"/>
                <a:hlinkClick r:id="rId7"/>
              </a:rPr>
              <a:t>Drawings </a:t>
            </a:r>
            <a:r>
              <a:rPr lang="en-IE" sz="2000" u="sng" dirty="0" err="1">
                <a:solidFill>
                  <a:srgbClr val="0000FF"/>
                </a:solidFill>
                <a:latin typeface="Calibri" panose="020F0502020204030204" pitchFamily="34" charset="0"/>
                <a:ea typeface="Calibri" panose="020F0502020204030204" pitchFamily="34" charset="0"/>
                <a:hlinkClick r:id="rId7"/>
              </a:rPr>
              <a:t>Kilnamanagh</a:t>
            </a:r>
            <a:r>
              <a:rPr lang="en-IE" sz="2000" u="sng" dirty="0">
                <a:solidFill>
                  <a:srgbClr val="0000FF"/>
                </a:solidFill>
                <a:latin typeface="Calibri" panose="020F0502020204030204" pitchFamily="34" charset="0"/>
                <a:ea typeface="Calibri" panose="020F0502020204030204" pitchFamily="34" charset="0"/>
                <a:hlinkClick r:id="rId7"/>
              </a:rPr>
              <a:t> ICW Part 8</a:t>
            </a:r>
            <a:endParaRPr lang="en-IE" sz="2000" dirty="0">
              <a:latin typeface="Calibri" panose="020F0502020204030204" pitchFamily="34" charset="0"/>
              <a:ea typeface="Calibri" panose="020F0502020204030204" pitchFamily="34" charset="0"/>
            </a:endParaRPr>
          </a:p>
          <a:p>
            <a:pPr marL="203200">
              <a:spcBef>
                <a:spcPts val="190"/>
              </a:spcBef>
              <a:defRPr/>
            </a:pPr>
            <a:r>
              <a:rPr lang="en-IE" sz="2000" u="sng" dirty="0">
                <a:solidFill>
                  <a:srgbClr val="0000FF"/>
                </a:solidFill>
                <a:latin typeface="Calibri" panose="020F0502020204030204" pitchFamily="34" charset="0"/>
                <a:ea typeface="Calibri" panose="020F0502020204030204" pitchFamily="34" charset="0"/>
                <a:hlinkClick r:id="rId8"/>
              </a:rPr>
              <a:t>AA Screening Report </a:t>
            </a:r>
            <a:r>
              <a:rPr lang="en-IE" sz="2000" u="sng" dirty="0" err="1">
                <a:solidFill>
                  <a:srgbClr val="0000FF"/>
                </a:solidFill>
                <a:latin typeface="Calibri" panose="020F0502020204030204" pitchFamily="34" charset="0"/>
                <a:ea typeface="Calibri" panose="020F0502020204030204" pitchFamily="34" charset="0"/>
                <a:hlinkClick r:id="rId8"/>
              </a:rPr>
              <a:t>Kilnamanagh</a:t>
            </a:r>
            <a:r>
              <a:rPr lang="en-IE" sz="2000" u="sng" dirty="0">
                <a:solidFill>
                  <a:srgbClr val="0000FF"/>
                </a:solidFill>
                <a:latin typeface="Calibri" panose="020F0502020204030204" pitchFamily="34" charset="0"/>
                <a:ea typeface="Calibri" panose="020F0502020204030204" pitchFamily="34" charset="0"/>
                <a:hlinkClick r:id="rId8"/>
              </a:rPr>
              <a:t> ICW Part 8</a:t>
            </a:r>
            <a:endParaRPr lang="en-IE" sz="2000" dirty="0">
              <a:latin typeface="Calibri" panose="020F0502020204030204" pitchFamily="34" charset="0"/>
              <a:ea typeface="Calibri" panose="020F0502020204030204" pitchFamily="34" charset="0"/>
            </a:endParaRPr>
          </a:p>
          <a:p>
            <a:pPr marL="203200">
              <a:spcBef>
                <a:spcPts val="190"/>
              </a:spcBef>
              <a:defRPr/>
            </a:pPr>
            <a:r>
              <a:rPr lang="en-IE" sz="2000" u="sng" dirty="0">
                <a:solidFill>
                  <a:srgbClr val="0000FF"/>
                </a:solidFill>
                <a:latin typeface="Calibri" panose="020F0502020204030204" pitchFamily="34" charset="0"/>
                <a:ea typeface="Calibri" panose="020F0502020204030204" pitchFamily="34" charset="0"/>
                <a:hlinkClick r:id="rId9"/>
              </a:rPr>
              <a:t>EIA Screening Report </a:t>
            </a:r>
            <a:r>
              <a:rPr lang="en-IE" sz="2000" u="sng" dirty="0" err="1">
                <a:solidFill>
                  <a:srgbClr val="0000FF"/>
                </a:solidFill>
                <a:latin typeface="Calibri" panose="020F0502020204030204" pitchFamily="34" charset="0"/>
                <a:ea typeface="Calibri" panose="020F0502020204030204" pitchFamily="34" charset="0"/>
                <a:hlinkClick r:id="rId9"/>
              </a:rPr>
              <a:t>Kilnamanagh</a:t>
            </a:r>
            <a:r>
              <a:rPr lang="en-IE" sz="2000" u="sng" dirty="0">
                <a:solidFill>
                  <a:srgbClr val="0000FF"/>
                </a:solidFill>
                <a:latin typeface="Calibri" panose="020F0502020204030204" pitchFamily="34" charset="0"/>
                <a:ea typeface="Calibri" panose="020F0502020204030204" pitchFamily="34" charset="0"/>
                <a:hlinkClick r:id="rId9"/>
              </a:rPr>
              <a:t> ICW Part 8</a:t>
            </a:r>
            <a:endParaRPr lang="en-IE" sz="2000" dirty="0">
              <a:latin typeface="Calibri" panose="020F0502020204030204" pitchFamily="34" charset="0"/>
              <a:ea typeface="Calibri" panose="020F0502020204030204" pitchFamily="34" charset="0"/>
            </a:endParaRPr>
          </a:p>
          <a:p>
            <a:pPr marL="203200">
              <a:spcBef>
                <a:spcPts val="190"/>
              </a:spcBef>
              <a:defRPr/>
            </a:pPr>
            <a:r>
              <a:rPr lang="en-IE" sz="2000" u="sng" dirty="0">
                <a:solidFill>
                  <a:srgbClr val="0000FF"/>
                </a:solidFill>
                <a:latin typeface="Calibri" panose="020F0502020204030204" pitchFamily="34" charset="0"/>
                <a:ea typeface="Calibri" panose="020F0502020204030204" pitchFamily="34" charset="0"/>
                <a:hlinkClick r:id="rId10"/>
              </a:rPr>
              <a:t>Ecological Survey Report </a:t>
            </a:r>
            <a:r>
              <a:rPr lang="en-IE" sz="2000" u="sng" dirty="0" err="1">
                <a:solidFill>
                  <a:srgbClr val="0000FF"/>
                </a:solidFill>
                <a:latin typeface="Calibri" panose="020F0502020204030204" pitchFamily="34" charset="0"/>
                <a:ea typeface="Calibri" panose="020F0502020204030204" pitchFamily="34" charset="0"/>
                <a:hlinkClick r:id="rId10"/>
              </a:rPr>
              <a:t>Kilnamanagh</a:t>
            </a:r>
            <a:r>
              <a:rPr lang="en-IE" sz="2000" u="sng" dirty="0">
                <a:solidFill>
                  <a:srgbClr val="0000FF"/>
                </a:solidFill>
                <a:latin typeface="Calibri" panose="020F0502020204030204" pitchFamily="34" charset="0"/>
                <a:ea typeface="Calibri" panose="020F0502020204030204" pitchFamily="34" charset="0"/>
                <a:hlinkClick r:id="rId10"/>
              </a:rPr>
              <a:t> ICW Part 8</a:t>
            </a:r>
            <a:endParaRPr lang="en-IE" sz="2000" dirty="0">
              <a:latin typeface="Calibri" panose="020F0502020204030204" pitchFamily="34" charset="0"/>
              <a:ea typeface="Calibri" panose="020F0502020204030204" pitchFamily="34" charset="0"/>
            </a:endParaRPr>
          </a:p>
          <a:p>
            <a:pPr marL="203200">
              <a:spcBef>
                <a:spcPts val="190"/>
              </a:spcBef>
              <a:defRPr/>
            </a:pPr>
            <a:r>
              <a:rPr lang="en-IE" sz="2000" u="sng" dirty="0">
                <a:solidFill>
                  <a:srgbClr val="0000FF"/>
                </a:solidFill>
                <a:latin typeface="Calibri" panose="020F0502020204030204" pitchFamily="34" charset="0"/>
                <a:ea typeface="Calibri" panose="020F0502020204030204" pitchFamily="34" charset="0"/>
                <a:hlinkClick r:id="rId11"/>
              </a:rPr>
              <a:t>Archaeological Assessment Report </a:t>
            </a:r>
            <a:r>
              <a:rPr lang="en-IE" sz="2000" u="sng" dirty="0" err="1">
                <a:solidFill>
                  <a:srgbClr val="0000FF"/>
                </a:solidFill>
                <a:latin typeface="Calibri" panose="020F0502020204030204" pitchFamily="34" charset="0"/>
                <a:ea typeface="Calibri" panose="020F0502020204030204" pitchFamily="34" charset="0"/>
                <a:hlinkClick r:id="rId11"/>
              </a:rPr>
              <a:t>Kilnamanagh</a:t>
            </a:r>
            <a:r>
              <a:rPr lang="en-IE" sz="2000" u="sng" dirty="0">
                <a:solidFill>
                  <a:srgbClr val="0000FF"/>
                </a:solidFill>
                <a:latin typeface="Calibri" panose="020F0502020204030204" pitchFamily="34" charset="0"/>
                <a:ea typeface="Calibri" panose="020F0502020204030204" pitchFamily="34" charset="0"/>
                <a:hlinkClick r:id="rId11"/>
              </a:rPr>
              <a:t> ICW Part 8</a:t>
            </a:r>
            <a:endParaRPr lang="en-IE" sz="2000" dirty="0">
              <a:latin typeface="Calibri" panose="020F0502020204030204" pitchFamily="34" charset="0"/>
              <a:ea typeface="Calibri" panose="020F0502020204030204" pitchFamily="34" charset="0"/>
            </a:endParaRPr>
          </a:p>
          <a:p>
            <a:pPr marL="203200">
              <a:spcBef>
                <a:spcPts val="190"/>
              </a:spcBef>
              <a:defRPr/>
            </a:pPr>
            <a:r>
              <a:rPr lang="en-IE" sz="2000" u="sng" dirty="0">
                <a:solidFill>
                  <a:srgbClr val="0000FF"/>
                </a:solidFill>
                <a:latin typeface="Calibri" panose="020F0502020204030204" pitchFamily="34" charset="0"/>
                <a:ea typeface="Calibri" panose="020F0502020204030204" pitchFamily="34" charset="0"/>
                <a:hlinkClick r:id="rId12"/>
              </a:rPr>
              <a:t>Site Notice </a:t>
            </a:r>
            <a:r>
              <a:rPr lang="en-IE" sz="2000" u="sng" dirty="0" err="1">
                <a:solidFill>
                  <a:srgbClr val="0000FF"/>
                </a:solidFill>
                <a:latin typeface="Calibri" panose="020F0502020204030204" pitchFamily="34" charset="0"/>
                <a:ea typeface="Calibri" panose="020F0502020204030204" pitchFamily="34" charset="0"/>
                <a:hlinkClick r:id="rId12"/>
              </a:rPr>
              <a:t>Kilnamanagh</a:t>
            </a:r>
            <a:r>
              <a:rPr lang="en-IE" sz="2000" u="sng" dirty="0">
                <a:solidFill>
                  <a:srgbClr val="0000FF"/>
                </a:solidFill>
                <a:latin typeface="Calibri" panose="020F0502020204030204" pitchFamily="34" charset="0"/>
                <a:ea typeface="Calibri" panose="020F0502020204030204" pitchFamily="34" charset="0"/>
                <a:hlinkClick r:id="rId12"/>
              </a:rPr>
              <a:t> ICW Part 8</a:t>
            </a:r>
            <a:endParaRPr lang="en-IE" sz="2000" dirty="0">
              <a:latin typeface="Calibri" panose="020F0502020204030204" pitchFamily="34" charset="0"/>
              <a:ea typeface="Calibri" panose="020F0502020204030204" pitchFamily="34" charset="0"/>
            </a:endParaRPr>
          </a:p>
          <a:p>
            <a:pPr marL="203200">
              <a:spcBef>
                <a:spcPts val="190"/>
              </a:spcBef>
              <a:defRPr/>
            </a:pPr>
            <a:r>
              <a:rPr lang="en-IE" sz="2000" u="sng" dirty="0">
                <a:solidFill>
                  <a:srgbClr val="0000FF"/>
                </a:solidFill>
                <a:latin typeface="Calibri" panose="020F0502020204030204" pitchFamily="34" charset="0"/>
                <a:ea typeface="Calibri" panose="020F0502020204030204" pitchFamily="34" charset="0"/>
                <a:hlinkClick r:id="rId13"/>
              </a:rPr>
              <a:t>Newspaper Notice </a:t>
            </a:r>
            <a:r>
              <a:rPr lang="en-IE" sz="2000" u="sng" dirty="0" err="1">
                <a:solidFill>
                  <a:srgbClr val="0000FF"/>
                </a:solidFill>
                <a:latin typeface="Calibri" panose="020F0502020204030204" pitchFamily="34" charset="0"/>
                <a:ea typeface="Calibri" panose="020F0502020204030204" pitchFamily="34" charset="0"/>
                <a:hlinkClick r:id="rId13"/>
              </a:rPr>
              <a:t>Kilnamanagh</a:t>
            </a:r>
            <a:r>
              <a:rPr lang="en-IE" sz="2000" u="sng" dirty="0">
                <a:solidFill>
                  <a:srgbClr val="0000FF"/>
                </a:solidFill>
                <a:latin typeface="Calibri" panose="020F0502020204030204" pitchFamily="34" charset="0"/>
                <a:ea typeface="Calibri" panose="020F0502020204030204" pitchFamily="34" charset="0"/>
                <a:hlinkClick r:id="rId13"/>
              </a:rPr>
              <a:t> ICW Part 8</a:t>
            </a:r>
            <a:endParaRPr lang="en-IE" sz="2000" dirty="0">
              <a:latin typeface="Calibri" panose="020F0502020204030204" pitchFamily="34" charset="0"/>
              <a:ea typeface="Calibri" panose="020F0502020204030204" pitchFamily="34" charset="0"/>
            </a:endParaRPr>
          </a:p>
          <a:p>
            <a:pPr marL="0" indent="0">
              <a:buFontTx/>
              <a:buNone/>
              <a:defRPr/>
            </a:pPr>
            <a:endParaRPr lang="en-IE" sz="1800" i="1" dirty="0">
              <a:latin typeface="Optima-Regular"/>
            </a:endParaRPr>
          </a:p>
          <a:p>
            <a:pPr>
              <a:defRPr/>
            </a:pPr>
            <a:endParaRPr lang="en-GB" altLang="en-US" sz="2400" i="1" dirty="0"/>
          </a:p>
        </p:txBody>
      </p:sp>
      <p:sp>
        <p:nvSpPr>
          <p:cNvPr id="11269" name="AutoShape 4" descr="Image result for life programme">
            <a:extLst>
              <a:ext uri="{FF2B5EF4-FFF2-40B4-BE49-F238E27FC236}">
                <a16:creationId xmlns:a16="http://schemas.microsoft.com/office/drawing/2014/main" id="{C99165CF-BB55-49D9-AF60-383AEA045959}"/>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3" name="Video 2">
            <a:hlinkClick r:id="" action="ppaction://media"/>
            <a:extLst>
              <a:ext uri="{FF2B5EF4-FFF2-40B4-BE49-F238E27FC236}">
                <a16:creationId xmlns:a16="http://schemas.microsoft.com/office/drawing/2014/main" id="{981FF7D2-2259-4697-9208-CD7339B1797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12"/>
    </mc:Choice>
    <mc:Fallback xmlns="">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7B423BCD-1A8A-4EF0-8699-EFF16BD91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6800C5A4-68BC-449E-879C-3B330BD96E06}"/>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CBBE9FF3-CE2C-474F-928E-43B8E1EDCF1E}"/>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Site Location and Context</a:t>
            </a:r>
          </a:p>
          <a:p>
            <a:pPr marL="0" indent="0" eaLnBrk="1" hangingPunct="1">
              <a:buFontTx/>
              <a:buNone/>
              <a:defRPr/>
            </a:pPr>
            <a:endParaRPr lang="en-GB" altLang="en-US" sz="2400" b="1" dirty="0">
              <a:solidFill>
                <a:srgbClr val="FF6600"/>
              </a:solidFill>
            </a:endParaRPr>
          </a:p>
          <a:p>
            <a:pPr>
              <a:defRPr/>
            </a:pPr>
            <a:endParaRPr lang="en-GB" altLang="en-US" sz="2400" i="1" dirty="0"/>
          </a:p>
        </p:txBody>
      </p:sp>
      <p:sp>
        <p:nvSpPr>
          <p:cNvPr id="13317" name="AutoShape 4" descr="Image result for life programme">
            <a:extLst>
              <a:ext uri="{FF2B5EF4-FFF2-40B4-BE49-F238E27FC236}">
                <a16:creationId xmlns:a16="http://schemas.microsoft.com/office/drawing/2014/main" id="{BC684356-B5DA-48EE-A845-1845BFEBF0AB}"/>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13318" name="Picture 4">
            <a:extLst>
              <a:ext uri="{FF2B5EF4-FFF2-40B4-BE49-F238E27FC236}">
                <a16:creationId xmlns:a16="http://schemas.microsoft.com/office/drawing/2014/main" id="{0ABF81BF-7941-4050-9B04-63AA4A3DA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863" y="1873250"/>
            <a:ext cx="61944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deo 1">
            <a:hlinkClick r:id="" action="ppaction://media"/>
            <a:extLst>
              <a:ext uri="{FF2B5EF4-FFF2-40B4-BE49-F238E27FC236}">
                <a16:creationId xmlns:a16="http://schemas.microsoft.com/office/drawing/2014/main" id="{C7955FD6-B7E0-424A-B933-50E15CE62F4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198"/>
    </mc:Choice>
    <mc:Fallback xmlns="">
      <p:transition spd="slow" advTm="6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B782A7C-CED3-43AD-946D-3473F1F0E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id="{81D6D4E8-7B9A-464F-A7CD-29F81B9EDCF5}"/>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11268" name="Rectangle 48">
            <a:extLst>
              <a:ext uri="{FF2B5EF4-FFF2-40B4-BE49-F238E27FC236}">
                <a16:creationId xmlns:a16="http://schemas.microsoft.com/office/drawing/2014/main" id="{9BE9A59A-E8C2-4C26-905D-441D82282F26}"/>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eaLnBrk="1" hangingPunct="1">
              <a:buFontTx/>
              <a:buNone/>
              <a:defRPr/>
            </a:pPr>
            <a:r>
              <a:rPr lang="en-GB" altLang="en-US" sz="2800" b="1" dirty="0">
                <a:solidFill>
                  <a:srgbClr val="FF6600"/>
                </a:solidFill>
                <a:latin typeface="Optima-Regular"/>
              </a:rPr>
              <a:t>Public Consultation Submissions</a:t>
            </a:r>
          </a:p>
          <a:p>
            <a:pPr eaLnBrk="1" hangingPunct="1">
              <a:buFontTx/>
              <a:buNone/>
              <a:defRPr/>
            </a:pPr>
            <a:endParaRPr lang="en-GB" altLang="en-US" sz="1400" b="1" dirty="0">
              <a:solidFill>
                <a:srgbClr val="FF6600"/>
              </a:solidFill>
              <a:latin typeface="Optima-Regular"/>
            </a:endParaRPr>
          </a:p>
          <a:p>
            <a:pPr marL="0" indent="0">
              <a:buFontTx/>
              <a:buNone/>
              <a:defRPr/>
            </a:pPr>
            <a:r>
              <a:rPr lang="en-IE" altLang="en-US" sz="1800" dirty="0">
                <a:latin typeface="Optima-Regular"/>
                <a:cs typeface="Calibri" panose="020F0502020204030204" pitchFamily="34" charset="0"/>
              </a:rPr>
              <a:t>Plans and particulars of the proposed development were on public display for over six weeks from 5th November 2020 to 18th December 2020 (inclusive). During the public consultation, information on the integrated constructed wetland (ICW) development was disseminated to the public and submissions were invited.</a:t>
            </a:r>
          </a:p>
          <a:p>
            <a:pPr algn="just">
              <a:buFontTx/>
              <a:buNone/>
              <a:defRPr/>
            </a:pPr>
            <a:r>
              <a:rPr lang="en-GB" altLang="en-US" sz="2400" b="1" dirty="0">
                <a:solidFill>
                  <a:srgbClr val="FF6600"/>
                </a:solidFill>
                <a:latin typeface="Optima-Regular"/>
              </a:rPr>
              <a:t>Submissions</a:t>
            </a:r>
          </a:p>
          <a:p>
            <a:pPr marL="0" indent="0" algn="just">
              <a:buFontTx/>
              <a:buNone/>
              <a:defRPr/>
            </a:pPr>
            <a:r>
              <a:rPr lang="en-IE" altLang="en-US" sz="1800" dirty="0">
                <a:latin typeface="Optima-Regular"/>
                <a:cs typeface="Calibri" panose="020F0502020204030204" pitchFamily="34" charset="0"/>
              </a:rPr>
              <a:t>Submissions were categorised into the following:</a:t>
            </a:r>
          </a:p>
          <a:p>
            <a:pPr algn="just">
              <a:buFontTx/>
              <a:buNone/>
              <a:defRPr/>
            </a:pPr>
            <a:endParaRPr lang="en-US" altLang="en-US" sz="1200" dirty="0">
              <a:latin typeface="Optima-Regular"/>
              <a:ea typeface="Arial Unicode MS" panose="020B0604020202020204" pitchFamily="34" charset="-128"/>
              <a:cs typeface="Arial Unicode MS" panose="020B0604020202020204" pitchFamily="34" charset="-128"/>
            </a:endParaRPr>
          </a:p>
        </p:txBody>
      </p:sp>
      <p:sp>
        <p:nvSpPr>
          <p:cNvPr id="15365" name="AutoShape 4" descr="Image result for life programme">
            <a:extLst>
              <a:ext uri="{FF2B5EF4-FFF2-40B4-BE49-F238E27FC236}">
                <a16:creationId xmlns:a16="http://schemas.microsoft.com/office/drawing/2014/main" id="{A03BAF61-2B83-4950-A75D-A4A1A876CAD8}"/>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graphicFrame>
        <p:nvGraphicFramePr>
          <p:cNvPr id="2" name="Table 1">
            <a:extLst>
              <a:ext uri="{FF2B5EF4-FFF2-40B4-BE49-F238E27FC236}">
                <a16:creationId xmlns:a16="http://schemas.microsoft.com/office/drawing/2014/main" id="{18608392-A33F-4A1C-94CC-D39BF04CB8A0}"/>
              </a:ext>
            </a:extLst>
          </p:cNvPr>
          <p:cNvGraphicFramePr>
            <a:graphicFrameLocks noGrp="1"/>
          </p:cNvGraphicFramePr>
          <p:nvPr/>
        </p:nvGraphicFramePr>
        <p:xfrm>
          <a:off x="755650" y="3959225"/>
          <a:ext cx="7488238" cy="2395540"/>
        </p:xfrm>
        <a:graphic>
          <a:graphicData uri="http://schemas.openxmlformats.org/drawingml/2006/table">
            <a:tbl>
              <a:tblPr firstRow="1" firstCol="1" lastRow="1" lastCol="1" bandRow="1" bandCol="1"/>
              <a:tblGrid>
                <a:gridCol w="543140">
                  <a:extLst>
                    <a:ext uri="{9D8B030D-6E8A-4147-A177-3AD203B41FA5}">
                      <a16:colId xmlns:a16="http://schemas.microsoft.com/office/drawing/2014/main" val="20000"/>
                    </a:ext>
                  </a:extLst>
                </a:gridCol>
                <a:gridCol w="6058978">
                  <a:extLst>
                    <a:ext uri="{9D8B030D-6E8A-4147-A177-3AD203B41FA5}">
                      <a16:colId xmlns:a16="http://schemas.microsoft.com/office/drawing/2014/main" val="20001"/>
                    </a:ext>
                  </a:extLst>
                </a:gridCol>
                <a:gridCol w="886120">
                  <a:extLst>
                    <a:ext uri="{9D8B030D-6E8A-4147-A177-3AD203B41FA5}">
                      <a16:colId xmlns:a16="http://schemas.microsoft.com/office/drawing/2014/main" val="20002"/>
                    </a:ext>
                  </a:extLst>
                </a:gridCol>
              </a:tblGrid>
              <a:tr h="239554">
                <a:tc>
                  <a:txBody>
                    <a:bodyPr/>
                    <a:lstStyle/>
                    <a:p>
                      <a:pPr algn="ctr">
                        <a:lnSpc>
                          <a:spcPct val="107000"/>
                        </a:lnSpc>
                        <a:spcAft>
                          <a:spcPts val="800"/>
                        </a:spcAft>
                      </a:pPr>
                      <a:r>
                        <a:rPr lang="en-IE" sz="1400" b="1" dirty="0">
                          <a:effectLst/>
                          <a:latin typeface="Calibri" panose="020F0502020204030204" pitchFamily="34" charset="0"/>
                          <a:ea typeface="Calibri" panose="020F0502020204030204" pitchFamily="34" charset="0"/>
                          <a:cs typeface="Times New Roman" panose="02020603050405020304" pitchFamily="18" charset="0"/>
                        </a:rPr>
                        <a:t>No.</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b="1">
                          <a:effectLst/>
                          <a:latin typeface="Calibri" panose="020F0502020204030204" pitchFamily="34" charset="0"/>
                          <a:ea typeface="Calibri" panose="020F0502020204030204" pitchFamily="34" charset="0"/>
                          <a:cs typeface="Times New Roman" panose="02020603050405020304" pitchFamily="18" charset="0"/>
                        </a:rPr>
                        <a:t>Category of Submission</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b="1">
                          <a:effectLst/>
                          <a:latin typeface="Calibri" panose="020F0502020204030204" pitchFamily="34" charset="0"/>
                          <a:ea typeface="Calibri" panose="020F0502020204030204" pitchFamily="34" charset="0"/>
                          <a:cs typeface="Times New Roman" panose="02020603050405020304" pitchFamily="18" charset="0"/>
                        </a:rPr>
                        <a:t>Count</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9554">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Loss of (unofficial) pitch for Kilnamanagh AFC/effect on club</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88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Alternative space for children (query)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68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Support of ICWs as a concept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14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Loss of playing space for children (not KAFC specific)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5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Housing estate not suitable for ICWs (suitable for parks only)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  Health &amp; Safety concerns due to depth of ICW</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Anti-social behaviour concerns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Statutory consultee submissions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9554">
                <a:tc>
                  <a:txBody>
                    <a:bodyPr/>
                    <a:lstStyle/>
                    <a:p>
                      <a:pPr algn="ctr">
                        <a:lnSpc>
                          <a:spcPct val="107000"/>
                        </a:lnSpc>
                        <a:spcAft>
                          <a:spcPts val="800"/>
                        </a:spcAft>
                      </a:pPr>
                      <a:r>
                        <a:rPr lang="en-IE" sz="1400">
                          <a:effectLst/>
                          <a:latin typeface="Optima-Regular"/>
                          <a:ea typeface="Calibri" panose="020F0502020204030204" pitchFamily="34" charset="0"/>
                          <a:cs typeface="Times New Roman" panose="02020603050405020304" pitchFamily="18" charset="0"/>
                        </a:rPr>
                        <a:t>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Footballs lost to enclosed wetland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E" sz="1400" dirty="0">
                          <a:effectLst/>
                          <a:latin typeface="Optima-Regular"/>
                          <a:ea typeface="Calibri" panose="020F0502020204030204" pitchFamily="34" charset="0"/>
                          <a:cs typeface="Times New Roman" panose="02020603050405020304" pitchFamily="18" charset="0"/>
                        </a:rPr>
                        <a:t>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4" name="Video 3">
            <a:hlinkClick r:id="" action="ppaction://media"/>
            <a:extLst>
              <a:ext uri="{FF2B5EF4-FFF2-40B4-BE49-F238E27FC236}">
                <a16:creationId xmlns:a16="http://schemas.microsoft.com/office/drawing/2014/main" id="{D8B1471B-AB48-4E54-925A-C137F93893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717"/>
    </mc:Choice>
    <mc:Fallback xmlns="">
      <p:transition spd="slow" advTm="16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585C510-5027-49DB-ACC3-A6D915918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09E4E1C9-C2BE-4EAC-814A-27ABB138165F}"/>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17412" name="Rectangle 48">
            <a:extLst>
              <a:ext uri="{FF2B5EF4-FFF2-40B4-BE49-F238E27FC236}">
                <a16:creationId xmlns:a16="http://schemas.microsoft.com/office/drawing/2014/main" id="{52273231-469F-427D-BF7E-5EA550A930BB}"/>
              </a:ext>
            </a:extLst>
          </p:cNvPr>
          <p:cNvSpPr>
            <a:spLocks noGrp="1" noChangeArrowheads="1"/>
          </p:cNvSpPr>
          <p:nvPr>
            <p:ph/>
          </p:nvPr>
        </p:nvSpPr>
        <p:spPr>
          <a:xfrm>
            <a:off x="454025" y="620713"/>
            <a:ext cx="8229600" cy="5734050"/>
          </a:xfrm>
        </p:spPr>
        <p:txBody>
          <a:bodyPr/>
          <a:lstStyle/>
          <a:p>
            <a:pPr eaLnBrk="1" hangingPunct="1"/>
            <a:endParaRPr lang="en-GB" altLang="en-US"/>
          </a:p>
          <a:p>
            <a:pPr algn="just">
              <a:buFontTx/>
              <a:buNone/>
            </a:pPr>
            <a:r>
              <a:rPr lang="en-GB" altLang="en-US" sz="2400" b="1">
                <a:solidFill>
                  <a:srgbClr val="FF6600"/>
                </a:solidFill>
                <a:latin typeface="Optima-Regular"/>
              </a:rPr>
              <a:t>Submissions</a:t>
            </a:r>
            <a:endParaRPr lang="en-US" altLang="en-US" sz="2400">
              <a:latin typeface="Optima-Regular"/>
              <a:ea typeface="Arial Unicode MS" panose="020B0604020202020204" pitchFamily="34" charset="-128"/>
              <a:cs typeface="Arial Unicode MS" panose="020B0604020202020204" pitchFamily="34" charset="-128"/>
            </a:endParaRPr>
          </a:p>
          <a:p>
            <a:pPr algn="just"/>
            <a:r>
              <a:rPr lang="en-IE" altLang="en-US" sz="1800">
                <a:latin typeface="Optima-Regular"/>
                <a:cs typeface="Calibri" panose="020F0502020204030204" pitchFamily="34" charset="0"/>
              </a:rPr>
              <a:t>All submissions can be viewed using this </a:t>
            </a:r>
            <a:r>
              <a:rPr lang="en-IE" altLang="en-US" sz="1800">
                <a:latin typeface="Optima-Regular"/>
                <a:cs typeface="Calibri" panose="020F0502020204030204" pitchFamily="34" charset="0"/>
                <a:hlinkClick r:id="rId6"/>
              </a:rPr>
              <a:t>Link</a:t>
            </a:r>
            <a:endParaRPr lang="en-IE" altLang="en-US" sz="1800">
              <a:latin typeface="Optima-Regular"/>
              <a:cs typeface="Calibri" panose="020F0502020204030204" pitchFamily="34" charset="0"/>
            </a:endParaRPr>
          </a:p>
          <a:p>
            <a:pPr algn="just"/>
            <a:r>
              <a:rPr lang="en-IE" altLang="en-US" sz="1800">
                <a:latin typeface="Optima-Regular"/>
                <a:cs typeface="Calibri" panose="020F0502020204030204" pitchFamily="34" charset="0"/>
              </a:rPr>
              <a:t>There was one hundred and three (103) including one from Inland Fisheries Ireland (IFI), one from Transport Infrastructure Ireland (TII), and one from Kilnamanagh AFC </a:t>
            </a:r>
            <a:r>
              <a:rPr lang="en-IE" altLang="en-US" sz="1800" u="sng">
                <a:solidFill>
                  <a:srgbClr val="0000FF"/>
                </a:solidFill>
                <a:latin typeface="Calibri" panose="020F0502020204030204" pitchFamily="34" charset="0"/>
                <a:cs typeface="Calibri" panose="020F0502020204030204" pitchFamily="34" charset="0"/>
                <a:hlinkClick r:id="rId7"/>
              </a:rPr>
              <a:t>Link</a:t>
            </a:r>
            <a:r>
              <a:rPr lang="en-IE" altLang="en-US" sz="1800" u="sng">
                <a:solidFill>
                  <a:srgbClr val="0000FF"/>
                </a:solidFill>
                <a:latin typeface="Calibri" panose="020F0502020204030204" pitchFamily="34" charset="0"/>
                <a:cs typeface="Calibri" panose="020F0502020204030204" pitchFamily="34" charset="0"/>
              </a:rPr>
              <a:t> </a:t>
            </a:r>
            <a:endParaRPr lang="en-IE" altLang="en-US" sz="1800">
              <a:latin typeface="Optima-Regular"/>
              <a:cs typeface="Calibri" panose="020F0502020204030204" pitchFamily="34" charset="0"/>
            </a:endParaRPr>
          </a:p>
          <a:p>
            <a:pPr algn="just"/>
            <a:r>
              <a:rPr lang="en-IE" altLang="en-US" sz="1800">
                <a:latin typeface="Optima-Regular"/>
                <a:cs typeface="Calibri" panose="020F0502020204030204" pitchFamily="34" charset="0"/>
              </a:rPr>
              <a:t>IFI have requested to see the detailed design to endure that the riparian zone is protected and that it is an environmentally sensitive design. All construction work must be done in line with a detailed site-specific Construction Environmental Management Plan (CEMP) and requested environmental monitoring of the local stream. Both request will be complied with if the project progresses.</a:t>
            </a:r>
          </a:p>
          <a:p>
            <a:r>
              <a:rPr lang="en-US" altLang="en-US" sz="1800">
                <a:latin typeface="Optima-Regular"/>
                <a:ea typeface="Arial Unicode MS" panose="020B0604020202020204" pitchFamily="34" charset="-128"/>
                <a:cs typeface="Arial Unicode MS" panose="020B0604020202020204" pitchFamily="34" charset="-128"/>
              </a:rPr>
              <a:t>TII have enquired if the proposal will affect drainage at the M50 which it will not.</a:t>
            </a:r>
          </a:p>
        </p:txBody>
      </p:sp>
      <p:sp>
        <p:nvSpPr>
          <p:cNvPr id="17413" name="AutoShape 4" descr="Image result for life programme">
            <a:extLst>
              <a:ext uri="{FF2B5EF4-FFF2-40B4-BE49-F238E27FC236}">
                <a16:creationId xmlns:a16="http://schemas.microsoft.com/office/drawing/2014/main" id="{C362A0C3-CD8B-4F5D-8B11-A2AA7D65313D}"/>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0CC25BAB-2436-4BB8-956B-601FD7F921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989"/>
    </mc:Choice>
    <mc:Fallback xmlns="">
      <p:transition spd="slow" advTm="5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94FC8F5A-C3E3-4E6C-858F-5789CF6CC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DD7900B2-9D96-4B13-9975-18830924FC07}"/>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19460" name="Rectangle 48">
            <a:extLst>
              <a:ext uri="{FF2B5EF4-FFF2-40B4-BE49-F238E27FC236}">
                <a16:creationId xmlns:a16="http://schemas.microsoft.com/office/drawing/2014/main" id="{E2230663-FB79-4BB2-B669-EFD8263ED5E0}"/>
              </a:ext>
            </a:extLst>
          </p:cNvPr>
          <p:cNvSpPr>
            <a:spLocks noGrp="1" noChangeArrowheads="1"/>
          </p:cNvSpPr>
          <p:nvPr>
            <p:ph/>
          </p:nvPr>
        </p:nvSpPr>
        <p:spPr>
          <a:xfrm>
            <a:off x="454025" y="890588"/>
            <a:ext cx="8229600" cy="5464175"/>
          </a:xfrm>
        </p:spPr>
        <p:txBody>
          <a:bodyPr/>
          <a:lstStyle/>
          <a:p>
            <a:pPr eaLnBrk="1" hangingPunct="1"/>
            <a:endParaRPr lang="en-GB" altLang="en-US"/>
          </a:p>
          <a:p>
            <a:pPr algn="just">
              <a:buFontTx/>
              <a:buNone/>
            </a:pPr>
            <a:r>
              <a:rPr lang="en-GB" altLang="en-US" sz="2400" b="1">
                <a:solidFill>
                  <a:srgbClr val="FF6600"/>
                </a:solidFill>
                <a:latin typeface="Optima-Regular"/>
              </a:rPr>
              <a:t>Submissions</a:t>
            </a:r>
            <a:endParaRPr lang="en-US" altLang="en-US" sz="2400">
              <a:latin typeface="Optima-Regular"/>
              <a:ea typeface="Arial Unicode MS" panose="020B0604020202020204" pitchFamily="34" charset="-128"/>
              <a:cs typeface="Arial Unicode MS" panose="020B0604020202020204" pitchFamily="34" charset="-128"/>
            </a:endParaRPr>
          </a:p>
          <a:p>
            <a:pPr algn="just"/>
            <a:r>
              <a:rPr lang="en-IE" altLang="en-US" sz="1800">
                <a:latin typeface="Optima-Regular"/>
                <a:cs typeface="Calibri" panose="020F0502020204030204" pitchFamily="34" charset="0"/>
              </a:rPr>
              <a:t>There were a significant number of submissions from parents of children associated with Kilnamanagh AFC (KAFC) and those submissions expressed concerns about the temporary or permanent loss of the unofficial pitch operated by KAFC at the green space which the proposed wetland will encroach upon.</a:t>
            </a:r>
          </a:p>
          <a:p>
            <a:pPr algn="just"/>
            <a:r>
              <a:rPr lang="en-IE" altLang="en-US" sz="1800">
                <a:latin typeface="Optima-Regular"/>
                <a:cs typeface="Calibri" panose="020F0502020204030204" pitchFamily="34" charset="0"/>
              </a:rPr>
              <a:t>Council staff met with KAFC on site and subsequently prepared a landscape drawing (next slide) showing a size compliant pitch (90mx45m) in the green space after completion of the development which Kilnamanagh could apply for an allocation. </a:t>
            </a:r>
          </a:p>
          <a:p>
            <a:pPr algn="just"/>
            <a:r>
              <a:rPr lang="en-IE" altLang="en-US" sz="1800">
                <a:latin typeface="Optima-Regular"/>
                <a:cs typeface="Calibri" panose="020F0502020204030204" pitchFamily="34" charset="0"/>
              </a:rPr>
              <a:t>While the wetland and associated landscaping is under way the Council suggested KAFC could apply for an allocation of a vacant pitch (No.128) in Tymon Park.</a:t>
            </a:r>
          </a:p>
          <a:p>
            <a:pPr algn="just"/>
            <a:r>
              <a:rPr lang="en-IE" altLang="en-US" sz="1800">
                <a:latin typeface="Optima-Regular"/>
                <a:cs typeface="Calibri" panose="020F0502020204030204" pitchFamily="34" charset="0"/>
              </a:rPr>
              <a:t>Other concerns related to appropriateness of a wetland in a housing estate, health and safety, and anti-social behaviour. These are addressed in the CE report.</a:t>
            </a:r>
          </a:p>
          <a:p>
            <a:pPr algn="just"/>
            <a:endParaRPr lang="en-IE" altLang="en-US" sz="1800">
              <a:latin typeface="Optima-Regular"/>
              <a:cs typeface="Calibri" panose="020F0502020204030204" pitchFamily="34" charset="0"/>
            </a:endParaRPr>
          </a:p>
        </p:txBody>
      </p:sp>
      <p:sp>
        <p:nvSpPr>
          <p:cNvPr id="19461" name="AutoShape 4" descr="Image result for life programme">
            <a:extLst>
              <a:ext uri="{FF2B5EF4-FFF2-40B4-BE49-F238E27FC236}">
                <a16:creationId xmlns:a16="http://schemas.microsoft.com/office/drawing/2014/main" id="{62AF49D6-D18D-4D46-801C-6495172E3CFD}"/>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D16EB0E3-4EAE-41B0-8FA8-B3CB5CBC215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379"/>
    </mc:Choice>
    <mc:Fallback xmlns="">
      <p:transition spd="slow" advTm="6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4853</TotalTime>
  <Words>858</Words>
  <Application>Microsoft Office PowerPoint</Application>
  <PresentationFormat>On-screen Show (4:3)</PresentationFormat>
  <Paragraphs>106</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Optima-Regular</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eleech</dc:creator>
  <cp:lastModifiedBy>Richard Fitzpatrick</cp:lastModifiedBy>
  <cp:revision>314</cp:revision>
  <cp:lastPrinted>2018-09-26T11:20:38Z</cp:lastPrinted>
  <dcterms:created xsi:type="dcterms:W3CDTF">2008-12-19T14:36:15Z</dcterms:created>
  <dcterms:modified xsi:type="dcterms:W3CDTF">2021-01-07T11:36:18Z</dcterms:modified>
</cp:coreProperties>
</file>