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74" r:id="rId2"/>
    <p:sldId id="314" r:id="rId3"/>
    <p:sldId id="315" r:id="rId4"/>
    <p:sldId id="316" r:id="rId5"/>
    <p:sldId id="318" r:id="rId6"/>
    <p:sldId id="317" r:id="rId7"/>
    <p:sldId id="319" r:id="rId8"/>
    <p:sldId id="305" r:id="rId9"/>
  </p:sldIdLst>
  <p:sldSz cx="9144000" cy="6858000" type="screen4x3"/>
  <p:notesSz cx="6805613" cy="99441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135" autoAdjust="0"/>
  </p:normalViewPr>
  <p:slideViewPr>
    <p:cSldViewPr>
      <p:cViewPr varScale="1">
        <p:scale>
          <a:sx n="67" d="100"/>
          <a:sy n="67" d="100"/>
        </p:scale>
        <p:origin x="1476" y="72"/>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2018E8F-7A11-4EB4-BBFF-2E8FF68C22E8}"/>
              </a:ext>
            </a:extLst>
          </p:cNvPr>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pPr>
              <a:defRPr/>
            </a:pPr>
            <a:endParaRPr lang="en-IE"/>
          </a:p>
        </p:txBody>
      </p:sp>
      <p:sp>
        <p:nvSpPr>
          <p:cNvPr id="3" name="Date Placeholder 2">
            <a:extLst>
              <a:ext uri="{FF2B5EF4-FFF2-40B4-BE49-F238E27FC236}">
                <a16:creationId xmlns:a16="http://schemas.microsoft.com/office/drawing/2014/main" id="{DA7554E3-78AF-4826-828A-D64BC2B0BA19}"/>
              </a:ext>
            </a:extLst>
          </p:cNvPr>
          <p:cNvSpPr>
            <a:spLocks noGrp="1"/>
          </p:cNvSpPr>
          <p:nvPr>
            <p:ph type="dt" idx="1"/>
          </p:nvPr>
        </p:nvSpPr>
        <p:spPr>
          <a:xfrm>
            <a:off x="3854450" y="0"/>
            <a:ext cx="2949575" cy="498475"/>
          </a:xfrm>
          <a:prstGeom prst="rect">
            <a:avLst/>
          </a:prstGeom>
        </p:spPr>
        <p:txBody>
          <a:bodyPr vert="horz" lIns="91440" tIns="45720" rIns="91440" bIns="45720" rtlCol="0"/>
          <a:lstStyle>
            <a:lvl1pPr algn="r">
              <a:defRPr sz="1200"/>
            </a:lvl1pPr>
          </a:lstStyle>
          <a:p>
            <a:pPr>
              <a:defRPr/>
            </a:pPr>
            <a:fld id="{FE3A3396-6DAF-484F-8B6B-7781881A96FA}" type="datetimeFigureOut">
              <a:rPr lang="en-IE"/>
              <a:pPr>
                <a:defRPr/>
              </a:pPr>
              <a:t>06/01/2021</a:t>
            </a:fld>
            <a:endParaRPr lang="en-IE"/>
          </a:p>
        </p:txBody>
      </p:sp>
      <p:sp>
        <p:nvSpPr>
          <p:cNvPr id="4" name="Slide Image Placeholder 3">
            <a:extLst>
              <a:ext uri="{FF2B5EF4-FFF2-40B4-BE49-F238E27FC236}">
                <a16:creationId xmlns:a16="http://schemas.microsoft.com/office/drawing/2014/main" id="{0B069778-09CC-4AD8-B230-791FA11D5D66}"/>
              </a:ext>
            </a:extLst>
          </p:cNvPr>
          <p:cNvSpPr>
            <a:spLocks noGrp="1" noRot="1" noChangeAspect="1"/>
          </p:cNvSpPr>
          <p:nvPr>
            <p:ph type="sldImg" idx="2"/>
          </p:nvPr>
        </p:nvSpPr>
        <p:spPr>
          <a:xfrm>
            <a:off x="1165225" y="1243013"/>
            <a:ext cx="4475163" cy="3355975"/>
          </a:xfrm>
          <a:prstGeom prst="rect">
            <a:avLst/>
          </a:prstGeom>
          <a:noFill/>
          <a:ln w="12700">
            <a:solidFill>
              <a:prstClr val="black"/>
            </a:solidFill>
          </a:ln>
        </p:spPr>
        <p:txBody>
          <a:bodyPr vert="horz" lIns="91440" tIns="45720" rIns="91440" bIns="45720" rtlCol="0" anchor="ctr"/>
          <a:lstStyle/>
          <a:p>
            <a:pPr lvl="0"/>
            <a:endParaRPr lang="en-IE" noProof="0"/>
          </a:p>
        </p:txBody>
      </p:sp>
      <p:sp>
        <p:nvSpPr>
          <p:cNvPr id="5" name="Notes Placeholder 4">
            <a:extLst>
              <a:ext uri="{FF2B5EF4-FFF2-40B4-BE49-F238E27FC236}">
                <a16:creationId xmlns:a16="http://schemas.microsoft.com/office/drawing/2014/main" id="{723553EF-7554-4C26-B67C-5C430CA354EC}"/>
              </a:ext>
            </a:extLst>
          </p:cNvPr>
          <p:cNvSpPr>
            <a:spLocks noGrp="1"/>
          </p:cNvSpPr>
          <p:nvPr>
            <p:ph type="body" sz="quarter" idx="3"/>
          </p:nvPr>
        </p:nvSpPr>
        <p:spPr>
          <a:xfrm>
            <a:off x="681038" y="4786313"/>
            <a:ext cx="5443537" cy="3914775"/>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IE" noProof="0"/>
          </a:p>
        </p:txBody>
      </p:sp>
      <p:sp>
        <p:nvSpPr>
          <p:cNvPr id="6" name="Footer Placeholder 5">
            <a:extLst>
              <a:ext uri="{FF2B5EF4-FFF2-40B4-BE49-F238E27FC236}">
                <a16:creationId xmlns:a16="http://schemas.microsoft.com/office/drawing/2014/main" id="{DD04E7FA-2DBA-4991-BE21-AF878F1EF269}"/>
              </a:ext>
            </a:extLst>
          </p:cNvPr>
          <p:cNvSpPr>
            <a:spLocks noGrp="1"/>
          </p:cNvSpPr>
          <p:nvPr>
            <p:ph type="ftr" sz="quarter" idx="4"/>
          </p:nvPr>
        </p:nvSpPr>
        <p:spPr>
          <a:xfrm>
            <a:off x="0" y="9445625"/>
            <a:ext cx="2949575" cy="498475"/>
          </a:xfrm>
          <a:prstGeom prst="rect">
            <a:avLst/>
          </a:prstGeom>
        </p:spPr>
        <p:txBody>
          <a:bodyPr vert="horz" lIns="91440" tIns="45720" rIns="91440" bIns="45720" rtlCol="0" anchor="b"/>
          <a:lstStyle>
            <a:lvl1pPr algn="l">
              <a:defRPr sz="1200"/>
            </a:lvl1pPr>
          </a:lstStyle>
          <a:p>
            <a:pPr>
              <a:defRPr/>
            </a:pPr>
            <a:endParaRPr lang="en-IE"/>
          </a:p>
        </p:txBody>
      </p:sp>
      <p:sp>
        <p:nvSpPr>
          <p:cNvPr id="7" name="Slide Number Placeholder 6">
            <a:extLst>
              <a:ext uri="{FF2B5EF4-FFF2-40B4-BE49-F238E27FC236}">
                <a16:creationId xmlns:a16="http://schemas.microsoft.com/office/drawing/2014/main" id="{04F37AB0-54DE-441F-986D-84A1B8949CDC}"/>
              </a:ext>
            </a:extLst>
          </p:cNvPr>
          <p:cNvSpPr>
            <a:spLocks noGrp="1"/>
          </p:cNvSpPr>
          <p:nvPr>
            <p:ph type="sldNum" sz="quarter" idx="5"/>
          </p:nvPr>
        </p:nvSpPr>
        <p:spPr>
          <a:xfrm>
            <a:off x="3854450" y="9445625"/>
            <a:ext cx="2949575" cy="498475"/>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1169F76B-D9F1-4637-B9E0-85BACFBCA597}" type="slidenum">
              <a:rPr lang="en-IE" altLang="en-US"/>
              <a:pPr>
                <a:defRPr/>
              </a:pPr>
              <a:t>‹#›</a:t>
            </a:fld>
            <a:endParaRPr lang="en-IE"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4C9F7514-8333-4FD8-87F5-0E32A8F7DB1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094206A2-7859-40B4-8146-8F4E613F54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Aft>
                <a:spcPts val="600"/>
              </a:spcAft>
            </a:pPr>
            <a:endParaRPr lang="en-IE" altLang="en-US"/>
          </a:p>
        </p:txBody>
      </p:sp>
      <p:sp>
        <p:nvSpPr>
          <p:cNvPr id="4100" name="Slide Number Placeholder 3">
            <a:extLst>
              <a:ext uri="{FF2B5EF4-FFF2-40B4-BE49-F238E27FC236}">
                <a16:creationId xmlns:a16="http://schemas.microsoft.com/office/drawing/2014/main" id="{4E6CB78D-2F13-4F84-B89D-42173EA0744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FF9C9BB-7109-4A71-8E2B-14F9E1D0AB91}" type="slidenum">
              <a:rPr lang="en-IE" altLang="en-US" smtClean="0"/>
              <a:pPr/>
              <a:t>1</a:t>
            </a:fld>
            <a:endParaRPr lang="en-IE"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F6470617-B872-4980-B758-1E427D0E136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4E2D78BE-66B1-42CF-9D63-183F24B68C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IE" altLang="en-US"/>
          </a:p>
        </p:txBody>
      </p:sp>
      <p:sp>
        <p:nvSpPr>
          <p:cNvPr id="6148" name="Slide Number Placeholder 3">
            <a:extLst>
              <a:ext uri="{FF2B5EF4-FFF2-40B4-BE49-F238E27FC236}">
                <a16:creationId xmlns:a16="http://schemas.microsoft.com/office/drawing/2014/main" id="{0BA092E5-5135-4A8D-A114-45F05C1D2F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E2E21DD-CB34-4DCD-984D-675E4309678B}" type="slidenum">
              <a:rPr lang="en-IE" altLang="en-US" smtClean="0"/>
              <a:pPr/>
              <a:t>2</a:t>
            </a:fld>
            <a:endParaRPr lang="en-IE"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DE5D0982-D779-4B50-B7EA-F49E409BD8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46C3DB3A-493A-492D-A284-2906196BEA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IE" altLang="en-US"/>
          </a:p>
        </p:txBody>
      </p:sp>
      <p:sp>
        <p:nvSpPr>
          <p:cNvPr id="8196" name="Slide Number Placeholder 3">
            <a:extLst>
              <a:ext uri="{FF2B5EF4-FFF2-40B4-BE49-F238E27FC236}">
                <a16:creationId xmlns:a16="http://schemas.microsoft.com/office/drawing/2014/main" id="{D3107716-0783-4F80-8203-C7222A596C5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75E48AA-F957-44DF-BC99-913A3E022A83}" type="slidenum">
              <a:rPr lang="en-IE" altLang="en-US" smtClean="0"/>
              <a:pPr/>
              <a:t>3</a:t>
            </a:fld>
            <a:endParaRPr lang="en-IE"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A6E5680D-13AC-4860-BE22-D507B8BDF1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93A44F1B-5DC0-40E0-AC0C-2CF597F2FC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IE" altLang="en-US"/>
          </a:p>
        </p:txBody>
      </p:sp>
      <p:sp>
        <p:nvSpPr>
          <p:cNvPr id="10244" name="Slide Number Placeholder 3">
            <a:extLst>
              <a:ext uri="{FF2B5EF4-FFF2-40B4-BE49-F238E27FC236}">
                <a16:creationId xmlns:a16="http://schemas.microsoft.com/office/drawing/2014/main" id="{387D684E-163C-4F7A-83AC-7B95BFD19E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57CE7EB-3094-4413-82DF-C55E250CDFF4}" type="slidenum">
              <a:rPr lang="en-IE" altLang="en-US" smtClean="0"/>
              <a:pPr/>
              <a:t>4</a:t>
            </a:fld>
            <a:endParaRPr lang="en-IE"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FEF5A88A-FEB4-4412-8442-0C0E6E7A11D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59390C50-F9B0-48FA-A3FB-BF8AAC38F86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IE" altLang="en-US"/>
          </a:p>
        </p:txBody>
      </p:sp>
      <p:sp>
        <p:nvSpPr>
          <p:cNvPr id="12292" name="Slide Number Placeholder 3">
            <a:extLst>
              <a:ext uri="{FF2B5EF4-FFF2-40B4-BE49-F238E27FC236}">
                <a16:creationId xmlns:a16="http://schemas.microsoft.com/office/drawing/2014/main" id="{2705789C-2664-404A-AF36-31FC518C28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AFEB456-ED1E-4122-B9AB-FE8917DD0310}" type="slidenum">
              <a:rPr lang="en-IE" altLang="en-US" smtClean="0"/>
              <a:pPr/>
              <a:t>5</a:t>
            </a:fld>
            <a:endParaRPr lang="en-IE"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BA0328C9-81E0-4130-891D-550D224BBD2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C90B4C4F-C7AB-4979-B5CD-C80D723B9E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IE" altLang="en-US"/>
          </a:p>
        </p:txBody>
      </p:sp>
      <p:sp>
        <p:nvSpPr>
          <p:cNvPr id="14340" name="Slide Number Placeholder 3">
            <a:extLst>
              <a:ext uri="{FF2B5EF4-FFF2-40B4-BE49-F238E27FC236}">
                <a16:creationId xmlns:a16="http://schemas.microsoft.com/office/drawing/2014/main" id="{6C329FDE-2DE5-4BFB-B726-6FC588ACA41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81501EB-D9B2-4643-B69E-2600E22BDA9E}" type="slidenum">
              <a:rPr lang="en-IE" altLang="en-US" smtClean="0"/>
              <a:pPr/>
              <a:t>6</a:t>
            </a:fld>
            <a:endParaRPr lang="en-IE"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AFFF098C-32EC-4CD8-97C2-142D52C0643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207D9F39-2BA1-4EB5-85FC-09C0810A6D2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IE" altLang="en-US"/>
          </a:p>
        </p:txBody>
      </p:sp>
      <p:sp>
        <p:nvSpPr>
          <p:cNvPr id="16388" name="Slide Number Placeholder 3">
            <a:extLst>
              <a:ext uri="{FF2B5EF4-FFF2-40B4-BE49-F238E27FC236}">
                <a16:creationId xmlns:a16="http://schemas.microsoft.com/office/drawing/2014/main" id="{7C1BEF45-E7A2-4FE3-A478-73F6038828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CD255BF-E9BA-4D34-8724-619C5B872095}" type="slidenum">
              <a:rPr lang="en-IE" altLang="en-US" smtClean="0"/>
              <a:pPr/>
              <a:t>7</a:t>
            </a:fld>
            <a:endParaRPr lang="en-IE"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8A65BCB7-C98C-4CB0-AE90-403C36C5406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F3AAA0D4-F25E-4F90-864A-8C17ECCA24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IE" altLang="en-US"/>
          </a:p>
        </p:txBody>
      </p:sp>
      <p:sp>
        <p:nvSpPr>
          <p:cNvPr id="18436" name="Slide Number Placeholder 3">
            <a:extLst>
              <a:ext uri="{FF2B5EF4-FFF2-40B4-BE49-F238E27FC236}">
                <a16:creationId xmlns:a16="http://schemas.microsoft.com/office/drawing/2014/main" id="{1AE9ED6F-E26C-457A-A952-C03D23F9019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42B0CF5-931D-492D-AF9D-F016B9E1DF45}" type="slidenum">
              <a:rPr lang="en-IE" altLang="en-US" smtClean="0"/>
              <a:pPr/>
              <a:t>8</a:t>
            </a:fld>
            <a:endParaRPr lang="en-IE"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IE"/>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Rectangle 4">
            <a:extLst>
              <a:ext uri="{FF2B5EF4-FFF2-40B4-BE49-F238E27FC236}">
                <a16:creationId xmlns:a16="http://schemas.microsoft.com/office/drawing/2014/main" id="{C3E0F3DA-5187-42F4-8906-8DFC4CBB7CD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8085BB3-41B9-422A-A03F-7B4F5E0C260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65D1520-9405-47D2-BC2A-CF8D8EA5D77D}"/>
              </a:ext>
            </a:extLst>
          </p:cNvPr>
          <p:cNvSpPr>
            <a:spLocks noGrp="1" noChangeArrowheads="1"/>
          </p:cNvSpPr>
          <p:nvPr>
            <p:ph type="sldNum" sz="quarter" idx="12"/>
          </p:nvPr>
        </p:nvSpPr>
        <p:spPr>
          <a:ln/>
        </p:spPr>
        <p:txBody>
          <a:bodyPr/>
          <a:lstStyle>
            <a:lvl1pPr>
              <a:defRPr/>
            </a:lvl1pPr>
          </a:lstStyle>
          <a:p>
            <a:pPr>
              <a:defRPr/>
            </a:pPr>
            <a:fld id="{4930852B-1F11-4556-80B1-8C3F6E48C4B7}" type="slidenum">
              <a:rPr lang="en-US" altLang="en-US"/>
              <a:pPr>
                <a:defRPr/>
              </a:pPr>
              <a:t>‹#›</a:t>
            </a:fld>
            <a:endParaRPr lang="en-US" altLang="en-US"/>
          </a:p>
        </p:txBody>
      </p:sp>
    </p:spTree>
    <p:extLst>
      <p:ext uri="{BB962C8B-B14F-4D97-AF65-F5344CB8AC3E}">
        <p14:creationId xmlns:p14="http://schemas.microsoft.com/office/powerpoint/2010/main" val="3559156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Rectangle 4">
            <a:extLst>
              <a:ext uri="{FF2B5EF4-FFF2-40B4-BE49-F238E27FC236}">
                <a16:creationId xmlns:a16="http://schemas.microsoft.com/office/drawing/2014/main" id="{23D79857-0564-4A5B-A881-E82EF253683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CC5FBCE-B785-4E86-BD49-2C6B15D74BA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497EE22-62D4-4629-B511-2718F8A91523}"/>
              </a:ext>
            </a:extLst>
          </p:cNvPr>
          <p:cNvSpPr>
            <a:spLocks noGrp="1" noChangeArrowheads="1"/>
          </p:cNvSpPr>
          <p:nvPr>
            <p:ph type="sldNum" sz="quarter" idx="12"/>
          </p:nvPr>
        </p:nvSpPr>
        <p:spPr>
          <a:ln/>
        </p:spPr>
        <p:txBody>
          <a:bodyPr/>
          <a:lstStyle>
            <a:lvl1pPr>
              <a:defRPr/>
            </a:lvl1pPr>
          </a:lstStyle>
          <a:p>
            <a:pPr>
              <a:defRPr/>
            </a:pPr>
            <a:fld id="{A03C8BB5-53A7-4270-884D-67DB11A2B601}" type="slidenum">
              <a:rPr lang="en-US" altLang="en-US"/>
              <a:pPr>
                <a:defRPr/>
              </a:pPr>
              <a:t>‹#›</a:t>
            </a:fld>
            <a:endParaRPr lang="en-US" altLang="en-US"/>
          </a:p>
        </p:txBody>
      </p:sp>
    </p:spTree>
    <p:extLst>
      <p:ext uri="{BB962C8B-B14F-4D97-AF65-F5344CB8AC3E}">
        <p14:creationId xmlns:p14="http://schemas.microsoft.com/office/powerpoint/2010/main" val="3577431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Rectangle 4">
            <a:extLst>
              <a:ext uri="{FF2B5EF4-FFF2-40B4-BE49-F238E27FC236}">
                <a16:creationId xmlns:a16="http://schemas.microsoft.com/office/drawing/2014/main" id="{B2EA4E0D-F96D-47AA-95DC-406BB5AE805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64821DE-E437-427F-A8DD-A41E9940F14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0F4DC07-65B2-4ED4-8D69-7FEF28AD2941}"/>
              </a:ext>
            </a:extLst>
          </p:cNvPr>
          <p:cNvSpPr>
            <a:spLocks noGrp="1" noChangeArrowheads="1"/>
          </p:cNvSpPr>
          <p:nvPr>
            <p:ph type="sldNum" sz="quarter" idx="12"/>
          </p:nvPr>
        </p:nvSpPr>
        <p:spPr>
          <a:ln/>
        </p:spPr>
        <p:txBody>
          <a:bodyPr/>
          <a:lstStyle>
            <a:lvl1pPr>
              <a:defRPr/>
            </a:lvl1pPr>
          </a:lstStyle>
          <a:p>
            <a:pPr>
              <a:defRPr/>
            </a:pPr>
            <a:fld id="{7907D312-6F6D-4B26-B345-436DC175A47E}" type="slidenum">
              <a:rPr lang="en-US" altLang="en-US"/>
              <a:pPr>
                <a:defRPr/>
              </a:pPr>
              <a:t>‹#›</a:t>
            </a:fld>
            <a:endParaRPr lang="en-US" altLang="en-US"/>
          </a:p>
        </p:txBody>
      </p:sp>
    </p:spTree>
    <p:extLst>
      <p:ext uri="{BB962C8B-B14F-4D97-AF65-F5344CB8AC3E}">
        <p14:creationId xmlns:p14="http://schemas.microsoft.com/office/powerpoint/2010/main" val="5246169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3" name="Rectangle 4">
            <a:extLst>
              <a:ext uri="{FF2B5EF4-FFF2-40B4-BE49-F238E27FC236}">
                <a16:creationId xmlns:a16="http://schemas.microsoft.com/office/drawing/2014/main" id="{96ADE485-DC56-4429-B6F7-F34D2318C7A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2F5DE662-5C69-46A0-8881-8B48456E0C5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5B05F34A-3CDE-418D-B4E9-249CCF8E57FB}"/>
              </a:ext>
            </a:extLst>
          </p:cNvPr>
          <p:cNvSpPr>
            <a:spLocks noGrp="1" noChangeArrowheads="1"/>
          </p:cNvSpPr>
          <p:nvPr>
            <p:ph type="sldNum" sz="quarter" idx="12"/>
          </p:nvPr>
        </p:nvSpPr>
        <p:spPr>
          <a:ln/>
        </p:spPr>
        <p:txBody>
          <a:bodyPr/>
          <a:lstStyle>
            <a:lvl1pPr>
              <a:defRPr/>
            </a:lvl1pPr>
          </a:lstStyle>
          <a:p>
            <a:pPr>
              <a:defRPr/>
            </a:pPr>
            <a:fld id="{78C5F30A-3B7C-43BD-9B94-8E5FC9CA129D}" type="slidenum">
              <a:rPr lang="en-US" altLang="en-US"/>
              <a:pPr>
                <a:defRPr/>
              </a:pPr>
              <a:t>‹#›</a:t>
            </a:fld>
            <a:endParaRPr lang="en-US" altLang="en-US"/>
          </a:p>
        </p:txBody>
      </p:sp>
    </p:spTree>
    <p:extLst>
      <p:ext uri="{BB962C8B-B14F-4D97-AF65-F5344CB8AC3E}">
        <p14:creationId xmlns:p14="http://schemas.microsoft.com/office/powerpoint/2010/main" val="3620431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Rectangle 4">
            <a:extLst>
              <a:ext uri="{FF2B5EF4-FFF2-40B4-BE49-F238E27FC236}">
                <a16:creationId xmlns:a16="http://schemas.microsoft.com/office/drawing/2014/main" id="{6C7A3FE9-C987-4322-8F07-C959C0E75C4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CC811AA-9B56-4D9F-8599-74948E90744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7F56D5E-4EA9-4689-BDDE-6F3AD02603BC}"/>
              </a:ext>
            </a:extLst>
          </p:cNvPr>
          <p:cNvSpPr>
            <a:spLocks noGrp="1" noChangeArrowheads="1"/>
          </p:cNvSpPr>
          <p:nvPr>
            <p:ph type="sldNum" sz="quarter" idx="12"/>
          </p:nvPr>
        </p:nvSpPr>
        <p:spPr>
          <a:ln/>
        </p:spPr>
        <p:txBody>
          <a:bodyPr/>
          <a:lstStyle>
            <a:lvl1pPr>
              <a:defRPr/>
            </a:lvl1pPr>
          </a:lstStyle>
          <a:p>
            <a:pPr>
              <a:defRPr/>
            </a:pPr>
            <a:fld id="{B5A1EFF7-A45F-45F9-82E7-0C7AD508A916}" type="slidenum">
              <a:rPr lang="en-US" altLang="en-US"/>
              <a:pPr>
                <a:defRPr/>
              </a:pPr>
              <a:t>‹#›</a:t>
            </a:fld>
            <a:endParaRPr lang="en-US" altLang="en-US"/>
          </a:p>
        </p:txBody>
      </p:sp>
    </p:spTree>
    <p:extLst>
      <p:ext uri="{BB962C8B-B14F-4D97-AF65-F5344CB8AC3E}">
        <p14:creationId xmlns:p14="http://schemas.microsoft.com/office/powerpoint/2010/main" val="487770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IE"/>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F2F2F1F3-7A35-443D-A15C-B1FB8B6EE0F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C298005-A9FF-4486-8468-007A7EE441B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3471DC3-1C60-4080-B003-1B5CD2C89E58}"/>
              </a:ext>
            </a:extLst>
          </p:cNvPr>
          <p:cNvSpPr>
            <a:spLocks noGrp="1" noChangeArrowheads="1"/>
          </p:cNvSpPr>
          <p:nvPr>
            <p:ph type="sldNum" sz="quarter" idx="12"/>
          </p:nvPr>
        </p:nvSpPr>
        <p:spPr>
          <a:ln/>
        </p:spPr>
        <p:txBody>
          <a:bodyPr/>
          <a:lstStyle>
            <a:lvl1pPr>
              <a:defRPr/>
            </a:lvl1pPr>
          </a:lstStyle>
          <a:p>
            <a:pPr>
              <a:defRPr/>
            </a:pPr>
            <a:fld id="{46318BAF-BABE-451B-A2F7-F6F03608AB11}" type="slidenum">
              <a:rPr lang="en-US" altLang="en-US"/>
              <a:pPr>
                <a:defRPr/>
              </a:pPr>
              <a:t>‹#›</a:t>
            </a:fld>
            <a:endParaRPr lang="en-US" altLang="en-US"/>
          </a:p>
        </p:txBody>
      </p:sp>
    </p:spTree>
    <p:extLst>
      <p:ext uri="{BB962C8B-B14F-4D97-AF65-F5344CB8AC3E}">
        <p14:creationId xmlns:p14="http://schemas.microsoft.com/office/powerpoint/2010/main" val="38879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Rectangle 4">
            <a:extLst>
              <a:ext uri="{FF2B5EF4-FFF2-40B4-BE49-F238E27FC236}">
                <a16:creationId xmlns:a16="http://schemas.microsoft.com/office/drawing/2014/main" id="{EFDD6551-FDA7-4BCB-A911-3E543ABD076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2317F0F-FE09-4CD0-92D7-F03A4607167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5DFBEBD-F14A-44D6-B57D-4BDE9CF67C0A}"/>
              </a:ext>
            </a:extLst>
          </p:cNvPr>
          <p:cNvSpPr>
            <a:spLocks noGrp="1" noChangeArrowheads="1"/>
          </p:cNvSpPr>
          <p:nvPr>
            <p:ph type="sldNum" sz="quarter" idx="12"/>
          </p:nvPr>
        </p:nvSpPr>
        <p:spPr>
          <a:ln/>
        </p:spPr>
        <p:txBody>
          <a:bodyPr/>
          <a:lstStyle>
            <a:lvl1pPr>
              <a:defRPr/>
            </a:lvl1pPr>
          </a:lstStyle>
          <a:p>
            <a:pPr>
              <a:defRPr/>
            </a:pPr>
            <a:fld id="{777F11CC-E43D-4CD9-BC6E-33A43760D311}" type="slidenum">
              <a:rPr lang="en-US" altLang="en-US"/>
              <a:pPr>
                <a:defRPr/>
              </a:pPr>
              <a:t>‹#›</a:t>
            </a:fld>
            <a:endParaRPr lang="en-US" altLang="en-US"/>
          </a:p>
        </p:txBody>
      </p:sp>
    </p:spTree>
    <p:extLst>
      <p:ext uri="{BB962C8B-B14F-4D97-AF65-F5344CB8AC3E}">
        <p14:creationId xmlns:p14="http://schemas.microsoft.com/office/powerpoint/2010/main" val="2355656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IE"/>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Rectangle 4">
            <a:extLst>
              <a:ext uri="{FF2B5EF4-FFF2-40B4-BE49-F238E27FC236}">
                <a16:creationId xmlns:a16="http://schemas.microsoft.com/office/drawing/2014/main" id="{229943C7-1034-460E-A0AB-3C0318660C5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00DD412A-17D3-4EED-999C-55AF90432D6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598A84E6-882F-48D6-A427-BE4FCB9EB30E}"/>
              </a:ext>
            </a:extLst>
          </p:cNvPr>
          <p:cNvSpPr>
            <a:spLocks noGrp="1" noChangeArrowheads="1"/>
          </p:cNvSpPr>
          <p:nvPr>
            <p:ph type="sldNum" sz="quarter" idx="12"/>
          </p:nvPr>
        </p:nvSpPr>
        <p:spPr>
          <a:ln/>
        </p:spPr>
        <p:txBody>
          <a:bodyPr/>
          <a:lstStyle>
            <a:lvl1pPr>
              <a:defRPr/>
            </a:lvl1pPr>
          </a:lstStyle>
          <a:p>
            <a:pPr>
              <a:defRPr/>
            </a:pPr>
            <a:fld id="{39FA4E23-D7DC-49AE-AC62-F49553180B0D}" type="slidenum">
              <a:rPr lang="en-US" altLang="en-US"/>
              <a:pPr>
                <a:defRPr/>
              </a:pPr>
              <a:t>‹#›</a:t>
            </a:fld>
            <a:endParaRPr lang="en-US" altLang="en-US"/>
          </a:p>
        </p:txBody>
      </p:sp>
    </p:spTree>
    <p:extLst>
      <p:ext uri="{BB962C8B-B14F-4D97-AF65-F5344CB8AC3E}">
        <p14:creationId xmlns:p14="http://schemas.microsoft.com/office/powerpoint/2010/main" val="4171100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Rectangle 4">
            <a:extLst>
              <a:ext uri="{FF2B5EF4-FFF2-40B4-BE49-F238E27FC236}">
                <a16:creationId xmlns:a16="http://schemas.microsoft.com/office/drawing/2014/main" id="{DC507B77-5C30-494B-B382-591451ACAC5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27DA2482-07C5-4DF0-B1D9-448B0D6DE69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B8788D25-DEB9-403D-9D99-B2C669183E4C}"/>
              </a:ext>
            </a:extLst>
          </p:cNvPr>
          <p:cNvSpPr>
            <a:spLocks noGrp="1" noChangeArrowheads="1"/>
          </p:cNvSpPr>
          <p:nvPr>
            <p:ph type="sldNum" sz="quarter" idx="12"/>
          </p:nvPr>
        </p:nvSpPr>
        <p:spPr>
          <a:ln/>
        </p:spPr>
        <p:txBody>
          <a:bodyPr/>
          <a:lstStyle>
            <a:lvl1pPr>
              <a:defRPr/>
            </a:lvl1pPr>
          </a:lstStyle>
          <a:p>
            <a:pPr>
              <a:defRPr/>
            </a:pPr>
            <a:fld id="{03C2C131-C504-43AD-A832-6017D2D932FA}" type="slidenum">
              <a:rPr lang="en-US" altLang="en-US"/>
              <a:pPr>
                <a:defRPr/>
              </a:pPr>
              <a:t>‹#›</a:t>
            </a:fld>
            <a:endParaRPr lang="en-US" altLang="en-US"/>
          </a:p>
        </p:txBody>
      </p:sp>
    </p:spTree>
    <p:extLst>
      <p:ext uri="{BB962C8B-B14F-4D97-AF65-F5344CB8AC3E}">
        <p14:creationId xmlns:p14="http://schemas.microsoft.com/office/powerpoint/2010/main" val="4017555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30D4C9C-0E5D-43F3-9AC6-1584E248F74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3B5AEE00-7119-47D0-B2F6-AB3723B4970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95F1685F-460B-46CA-A27E-D68F9E82B469}"/>
              </a:ext>
            </a:extLst>
          </p:cNvPr>
          <p:cNvSpPr>
            <a:spLocks noGrp="1" noChangeArrowheads="1"/>
          </p:cNvSpPr>
          <p:nvPr>
            <p:ph type="sldNum" sz="quarter" idx="12"/>
          </p:nvPr>
        </p:nvSpPr>
        <p:spPr>
          <a:ln/>
        </p:spPr>
        <p:txBody>
          <a:bodyPr/>
          <a:lstStyle>
            <a:lvl1pPr>
              <a:defRPr/>
            </a:lvl1pPr>
          </a:lstStyle>
          <a:p>
            <a:pPr>
              <a:defRPr/>
            </a:pPr>
            <a:fld id="{0C69E963-A183-4653-A600-879DE9AE866E}" type="slidenum">
              <a:rPr lang="en-US" altLang="en-US"/>
              <a:pPr>
                <a:defRPr/>
              </a:pPr>
              <a:t>‹#›</a:t>
            </a:fld>
            <a:endParaRPr lang="en-US" altLang="en-US"/>
          </a:p>
        </p:txBody>
      </p:sp>
    </p:spTree>
    <p:extLst>
      <p:ext uri="{BB962C8B-B14F-4D97-AF65-F5344CB8AC3E}">
        <p14:creationId xmlns:p14="http://schemas.microsoft.com/office/powerpoint/2010/main" val="3285006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IE"/>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536F52B7-9AAC-44BB-901D-51B51A2044E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34F880C-7AB1-4793-AF79-9B8A1640DEE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98757A7-4191-41FF-B1D2-26C8E0F0CA2D}"/>
              </a:ext>
            </a:extLst>
          </p:cNvPr>
          <p:cNvSpPr>
            <a:spLocks noGrp="1" noChangeArrowheads="1"/>
          </p:cNvSpPr>
          <p:nvPr>
            <p:ph type="sldNum" sz="quarter" idx="12"/>
          </p:nvPr>
        </p:nvSpPr>
        <p:spPr>
          <a:ln/>
        </p:spPr>
        <p:txBody>
          <a:bodyPr/>
          <a:lstStyle>
            <a:lvl1pPr>
              <a:defRPr/>
            </a:lvl1pPr>
          </a:lstStyle>
          <a:p>
            <a:pPr>
              <a:defRPr/>
            </a:pPr>
            <a:fld id="{7FC49901-8BE6-44C6-8883-39EB1B27CCE3}" type="slidenum">
              <a:rPr lang="en-US" altLang="en-US"/>
              <a:pPr>
                <a:defRPr/>
              </a:pPr>
              <a:t>‹#›</a:t>
            </a:fld>
            <a:endParaRPr lang="en-US" altLang="en-US"/>
          </a:p>
        </p:txBody>
      </p:sp>
    </p:spTree>
    <p:extLst>
      <p:ext uri="{BB962C8B-B14F-4D97-AF65-F5344CB8AC3E}">
        <p14:creationId xmlns:p14="http://schemas.microsoft.com/office/powerpoint/2010/main" val="4032512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IE"/>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E"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A7CF223D-8D8E-403F-93C3-1E28E163912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8E7E7E9-0CDC-421A-9340-CDD38528E28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DC87C7D-91B5-4A2E-9DB5-FF5174FC7476}"/>
              </a:ext>
            </a:extLst>
          </p:cNvPr>
          <p:cNvSpPr>
            <a:spLocks noGrp="1" noChangeArrowheads="1"/>
          </p:cNvSpPr>
          <p:nvPr>
            <p:ph type="sldNum" sz="quarter" idx="12"/>
          </p:nvPr>
        </p:nvSpPr>
        <p:spPr>
          <a:ln/>
        </p:spPr>
        <p:txBody>
          <a:bodyPr/>
          <a:lstStyle>
            <a:lvl1pPr>
              <a:defRPr/>
            </a:lvl1pPr>
          </a:lstStyle>
          <a:p>
            <a:pPr>
              <a:defRPr/>
            </a:pPr>
            <a:fld id="{E21CBD6C-22DB-4494-BEE1-1A375A5A198C}" type="slidenum">
              <a:rPr lang="en-US" altLang="en-US"/>
              <a:pPr>
                <a:defRPr/>
              </a:pPr>
              <a:t>‹#›</a:t>
            </a:fld>
            <a:endParaRPr lang="en-US" altLang="en-US"/>
          </a:p>
        </p:txBody>
      </p:sp>
    </p:spTree>
    <p:extLst>
      <p:ext uri="{BB962C8B-B14F-4D97-AF65-F5344CB8AC3E}">
        <p14:creationId xmlns:p14="http://schemas.microsoft.com/office/powerpoint/2010/main" val="1961221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4928010-70BB-4E2A-89F9-C8E0A29F45FF}"/>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B34E3295-C2BE-4AAB-BF47-000A821C1078}"/>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AA7E8A1-292D-497B-88AC-84B40B7E5A30}"/>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1029" name="Rectangle 5">
            <a:extLst>
              <a:ext uri="{FF2B5EF4-FFF2-40B4-BE49-F238E27FC236}">
                <a16:creationId xmlns:a16="http://schemas.microsoft.com/office/drawing/2014/main" id="{F7774EB8-C21B-4013-976F-D5B203550208}"/>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030" name="Rectangle 6">
            <a:extLst>
              <a:ext uri="{FF2B5EF4-FFF2-40B4-BE49-F238E27FC236}">
                <a16:creationId xmlns:a16="http://schemas.microsoft.com/office/drawing/2014/main" id="{6B37FA58-CE12-4996-AA01-F45C37ABE7A0}"/>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9DBF622-7D0F-4B78-9FEC-E57B03201D6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png"/><Relationship Id="rId5" Type="http://schemas.openxmlformats.org/officeDocument/2006/relationships/image" Target="../media/image3.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7.png"/><Relationship Id="rId5" Type="http://schemas.openxmlformats.org/officeDocument/2006/relationships/image" Target="../media/image3.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8.png"/><Relationship Id="rId5" Type="http://schemas.openxmlformats.org/officeDocument/2006/relationships/image" Target="../media/image3.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9.png"/><Relationship Id="rId5" Type="http://schemas.openxmlformats.org/officeDocument/2006/relationships/image" Target="../media/image3.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0.png"/><Relationship Id="rId5" Type="http://schemas.openxmlformats.org/officeDocument/2006/relationships/image" Target="../media/image3.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11.png"/><Relationship Id="rId5" Type="http://schemas.openxmlformats.org/officeDocument/2006/relationships/image" Target="../media/image3.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43165B16-14C3-4419-97E4-86F80FA915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00" y="4763"/>
            <a:ext cx="9145588" cy="685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a:extLst>
              <a:ext uri="{FF2B5EF4-FFF2-40B4-BE49-F238E27FC236}">
                <a16:creationId xmlns:a16="http://schemas.microsoft.com/office/drawing/2014/main" id="{3C46CBBA-CACE-486B-9D2C-5330D5786925}"/>
              </a:ext>
            </a:extLst>
          </p:cNvPr>
          <p:cNvSpPr>
            <a:spLocks noGrp="1" noChangeArrowheads="1"/>
          </p:cNvSpPr>
          <p:nvPr>
            <p:ph type="subTitle" idx="1"/>
          </p:nvPr>
        </p:nvSpPr>
        <p:spPr>
          <a:xfrm>
            <a:off x="382588" y="1989138"/>
            <a:ext cx="8278812" cy="3160712"/>
          </a:xfrm>
          <a:noFill/>
        </p:spPr>
        <p:txBody>
          <a:bodyPr/>
          <a:lstStyle/>
          <a:p>
            <a:pPr eaLnBrk="1" hangingPunct="1"/>
            <a:r>
              <a:rPr lang="en-IE" altLang="en-US" sz="3200">
                <a:solidFill>
                  <a:schemeClr val="bg1"/>
                </a:solidFill>
              </a:rPr>
              <a:t>Part 8 Report on Public Consultation for the proposed development of an Integrated Constructed Wetlands in Dodder Valley Park.</a:t>
            </a:r>
          </a:p>
          <a:p>
            <a:pPr eaLnBrk="1" hangingPunct="1"/>
            <a:endParaRPr lang="en-IE" altLang="en-US" sz="3200">
              <a:solidFill>
                <a:schemeClr val="bg1"/>
              </a:solidFill>
            </a:endParaRPr>
          </a:p>
          <a:p>
            <a:pPr eaLnBrk="1" hangingPunct="1"/>
            <a:r>
              <a:rPr lang="en-IE" altLang="en-US" sz="3200">
                <a:solidFill>
                  <a:schemeClr val="bg1"/>
                </a:solidFill>
              </a:rPr>
              <a:t>Meeting of South Dublin County Council</a:t>
            </a:r>
          </a:p>
          <a:p>
            <a:pPr eaLnBrk="1" hangingPunct="1"/>
            <a:r>
              <a:rPr lang="en-IE" altLang="en-US" sz="3200">
                <a:solidFill>
                  <a:schemeClr val="bg1"/>
                </a:solidFill>
              </a:rPr>
              <a:t>11</a:t>
            </a:r>
            <a:r>
              <a:rPr lang="en-IE" altLang="en-US" sz="3200" baseline="30000">
                <a:solidFill>
                  <a:schemeClr val="bg1"/>
                </a:solidFill>
              </a:rPr>
              <a:t>th</a:t>
            </a:r>
            <a:r>
              <a:rPr lang="en-IE" altLang="en-US" sz="3200">
                <a:solidFill>
                  <a:schemeClr val="bg1"/>
                </a:solidFill>
              </a:rPr>
              <a:t> January 2021</a:t>
            </a:r>
          </a:p>
          <a:p>
            <a:pPr eaLnBrk="1" hangingPunct="1"/>
            <a:endParaRPr lang="en-IE" altLang="en-US" sz="4800">
              <a:solidFill>
                <a:schemeClr val="bg1"/>
              </a:solidFill>
            </a:endParaRPr>
          </a:p>
        </p:txBody>
      </p:sp>
      <p:sp>
        <p:nvSpPr>
          <p:cNvPr id="3076" name="Rectangle 4">
            <a:extLst>
              <a:ext uri="{FF2B5EF4-FFF2-40B4-BE49-F238E27FC236}">
                <a16:creationId xmlns:a16="http://schemas.microsoft.com/office/drawing/2014/main" id="{6DC5B139-28C4-48F4-A831-400B245378B7}"/>
              </a:ext>
            </a:extLst>
          </p:cNvPr>
          <p:cNvSpPr>
            <a:spLocks noChangeArrowheads="1"/>
          </p:cNvSpPr>
          <p:nvPr/>
        </p:nvSpPr>
        <p:spPr bwMode="auto">
          <a:xfrm>
            <a:off x="395288" y="5734050"/>
            <a:ext cx="83058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en-GB" altLang="en-US">
              <a:solidFill>
                <a:schemeClr val="bg1"/>
              </a:solidFill>
            </a:endParaRPr>
          </a:p>
        </p:txBody>
      </p:sp>
      <p:pic>
        <p:nvPicPr>
          <p:cNvPr id="2" name="Video 1">
            <a:hlinkClick r:id="" action="ppaction://media"/>
            <a:extLst>
              <a:ext uri="{FF2B5EF4-FFF2-40B4-BE49-F238E27FC236}">
                <a16:creationId xmlns:a16="http://schemas.microsoft.com/office/drawing/2014/main" id="{EAD8E54F-FE31-4E50-ADD4-196474301CB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390"/>
    </mc:Choice>
    <mc:Fallback>
      <p:transition spd="slow" advTm="23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1AFAD74D-AD25-4681-8AB1-F4D633FCF9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3" y="0"/>
            <a:ext cx="914876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a:extLst>
              <a:ext uri="{FF2B5EF4-FFF2-40B4-BE49-F238E27FC236}">
                <a16:creationId xmlns:a16="http://schemas.microsoft.com/office/drawing/2014/main" id="{A87FEC79-5C41-48A1-8460-C22DD527608A}"/>
              </a:ext>
            </a:extLst>
          </p:cNvPr>
          <p:cNvSpPr>
            <a:spLocks noChangeArrowheads="1"/>
          </p:cNvSpPr>
          <p:nvPr/>
        </p:nvSpPr>
        <p:spPr bwMode="auto">
          <a:xfrm>
            <a:off x="323850" y="1700213"/>
            <a:ext cx="805815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en-GB" altLang="en-US" sz="7200">
              <a:solidFill>
                <a:srgbClr val="D95E00"/>
              </a:solidFill>
            </a:endParaRPr>
          </a:p>
        </p:txBody>
      </p:sp>
      <p:sp>
        <p:nvSpPr>
          <p:cNvPr id="26672" name="Rectangle 48">
            <a:extLst>
              <a:ext uri="{FF2B5EF4-FFF2-40B4-BE49-F238E27FC236}">
                <a16:creationId xmlns:a16="http://schemas.microsoft.com/office/drawing/2014/main" id="{6E5F0092-74E3-4137-9BAD-DD597A6BECD8}"/>
              </a:ext>
            </a:extLst>
          </p:cNvPr>
          <p:cNvSpPr>
            <a:spLocks noGrp="1" noChangeArrowheads="1"/>
          </p:cNvSpPr>
          <p:nvPr>
            <p:ph/>
          </p:nvPr>
        </p:nvSpPr>
        <p:spPr>
          <a:xfrm>
            <a:off x="454025" y="620713"/>
            <a:ext cx="8229600" cy="5734050"/>
          </a:xfrm>
        </p:spPr>
        <p:txBody>
          <a:bodyPr/>
          <a:lstStyle/>
          <a:p>
            <a:pPr eaLnBrk="1" hangingPunct="1">
              <a:defRPr/>
            </a:pPr>
            <a:endParaRPr lang="en-GB" altLang="en-US" dirty="0"/>
          </a:p>
          <a:p>
            <a:pPr marL="0" indent="0" eaLnBrk="1" hangingPunct="1">
              <a:buFontTx/>
              <a:buNone/>
              <a:defRPr/>
            </a:pPr>
            <a:r>
              <a:rPr lang="en-GB" altLang="en-US" sz="2800" b="1" dirty="0">
                <a:solidFill>
                  <a:srgbClr val="FF6600"/>
                </a:solidFill>
                <a:latin typeface="Optima-Regular"/>
              </a:rPr>
              <a:t>Project Outline</a:t>
            </a:r>
          </a:p>
          <a:p>
            <a:pPr marL="202565">
              <a:spcAft>
                <a:spcPts val="0"/>
              </a:spcAft>
              <a:defRPr/>
            </a:pPr>
            <a:r>
              <a:rPr lang="en-IE" sz="1800" dirty="0">
                <a:solidFill>
                  <a:srgbClr val="000000"/>
                </a:solidFill>
                <a:latin typeface="Calibri" panose="020F0502020204030204" pitchFamily="34" charset="0"/>
                <a:ea typeface="Times New Roman" panose="02020603050405020304" pitchFamily="18" charset="0"/>
              </a:rPr>
              <a:t>Development of works totalling approximately 1.6ha at Dodder Valley Park </a:t>
            </a:r>
            <a:endParaRPr lang="en-IE" sz="1800" dirty="0">
              <a:latin typeface="Times New Roman" panose="02020603050405020304" pitchFamily="18" charset="0"/>
              <a:ea typeface="Times New Roman" panose="02020603050405020304" pitchFamily="18" charset="0"/>
            </a:endParaRPr>
          </a:p>
          <a:p>
            <a:pPr>
              <a:defRPr/>
            </a:pPr>
            <a:r>
              <a:rPr lang="en-IE" sz="1800" dirty="0">
                <a:latin typeface="Calibri" panose="020F0502020204030204" pitchFamily="34" charset="0"/>
                <a:ea typeface="Calibri" panose="020F0502020204030204" pitchFamily="34" charset="0"/>
              </a:rPr>
              <a:t>Build two new Integrated Constructed Wetlands coded DR033 (Drawing: DURL-SDCC-DVP-D008) and DR035 (Drawing: DURL-SDCC-DVP-D009) </a:t>
            </a:r>
          </a:p>
          <a:p>
            <a:pPr>
              <a:defRPr/>
            </a:pPr>
            <a:r>
              <a:rPr lang="en-IE" sz="1800" dirty="0">
                <a:latin typeface="Calibri" panose="020F0502020204030204" pitchFamily="34" charset="0"/>
                <a:ea typeface="Calibri" panose="020F0502020204030204" pitchFamily="34" charset="0"/>
              </a:rPr>
              <a:t>To treat and improve surface water quality, before discharging to the River Dodder.</a:t>
            </a:r>
            <a:endParaRPr lang="en-IE" sz="1800" i="1" dirty="0">
              <a:latin typeface="Optima-Regular"/>
              <a:ea typeface="Calibri" panose="020F0502020204030204" pitchFamily="34" charset="0"/>
            </a:endParaRPr>
          </a:p>
          <a:p>
            <a:pPr>
              <a:spcAft>
                <a:spcPts val="0"/>
              </a:spcAft>
              <a:defRPr/>
            </a:pPr>
            <a:r>
              <a:rPr lang="en-IE" sz="1800" i="1" dirty="0">
                <a:latin typeface="Optima-Regular"/>
                <a:ea typeface="Calibri" panose="020F0502020204030204" pitchFamily="34" charset="0"/>
              </a:rPr>
              <a:t>Proposed works to include wetland planting scheme to</a:t>
            </a:r>
            <a:r>
              <a:rPr lang="en-IE" sz="1800" i="1" dirty="0">
                <a:latin typeface="Optima-Regular"/>
              </a:rPr>
              <a:t> optimise stormwater treatment and integrate the benefits from its associated wetland infrastructure to deliver a wide range of environmental returns, such as the protection and enhancement of biodiversity, the delivery of good ecological status of rivers, the protection of fisheries and improved landscape aesthetics.</a:t>
            </a:r>
            <a:r>
              <a:rPr lang="en-IE" sz="1800" i="1" dirty="0">
                <a:latin typeface="Optima-Regular"/>
                <a:ea typeface="Calibri" panose="020F0502020204030204" pitchFamily="34" charset="0"/>
              </a:rPr>
              <a:t>. </a:t>
            </a:r>
          </a:p>
          <a:p>
            <a:pPr marL="202565">
              <a:spcAft>
                <a:spcPts val="0"/>
              </a:spcAft>
              <a:defRPr/>
            </a:pPr>
            <a:r>
              <a:rPr lang="en-IE" sz="1800" dirty="0">
                <a:solidFill>
                  <a:srgbClr val="000000"/>
                </a:solidFill>
                <a:latin typeface="Calibri" panose="020F0502020204030204" pitchFamily="34" charset="0"/>
                <a:ea typeface="Times New Roman" panose="02020603050405020304" pitchFamily="18" charset="0"/>
              </a:rPr>
              <a:t>Proposed new surface water piped links between the existing surface water system and the Integrated Constructed Wetlands and a new surface water outfall to the River Dodder doe wetland DR033. Reprofiling of levels and small landscaping berms within the two proposed ICW green areas. </a:t>
            </a:r>
          </a:p>
          <a:p>
            <a:pPr marL="202565">
              <a:spcAft>
                <a:spcPts val="0"/>
              </a:spcAft>
              <a:defRPr/>
            </a:pPr>
            <a:r>
              <a:rPr lang="en-IE" sz="1800" dirty="0">
                <a:solidFill>
                  <a:srgbClr val="000000"/>
                </a:solidFill>
                <a:latin typeface="Calibri" panose="020F0502020204030204" pitchFamily="34" charset="0"/>
                <a:ea typeface="Times New Roman" panose="02020603050405020304" pitchFamily="18" charset="0"/>
              </a:rPr>
              <a:t>All ancillary site development and landscaping works, including biodiverse planting, furniture, and pathways.</a:t>
            </a:r>
            <a:endParaRPr lang="en-IE" sz="1800" dirty="0">
              <a:latin typeface="Times New Roman" panose="02020603050405020304" pitchFamily="18" charset="0"/>
              <a:ea typeface="Times New Roman" panose="02020603050405020304" pitchFamily="18" charset="0"/>
            </a:endParaRPr>
          </a:p>
          <a:p>
            <a:pPr marL="0" indent="0">
              <a:buFontTx/>
              <a:buNone/>
              <a:defRPr/>
            </a:pPr>
            <a:endParaRPr lang="en-IE" sz="1800" i="1" dirty="0">
              <a:latin typeface="Optima-Regular"/>
            </a:endParaRPr>
          </a:p>
          <a:p>
            <a:pPr>
              <a:defRPr/>
            </a:pPr>
            <a:endParaRPr lang="en-GB" altLang="en-US" sz="2400" i="1" dirty="0"/>
          </a:p>
        </p:txBody>
      </p:sp>
      <p:sp>
        <p:nvSpPr>
          <p:cNvPr id="5125" name="AutoShape 4" descr="Image result for life programme">
            <a:extLst>
              <a:ext uri="{FF2B5EF4-FFF2-40B4-BE49-F238E27FC236}">
                <a16:creationId xmlns:a16="http://schemas.microsoft.com/office/drawing/2014/main" id="{78DE698F-5903-4597-A25F-E4F3463C9429}"/>
              </a:ext>
            </a:extLst>
          </p:cNvPr>
          <p:cNvSpPr>
            <a:spLocks noChangeAspect="1" noChangeArrowheads="1"/>
          </p:cNvSpPr>
          <p:nvPr/>
        </p:nvSpPr>
        <p:spPr bwMode="auto">
          <a:xfrm>
            <a:off x="-3175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IE" altLang="en-US" sz="1800"/>
          </a:p>
        </p:txBody>
      </p:sp>
      <p:pic>
        <p:nvPicPr>
          <p:cNvPr id="2" name="Video 1">
            <a:hlinkClick r:id="" action="ppaction://media"/>
            <a:extLst>
              <a:ext uri="{FF2B5EF4-FFF2-40B4-BE49-F238E27FC236}">
                <a16:creationId xmlns:a16="http://schemas.microsoft.com/office/drawing/2014/main" id="{AB734347-AF35-47DE-9F2F-D60E10389C5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6600"/>
    </mc:Choice>
    <mc:Fallback>
      <p:transition spd="slow" advTm="116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B6F01705-701E-4D79-8E8C-42F5A15D44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3" y="0"/>
            <a:ext cx="914876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a:extLst>
              <a:ext uri="{FF2B5EF4-FFF2-40B4-BE49-F238E27FC236}">
                <a16:creationId xmlns:a16="http://schemas.microsoft.com/office/drawing/2014/main" id="{E3AD359D-E603-4514-AD96-7665D1E23180}"/>
              </a:ext>
            </a:extLst>
          </p:cNvPr>
          <p:cNvSpPr>
            <a:spLocks noChangeArrowheads="1"/>
          </p:cNvSpPr>
          <p:nvPr/>
        </p:nvSpPr>
        <p:spPr bwMode="auto">
          <a:xfrm>
            <a:off x="323850" y="1700213"/>
            <a:ext cx="805815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en-GB" altLang="en-US" sz="7200">
              <a:solidFill>
                <a:srgbClr val="D95E00"/>
              </a:solidFill>
            </a:endParaRPr>
          </a:p>
        </p:txBody>
      </p:sp>
      <p:sp>
        <p:nvSpPr>
          <p:cNvPr id="26672" name="Rectangle 48">
            <a:extLst>
              <a:ext uri="{FF2B5EF4-FFF2-40B4-BE49-F238E27FC236}">
                <a16:creationId xmlns:a16="http://schemas.microsoft.com/office/drawing/2014/main" id="{151D751B-12B1-4D0E-94A8-B8341E4DB829}"/>
              </a:ext>
            </a:extLst>
          </p:cNvPr>
          <p:cNvSpPr>
            <a:spLocks noGrp="1" noChangeArrowheads="1"/>
          </p:cNvSpPr>
          <p:nvPr>
            <p:ph/>
          </p:nvPr>
        </p:nvSpPr>
        <p:spPr>
          <a:xfrm>
            <a:off x="454025" y="620713"/>
            <a:ext cx="8229600" cy="5734050"/>
          </a:xfrm>
        </p:spPr>
        <p:txBody>
          <a:bodyPr/>
          <a:lstStyle/>
          <a:p>
            <a:pPr eaLnBrk="1" hangingPunct="1">
              <a:defRPr/>
            </a:pPr>
            <a:endParaRPr lang="en-GB" altLang="en-US" dirty="0"/>
          </a:p>
          <a:p>
            <a:pPr marL="0" indent="0" eaLnBrk="1" hangingPunct="1">
              <a:buFontTx/>
              <a:buNone/>
              <a:defRPr/>
            </a:pPr>
            <a:r>
              <a:rPr lang="en-GB" altLang="en-US" sz="2800" b="1" dirty="0">
                <a:solidFill>
                  <a:srgbClr val="FF6600"/>
                </a:solidFill>
                <a:latin typeface="Optima-Regular"/>
              </a:rPr>
              <a:t>Site Location and Context</a:t>
            </a:r>
          </a:p>
          <a:p>
            <a:pPr marL="0" indent="0" eaLnBrk="1" hangingPunct="1">
              <a:buFontTx/>
              <a:buNone/>
              <a:defRPr/>
            </a:pPr>
            <a:endParaRPr lang="en-GB" altLang="en-US" sz="2400" b="1" dirty="0">
              <a:solidFill>
                <a:srgbClr val="FF6600"/>
              </a:solidFill>
            </a:endParaRPr>
          </a:p>
          <a:p>
            <a:pPr>
              <a:defRPr/>
            </a:pPr>
            <a:endParaRPr lang="en-GB" altLang="en-US" sz="2400" i="1" dirty="0"/>
          </a:p>
        </p:txBody>
      </p:sp>
      <p:sp>
        <p:nvSpPr>
          <p:cNvPr id="7173" name="AutoShape 4" descr="Image result for life programme">
            <a:extLst>
              <a:ext uri="{FF2B5EF4-FFF2-40B4-BE49-F238E27FC236}">
                <a16:creationId xmlns:a16="http://schemas.microsoft.com/office/drawing/2014/main" id="{E672ADB9-5CA0-4AF6-AB42-495824B03BD7}"/>
              </a:ext>
            </a:extLst>
          </p:cNvPr>
          <p:cNvSpPr>
            <a:spLocks noChangeAspect="1" noChangeArrowheads="1"/>
          </p:cNvSpPr>
          <p:nvPr/>
        </p:nvSpPr>
        <p:spPr bwMode="auto">
          <a:xfrm>
            <a:off x="-3175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IE" altLang="en-US" sz="1800"/>
          </a:p>
        </p:txBody>
      </p:sp>
      <p:pic>
        <p:nvPicPr>
          <p:cNvPr id="7174" name="Picture 4">
            <a:extLst>
              <a:ext uri="{FF2B5EF4-FFF2-40B4-BE49-F238E27FC236}">
                <a16:creationId xmlns:a16="http://schemas.microsoft.com/office/drawing/2014/main" id="{16B18242-5AC2-408E-A5F5-2BD4D89393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1752600"/>
            <a:ext cx="6748463"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Video 1">
            <a:hlinkClick r:id="" action="ppaction://media"/>
            <a:extLst>
              <a:ext uri="{FF2B5EF4-FFF2-40B4-BE49-F238E27FC236}">
                <a16:creationId xmlns:a16="http://schemas.microsoft.com/office/drawing/2014/main" id="{7A8223C0-81AF-4807-9127-FCDEE238D8A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8233"/>
    </mc:Choice>
    <mc:Fallback>
      <p:transition spd="slow" advTm="58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AA49E844-CC5A-4515-9D20-AD290B19C1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3" y="0"/>
            <a:ext cx="914876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3">
            <a:extLst>
              <a:ext uri="{FF2B5EF4-FFF2-40B4-BE49-F238E27FC236}">
                <a16:creationId xmlns:a16="http://schemas.microsoft.com/office/drawing/2014/main" id="{114095D7-59FF-4B51-98FC-64E27D9B87B8}"/>
              </a:ext>
            </a:extLst>
          </p:cNvPr>
          <p:cNvSpPr>
            <a:spLocks noChangeArrowheads="1"/>
          </p:cNvSpPr>
          <p:nvPr/>
        </p:nvSpPr>
        <p:spPr bwMode="auto">
          <a:xfrm>
            <a:off x="323850" y="1700213"/>
            <a:ext cx="805815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en-GB" altLang="en-US" sz="7200">
              <a:solidFill>
                <a:srgbClr val="D95E00"/>
              </a:solidFill>
            </a:endParaRPr>
          </a:p>
        </p:txBody>
      </p:sp>
      <p:sp>
        <p:nvSpPr>
          <p:cNvPr id="9220" name="Rectangle 48">
            <a:extLst>
              <a:ext uri="{FF2B5EF4-FFF2-40B4-BE49-F238E27FC236}">
                <a16:creationId xmlns:a16="http://schemas.microsoft.com/office/drawing/2014/main" id="{9C07BB87-6BD5-4CE2-9C2D-96EFE2B7E0EE}"/>
              </a:ext>
            </a:extLst>
          </p:cNvPr>
          <p:cNvSpPr>
            <a:spLocks noGrp="1" noChangeArrowheads="1"/>
          </p:cNvSpPr>
          <p:nvPr>
            <p:ph/>
          </p:nvPr>
        </p:nvSpPr>
        <p:spPr>
          <a:xfrm>
            <a:off x="454025" y="620713"/>
            <a:ext cx="8229600" cy="5734050"/>
          </a:xfrm>
        </p:spPr>
        <p:txBody>
          <a:bodyPr/>
          <a:lstStyle/>
          <a:p>
            <a:pPr eaLnBrk="1" hangingPunct="1"/>
            <a:endParaRPr lang="en-GB" altLang="en-US" dirty="0"/>
          </a:p>
          <a:p>
            <a:pPr eaLnBrk="1" hangingPunct="1">
              <a:buFontTx/>
              <a:buNone/>
            </a:pPr>
            <a:r>
              <a:rPr lang="en-GB" altLang="en-US" sz="2800" b="1" dirty="0">
                <a:solidFill>
                  <a:srgbClr val="FF6600"/>
                </a:solidFill>
                <a:latin typeface="Optima-Regular"/>
              </a:rPr>
              <a:t>Public Consultation Submissions</a:t>
            </a:r>
          </a:p>
          <a:p>
            <a:r>
              <a:rPr lang="en-IE" altLang="en-US" sz="1800" dirty="0">
                <a:latin typeface="Calibri" panose="020F0502020204030204" pitchFamily="34" charset="0"/>
                <a:cs typeface="Calibri" panose="020F0502020204030204" pitchFamily="34" charset="0"/>
              </a:rPr>
              <a:t>Plans and particulars of the proposed development were on public display for over six weeks from 5th November 2020 to 18th December 2020 (inclusive). During the public consultation, information on the integrated constructed wetland (ICW) development was disseminated to the public and submissions were invited.</a:t>
            </a:r>
          </a:p>
          <a:p>
            <a:pPr algn="just">
              <a:buFontTx/>
              <a:buNone/>
            </a:pPr>
            <a:r>
              <a:rPr lang="en-GB" altLang="en-US" sz="2400" b="1" dirty="0">
                <a:solidFill>
                  <a:srgbClr val="FF6600"/>
                </a:solidFill>
                <a:latin typeface="Calibri" panose="020F0502020204030204" pitchFamily="34" charset="0"/>
                <a:cs typeface="Calibri" panose="020F0502020204030204" pitchFamily="34" charset="0"/>
              </a:rPr>
              <a:t>Submissions</a:t>
            </a:r>
            <a:endParaRPr lang="en-US" altLang="en-US" sz="2400" dirty="0">
              <a:latin typeface="Calibri" panose="020F0502020204030204" pitchFamily="34" charset="0"/>
              <a:ea typeface="Arial Unicode MS" panose="020B0604020202020204" pitchFamily="34" charset="-128"/>
              <a:cs typeface="Calibri" panose="020F0502020204030204" pitchFamily="34" charset="0"/>
            </a:endParaRPr>
          </a:p>
          <a:p>
            <a:pPr algn="just"/>
            <a:r>
              <a:rPr lang="en-IE" altLang="en-US" sz="1800" dirty="0">
                <a:latin typeface="Calibri" panose="020F0502020204030204" pitchFamily="34" charset="0"/>
                <a:cs typeface="Calibri" panose="020F0502020204030204" pitchFamily="34" charset="0"/>
              </a:rPr>
              <a:t>There were two submissions, one from Inland Fisheries Ireland (IFI) and one from the Tallaght Community Council (TCC). </a:t>
            </a:r>
          </a:p>
          <a:p>
            <a:pPr algn="just"/>
            <a:r>
              <a:rPr lang="en-IE" altLang="en-US" sz="1800" dirty="0">
                <a:latin typeface="Calibri" panose="020F0502020204030204" pitchFamily="34" charset="0"/>
                <a:cs typeface="Calibri" panose="020F0502020204030204" pitchFamily="34" charset="0"/>
              </a:rPr>
              <a:t>IFI highlighted that ICW’s are only part of the solution and the door-to-door inspections and encouraging proper connection of grey water to the foul sewer is also important. </a:t>
            </a:r>
          </a:p>
          <a:p>
            <a:pPr algn="just"/>
            <a:r>
              <a:rPr lang="en-IE" altLang="en-US" sz="1800" dirty="0">
                <a:latin typeface="Calibri" panose="020F0502020204030204" pitchFamily="34" charset="0"/>
                <a:cs typeface="Calibri" panose="020F0502020204030204" pitchFamily="34" charset="0"/>
              </a:rPr>
              <a:t>IFI have requested to see the detailed design to endure that the riparian zone is protected and that it is an environmentally sensitive design. All construction work must be done in line with a detailed site-specific Construction Environmental Management Plan (CEMP).</a:t>
            </a:r>
          </a:p>
          <a:p>
            <a:pPr algn="just"/>
            <a:r>
              <a:rPr lang="en-IE" altLang="en-US" sz="1800" dirty="0">
                <a:latin typeface="Calibri" panose="020F0502020204030204" pitchFamily="34" charset="0"/>
                <a:cs typeface="Calibri" panose="020F0502020204030204" pitchFamily="34" charset="0"/>
              </a:rPr>
              <a:t>IFI also suggested a comprehensive water quality programme of </a:t>
            </a:r>
            <a:r>
              <a:rPr lang="en-IE" altLang="en-US" sz="1800" dirty="0" err="1">
                <a:latin typeface="Calibri" panose="020F0502020204030204" pitchFamily="34" charset="0"/>
                <a:cs typeface="Calibri" panose="020F0502020204030204" pitchFamily="34" charset="0"/>
              </a:rPr>
              <a:t>physico</a:t>
            </a:r>
            <a:r>
              <a:rPr lang="en-IE" altLang="en-US" sz="1800" dirty="0">
                <a:latin typeface="Calibri" panose="020F0502020204030204" pitchFamily="34" charset="0"/>
                <a:cs typeface="Calibri" panose="020F0502020204030204" pitchFamily="34" charset="0"/>
              </a:rPr>
              <a:t>-chemical and biological parameters in order to confirm the treatment performance of the ICW and the impacts on the receiving waters.</a:t>
            </a:r>
          </a:p>
          <a:p>
            <a:endParaRPr lang="en-US" altLang="en-US" sz="2800" dirty="0">
              <a:latin typeface="Times New Roman" panose="02020603050405020304" pitchFamily="18" charset="0"/>
              <a:ea typeface="Arial Unicode MS" panose="020B0604020202020204" pitchFamily="34" charset="-128"/>
              <a:cs typeface="Arial Unicode MS" panose="020B0604020202020204" pitchFamily="34" charset="-128"/>
            </a:endParaRPr>
          </a:p>
        </p:txBody>
      </p:sp>
      <p:sp>
        <p:nvSpPr>
          <p:cNvPr id="9221" name="AutoShape 4" descr="Image result for life programme">
            <a:extLst>
              <a:ext uri="{FF2B5EF4-FFF2-40B4-BE49-F238E27FC236}">
                <a16:creationId xmlns:a16="http://schemas.microsoft.com/office/drawing/2014/main" id="{708EEE9B-BB2E-4510-AE20-6B446C4AAAC9}"/>
              </a:ext>
            </a:extLst>
          </p:cNvPr>
          <p:cNvSpPr>
            <a:spLocks noChangeAspect="1" noChangeArrowheads="1"/>
          </p:cNvSpPr>
          <p:nvPr/>
        </p:nvSpPr>
        <p:spPr bwMode="auto">
          <a:xfrm>
            <a:off x="-3175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IE" altLang="en-US" sz="1800"/>
          </a:p>
        </p:txBody>
      </p:sp>
      <p:pic>
        <p:nvPicPr>
          <p:cNvPr id="2" name="Video 1">
            <a:hlinkClick r:id="" action="ppaction://media"/>
            <a:extLst>
              <a:ext uri="{FF2B5EF4-FFF2-40B4-BE49-F238E27FC236}">
                <a16:creationId xmlns:a16="http://schemas.microsoft.com/office/drawing/2014/main" id="{D490FCFC-5652-411F-8889-ABC5FF5F364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3871"/>
    </mc:Choice>
    <mc:Fallback>
      <p:transition spd="slow" advTm="93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683C1341-43C5-4435-B82A-EE7D4BB690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3" y="0"/>
            <a:ext cx="914876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a:extLst>
              <a:ext uri="{FF2B5EF4-FFF2-40B4-BE49-F238E27FC236}">
                <a16:creationId xmlns:a16="http://schemas.microsoft.com/office/drawing/2014/main" id="{43621B7E-AADF-4AEA-A5A6-81245E9DFD92}"/>
              </a:ext>
            </a:extLst>
          </p:cNvPr>
          <p:cNvSpPr>
            <a:spLocks noChangeArrowheads="1"/>
          </p:cNvSpPr>
          <p:nvPr/>
        </p:nvSpPr>
        <p:spPr bwMode="auto">
          <a:xfrm>
            <a:off x="323850" y="1700213"/>
            <a:ext cx="805815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en-GB" altLang="en-US" sz="7200">
              <a:solidFill>
                <a:srgbClr val="D95E00"/>
              </a:solidFill>
            </a:endParaRPr>
          </a:p>
        </p:txBody>
      </p:sp>
      <p:sp>
        <p:nvSpPr>
          <p:cNvPr id="11268" name="Rectangle 48">
            <a:extLst>
              <a:ext uri="{FF2B5EF4-FFF2-40B4-BE49-F238E27FC236}">
                <a16:creationId xmlns:a16="http://schemas.microsoft.com/office/drawing/2014/main" id="{80D59F5D-92A4-4095-8CC8-D32C570FED7A}"/>
              </a:ext>
            </a:extLst>
          </p:cNvPr>
          <p:cNvSpPr>
            <a:spLocks noGrp="1" noChangeArrowheads="1"/>
          </p:cNvSpPr>
          <p:nvPr>
            <p:ph/>
          </p:nvPr>
        </p:nvSpPr>
        <p:spPr>
          <a:xfrm>
            <a:off x="454025" y="620713"/>
            <a:ext cx="8229600" cy="5734050"/>
          </a:xfrm>
        </p:spPr>
        <p:txBody>
          <a:bodyPr/>
          <a:lstStyle/>
          <a:p>
            <a:pPr eaLnBrk="1" hangingPunct="1"/>
            <a:endParaRPr lang="en-GB" altLang="en-US" dirty="0"/>
          </a:p>
          <a:p>
            <a:pPr eaLnBrk="1" hangingPunct="1">
              <a:buFontTx/>
              <a:buNone/>
            </a:pPr>
            <a:r>
              <a:rPr lang="en-GB" altLang="en-US" sz="2800" b="1" dirty="0">
                <a:solidFill>
                  <a:srgbClr val="FF6600"/>
                </a:solidFill>
                <a:latin typeface="Optima-Regular"/>
              </a:rPr>
              <a:t>Submissions (</a:t>
            </a:r>
            <a:r>
              <a:rPr lang="en-GB" altLang="en-US" sz="2800" b="1" dirty="0" err="1">
                <a:solidFill>
                  <a:srgbClr val="FF6600"/>
                </a:solidFill>
                <a:latin typeface="Optima-Regular"/>
              </a:rPr>
              <a:t>contd</a:t>
            </a:r>
            <a:r>
              <a:rPr lang="en-GB" altLang="en-US" sz="2800" b="1" dirty="0">
                <a:solidFill>
                  <a:srgbClr val="FF6600"/>
                </a:solidFill>
                <a:latin typeface="Optima-Regular"/>
              </a:rPr>
              <a:t>)</a:t>
            </a:r>
          </a:p>
          <a:p>
            <a:pPr algn="just"/>
            <a:r>
              <a:rPr lang="en-IE" altLang="en-US" sz="2000" dirty="0">
                <a:latin typeface="Calibri" panose="020F0502020204030204" pitchFamily="34" charset="0"/>
                <a:cs typeface="Calibri" panose="020F0502020204030204" pitchFamily="34" charset="0"/>
              </a:rPr>
              <a:t>The </a:t>
            </a:r>
            <a:r>
              <a:rPr lang="en-IE" altLang="en-US" sz="2000" b="1" dirty="0">
                <a:latin typeface="Calibri" panose="020F0502020204030204" pitchFamily="34" charset="0"/>
                <a:cs typeface="Calibri" panose="020F0502020204030204" pitchFamily="34" charset="0"/>
              </a:rPr>
              <a:t>Tallaght Community Council’s</a:t>
            </a:r>
            <a:r>
              <a:rPr lang="en-IE" altLang="en-US" sz="2000" dirty="0">
                <a:latin typeface="Calibri" panose="020F0502020204030204" pitchFamily="34" charset="0"/>
                <a:cs typeface="Calibri" panose="020F0502020204030204" pitchFamily="34" charset="0"/>
              </a:rPr>
              <a:t> submission is supportive of wetlands generally but questioned the siting at the locations chosen and queried why other location were not chosen. </a:t>
            </a:r>
          </a:p>
          <a:p>
            <a:pPr algn="just">
              <a:buFontTx/>
              <a:buNone/>
            </a:pPr>
            <a:r>
              <a:rPr lang="en-IE" altLang="en-US" sz="2000" dirty="0">
                <a:latin typeface="Calibri" panose="020F0502020204030204" pitchFamily="34" charset="0"/>
                <a:cs typeface="Calibri" panose="020F0502020204030204" pitchFamily="34" charset="0"/>
              </a:rPr>
              <a:t> </a:t>
            </a:r>
          </a:p>
          <a:p>
            <a:pPr algn="just"/>
            <a:r>
              <a:rPr lang="en-IE" altLang="en-US" sz="2000" dirty="0">
                <a:latin typeface="Calibri" panose="020F0502020204030204" pitchFamily="34" charset="0"/>
                <a:cs typeface="Calibri" panose="020F0502020204030204" pitchFamily="34" charset="0"/>
              </a:rPr>
              <a:t>The submission supports the ICW on the sloped site but had a number of concerns in relation to the second site. </a:t>
            </a:r>
          </a:p>
          <a:p>
            <a:pPr algn="just"/>
            <a:r>
              <a:rPr lang="en-IE" altLang="en-US" sz="2000" dirty="0">
                <a:latin typeface="Calibri" panose="020F0502020204030204" pitchFamily="34" charset="0"/>
                <a:cs typeface="Calibri" panose="020F0502020204030204" pitchFamily="34" charset="0"/>
              </a:rPr>
              <a:t>The Heritage of the site and the history of Mills was raised. </a:t>
            </a:r>
          </a:p>
          <a:p>
            <a:pPr algn="just"/>
            <a:r>
              <a:rPr lang="en-IE" altLang="en-US" sz="2000" dirty="0">
                <a:latin typeface="Calibri" panose="020F0502020204030204" pitchFamily="34" charset="0"/>
                <a:cs typeface="Calibri" panose="020F0502020204030204" pitchFamily="34" charset="0"/>
              </a:rPr>
              <a:t>The existing sports use and conflict with nature of a wetland with these uses.</a:t>
            </a:r>
          </a:p>
          <a:p>
            <a:pPr algn="just"/>
            <a:r>
              <a:rPr lang="en-IE" altLang="en-US" sz="2000" dirty="0">
                <a:latin typeface="Calibri" panose="020F0502020204030204" pitchFamily="34" charset="0"/>
                <a:cs typeface="Calibri" panose="020F0502020204030204" pitchFamily="34" charset="0"/>
              </a:rPr>
              <a:t>TCC requested that the wetland bring colour to the park and not just shades of green. </a:t>
            </a:r>
          </a:p>
          <a:p>
            <a:pPr algn="just"/>
            <a:r>
              <a:rPr lang="en-IE" altLang="en-US" sz="2000" dirty="0">
                <a:latin typeface="Calibri" panose="020F0502020204030204" pitchFamily="34" charset="0"/>
                <a:cs typeface="Calibri" panose="020F0502020204030204" pitchFamily="34" charset="0"/>
              </a:rPr>
              <a:t>Sightlines for personal safety were raised, as were fly-tipping and the type of fencing proposed.</a:t>
            </a:r>
          </a:p>
          <a:p>
            <a:pPr>
              <a:buFontTx/>
              <a:buNone/>
            </a:pPr>
            <a:r>
              <a:rPr lang="en-IE" altLang="en-US" sz="1800" dirty="0">
                <a:latin typeface="Calibri" panose="020F0502020204030204" pitchFamily="34" charset="0"/>
                <a:cs typeface="Calibri" panose="020F0502020204030204" pitchFamily="34" charset="0"/>
              </a:rPr>
              <a:t> </a:t>
            </a:r>
          </a:p>
          <a:p>
            <a:pPr algn="just">
              <a:buFontTx/>
              <a:buNone/>
            </a:pPr>
            <a:endParaRPr lang="en-IE" altLang="en-US" sz="1800" i="1" dirty="0">
              <a:latin typeface="Optima-Regular"/>
              <a:cs typeface="Calibri" panose="020F0502020204030204" pitchFamily="34" charset="0"/>
            </a:endParaRPr>
          </a:p>
          <a:p>
            <a:endParaRPr lang="en-US" altLang="en-US" sz="2800" dirty="0">
              <a:latin typeface="Times New Roman" panose="02020603050405020304" pitchFamily="18" charset="0"/>
              <a:ea typeface="Arial Unicode MS" panose="020B0604020202020204" pitchFamily="34" charset="-128"/>
              <a:cs typeface="Arial Unicode MS" panose="020B0604020202020204" pitchFamily="34" charset="-128"/>
            </a:endParaRPr>
          </a:p>
        </p:txBody>
      </p:sp>
      <p:sp>
        <p:nvSpPr>
          <p:cNvPr id="11269" name="AutoShape 4" descr="Image result for life programme">
            <a:extLst>
              <a:ext uri="{FF2B5EF4-FFF2-40B4-BE49-F238E27FC236}">
                <a16:creationId xmlns:a16="http://schemas.microsoft.com/office/drawing/2014/main" id="{063A7114-A379-4BAF-9B32-9628B155A76B}"/>
              </a:ext>
            </a:extLst>
          </p:cNvPr>
          <p:cNvSpPr>
            <a:spLocks noChangeAspect="1" noChangeArrowheads="1"/>
          </p:cNvSpPr>
          <p:nvPr/>
        </p:nvSpPr>
        <p:spPr bwMode="auto">
          <a:xfrm>
            <a:off x="-3175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IE" altLang="en-US" sz="1800"/>
          </a:p>
        </p:txBody>
      </p:sp>
      <p:pic>
        <p:nvPicPr>
          <p:cNvPr id="3" name="Video 2">
            <a:hlinkClick r:id="" action="ppaction://media"/>
            <a:extLst>
              <a:ext uri="{FF2B5EF4-FFF2-40B4-BE49-F238E27FC236}">
                <a16:creationId xmlns:a16="http://schemas.microsoft.com/office/drawing/2014/main" id="{62206C87-071C-4A37-951B-41A9E884B97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7738"/>
    </mc:Choice>
    <mc:Fallback>
      <p:transition spd="slow" advTm="57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9758A893-0FA7-41D0-B25F-5D27E8C7B5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3" y="0"/>
            <a:ext cx="914876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3">
            <a:extLst>
              <a:ext uri="{FF2B5EF4-FFF2-40B4-BE49-F238E27FC236}">
                <a16:creationId xmlns:a16="http://schemas.microsoft.com/office/drawing/2014/main" id="{564F2007-14DE-4501-9381-AF4AAA9514DD}"/>
              </a:ext>
            </a:extLst>
          </p:cNvPr>
          <p:cNvSpPr>
            <a:spLocks noChangeArrowheads="1"/>
          </p:cNvSpPr>
          <p:nvPr/>
        </p:nvSpPr>
        <p:spPr bwMode="auto">
          <a:xfrm>
            <a:off x="323850" y="1700213"/>
            <a:ext cx="805815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en-GB" altLang="en-US" sz="7200">
              <a:solidFill>
                <a:srgbClr val="D95E00"/>
              </a:solidFill>
            </a:endParaRPr>
          </a:p>
        </p:txBody>
      </p:sp>
      <p:sp>
        <p:nvSpPr>
          <p:cNvPr id="13316" name="Rectangle 48">
            <a:extLst>
              <a:ext uri="{FF2B5EF4-FFF2-40B4-BE49-F238E27FC236}">
                <a16:creationId xmlns:a16="http://schemas.microsoft.com/office/drawing/2014/main" id="{5A558479-22EC-4E88-9E17-F88F03C63BB2}"/>
              </a:ext>
            </a:extLst>
          </p:cNvPr>
          <p:cNvSpPr>
            <a:spLocks noGrp="1" noChangeArrowheads="1"/>
          </p:cNvSpPr>
          <p:nvPr>
            <p:ph/>
          </p:nvPr>
        </p:nvSpPr>
        <p:spPr>
          <a:xfrm>
            <a:off x="454025" y="620713"/>
            <a:ext cx="8229600" cy="5734050"/>
          </a:xfrm>
        </p:spPr>
        <p:txBody>
          <a:bodyPr/>
          <a:lstStyle/>
          <a:p>
            <a:pPr marL="0" indent="0" eaLnBrk="1" hangingPunct="1">
              <a:buFontTx/>
              <a:buNone/>
            </a:pPr>
            <a:r>
              <a:rPr lang="en-GB" altLang="en-US" sz="2800" b="1" dirty="0">
                <a:solidFill>
                  <a:srgbClr val="FF6600"/>
                </a:solidFill>
                <a:latin typeface="Optima-Regular"/>
              </a:rPr>
              <a:t>Submission Response</a:t>
            </a:r>
          </a:p>
          <a:p>
            <a:pPr marL="0" indent="0" eaLnBrk="1" hangingPunct="1">
              <a:buFontTx/>
              <a:buNone/>
            </a:pPr>
            <a:endParaRPr lang="en-GB" altLang="en-US" sz="2800" b="1" dirty="0">
              <a:solidFill>
                <a:srgbClr val="FF6600"/>
              </a:solidFill>
              <a:latin typeface="Optima-Regular"/>
            </a:endParaRPr>
          </a:p>
          <a:p>
            <a:pPr marL="0" indent="0" algn="just"/>
            <a:r>
              <a:rPr lang="en-IE" altLang="en-US" sz="2000" dirty="0">
                <a:latin typeface="Calibri" panose="020F0502020204030204" pitchFamily="34" charset="0"/>
                <a:cs typeface="Calibri" panose="020F0502020204030204" pitchFamily="34" charset="0"/>
              </a:rPr>
              <a:t>Response to IFI</a:t>
            </a:r>
          </a:p>
          <a:p>
            <a:pPr marL="0" indent="0" algn="just"/>
            <a:r>
              <a:rPr lang="en-IE" altLang="en-US" sz="2000" dirty="0">
                <a:latin typeface="Calibri" panose="020F0502020204030204" pitchFamily="34" charset="0"/>
                <a:cs typeface="Calibri" panose="020F0502020204030204" pitchFamily="34" charset="0"/>
              </a:rPr>
              <a:t>Work in relation to door-to-door inspection and encouraging proper connection to the foul sewer is also part of the Dublin Urban Rivers Life Project (DURL) and will be progressing as part of the DURL project. </a:t>
            </a:r>
          </a:p>
          <a:p>
            <a:pPr marL="0" indent="0" algn="just"/>
            <a:r>
              <a:rPr lang="en-IE" altLang="en-US" sz="2000" dirty="0">
                <a:latin typeface="Calibri" panose="020F0502020204030204" pitchFamily="34" charset="0"/>
                <a:cs typeface="Calibri" panose="020F0502020204030204" pitchFamily="34" charset="0"/>
              </a:rPr>
              <a:t>During design process the DURL project will liaise with IFI through the process.</a:t>
            </a:r>
          </a:p>
          <a:p>
            <a:pPr marL="0" indent="0" algn="just"/>
            <a:r>
              <a:rPr lang="en-IE" altLang="en-US" sz="2000" dirty="0">
                <a:latin typeface="Calibri" panose="020F0502020204030204" pitchFamily="34" charset="0"/>
                <a:cs typeface="Calibri" panose="020F0502020204030204" pitchFamily="34" charset="0"/>
              </a:rPr>
              <a:t>The requirement for a detailed site specific Construction Environment Management Plan (CEMP) will be included in the tender process and in place for the construction phase should the development be approved. </a:t>
            </a:r>
          </a:p>
          <a:p>
            <a:pPr marL="0" indent="0" algn="just"/>
            <a:r>
              <a:rPr lang="en-IE" altLang="en-US" sz="2000" dirty="0">
                <a:latin typeface="Calibri" panose="020F0502020204030204" pitchFamily="34" charset="0"/>
                <a:cs typeface="Calibri" panose="020F0502020204030204" pitchFamily="34" charset="0"/>
              </a:rPr>
              <a:t>Finally in relation to a comprehensive water quality programme, water quality monitoring is currently happening and will continue throughout the DURL project. </a:t>
            </a:r>
          </a:p>
          <a:p>
            <a:pPr marL="0" indent="0" eaLnBrk="1" hangingPunct="1"/>
            <a:endParaRPr lang="en-GB" altLang="en-US" sz="2400" dirty="0"/>
          </a:p>
          <a:p>
            <a:pPr marL="0" indent="0" eaLnBrk="1" hangingPunct="1">
              <a:buFontTx/>
              <a:buNone/>
            </a:pPr>
            <a:endParaRPr lang="en-GB" altLang="en-US" sz="2400" dirty="0"/>
          </a:p>
          <a:p>
            <a:pPr marL="0" indent="0" eaLnBrk="1" hangingPunct="1">
              <a:buFontTx/>
              <a:buNone/>
            </a:pPr>
            <a:endParaRPr lang="en-GB" altLang="en-US" sz="2400" dirty="0"/>
          </a:p>
        </p:txBody>
      </p:sp>
      <p:sp>
        <p:nvSpPr>
          <p:cNvPr id="13317" name="AutoShape 4" descr="Image result for life programme">
            <a:extLst>
              <a:ext uri="{FF2B5EF4-FFF2-40B4-BE49-F238E27FC236}">
                <a16:creationId xmlns:a16="http://schemas.microsoft.com/office/drawing/2014/main" id="{E6F58D00-EE2B-4697-9927-DA115DFDCD0F}"/>
              </a:ext>
            </a:extLst>
          </p:cNvPr>
          <p:cNvSpPr>
            <a:spLocks noChangeAspect="1" noChangeArrowheads="1"/>
          </p:cNvSpPr>
          <p:nvPr/>
        </p:nvSpPr>
        <p:spPr bwMode="auto">
          <a:xfrm>
            <a:off x="-3175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IE" altLang="en-US" sz="1800"/>
          </a:p>
        </p:txBody>
      </p:sp>
      <p:pic>
        <p:nvPicPr>
          <p:cNvPr id="2" name="Video 1">
            <a:hlinkClick r:id="" action="ppaction://media"/>
            <a:extLst>
              <a:ext uri="{FF2B5EF4-FFF2-40B4-BE49-F238E27FC236}">
                <a16:creationId xmlns:a16="http://schemas.microsoft.com/office/drawing/2014/main" id="{BBD525C8-C894-4ED1-983B-BEAAA5E5B34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3966"/>
    </mc:Choice>
    <mc:Fallback>
      <p:transition spd="slow" advTm="63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825B03C6-7112-46BA-B7D2-DE142A1B1C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3" y="0"/>
            <a:ext cx="914876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3">
            <a:extLst>
              <a:ext uri="{FF2B5EF4-FFF2-40B4-BE49-F238E27FC236}">
                <a16:creationId xmlns:a16="http://schemas.microsoft.com/office/drawing/2014/main" id="{2F228BBD-A094-4086-B410-312F8318CB4A}"/>
              </a:ext>
            </a:extLst>
          </p:cNvPr>
          <p:cNvSpPr>
            <a:spLocks noChangeArrowheads="1"/>
          </p:cNvSpPr>
          <p:nvPr/>
        </p:nvSpPr>
        <p:spPr bwMode="auto">
          <a:xfrm>
            <a:off x="323850" y="1700213"/>
            <a:ext cx="805815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en-GB" altLang="en-US" sz="7200">
              <a:solidFill>
                <a:srgbClr val="D95E00"/>
              </a:solidFill>
            </a:endParaRPr>
          </a:p>
        </p:txBody>
      </p:sp>
      <p:sp>
        <p:nvSpPr>
          <p:cNvPr id="15364" name="Rectangle 48">
            <a:extLst>
              <a:ext uri="{FF2B5EF4-FFF2-40B4-BE49-F238E27FC236}">
                <a16:creationId xmlns:a16="http://schemas.microsoft.com/office/drawing/2014/main" id="{4CC97083-AD74-4E27-B4B5-5B8FD182A85E}"/>
              </a:ext>
            </a:extLst>
          </p:cNvPr>
          <p:cNvSpPr>
            <a:spLocks noGrp="1" noChangeArrowheads="1"/>
          </p:cNvSpPr>
          <p:nvPr>
            <p:ph/>
          </p:nvPr>
        </p:nvSpPr>
        <p:spPr>
          <a:xfrm>
            <a:off x="454025" y="620713"/>
            <a:ext cx="8229600" cy="5734050"/>
          </a:xfrm>
        </p:spPr>
        <p:txBody>
          <a:bodyPr/>
          <a:lstStyle/>
          <a:p>
            <a:pPr marL="0" indent="0" eaLnBrk="1" hangingPunct="1">
              <a:buFontTx/>
              <a:buNone/>
            </a:pPr>
            <a:r>
              <a:rPr lang="en-GB" altLang="en-US" sz="2800" b="1" dirty="0">
                <a:solidFill>
                  <a:srgbClr val="FF6600"/>
                </a:solidFill>
                <a:latin typeface="Optima-Regular"/>
              </a:rPr>
              <a:t>Submission Response (Contd.)</a:t>
            </a:r>
          </a:p>
          <a:p>
            <a:pPr marL="0" indent="0" eaLnBrk="1" hangingPunct="1">
              <a:buFontTx/>
              <a:buNone/>
            </a:pPr>
            <a:endParaRPr lang="en-GB" altLang="en-US" sz="1200" b="1" dirty="0">
              <a:solidFill>
                <a:srgbClr val="FF6600"/>
              </a:solidFill>
              <a:latin typeface="Optima-Regular"/>
            </a:endParaRPr>
          </a:p>
          <a:p>
            <a:pPr marL="0" indent="0" algn="just"/>
            <a:r>
              <a:rPr lang="en-IE" altLang="en-US" sz="2400" i="1" dirty="0">
                <a:latin typeface="Calibri" panose="020F0502020204030204" pitchFamily="34" charset="0"/>
                <a:cs typeface="Calibri" panose="020F0502020204030204" pitchFamily="34" charset="0"/>
              </a:rPr>
              <a:t>Response to TCC</a:t>
            </a:r>
          </a:p>
          <a:p>
            <a:pPr marL="0" indent="0" algn="just"/>
            <a:r>
              <a:rPr lang="en-IE" altLang="en-US" sz="2400" dirty="0">
                <a:latin typeface="Calibri" panose="020F0502020204030204" pitchFamily="34" charset="0"/>
                <a:cs typeface="Calibri" panose="020F0502020204030204" pitchFamily="34" charset="0"/>
              </a:rPr>
              <a:t>The siting of the proposed wetland went through a detail process in order to achieve this goal and there were only a limited number of locations meeting the requirements. </a:t>
            </a:r>
          </a:p>
          <a:p>
            <a:pPr marL="0" indent="0"/>
            <a:r>
              <a:rPr lang="en-IE" altLang="en-US" sz="2400" dirty="0">
                <a:latin typeface="Calibri" panose="020F0502020204030204" pitchFamily="34" charset="0"/>
                <a:cs typeface="Calibri" panose="020F0502020204030204" pitchFamily="34" charset="0"/>
              </a:rPr>
              <a:t>Archaeological Assessment of the location was carried out for the sites. </a:t>
            </a:r>
          </a:p>
          <a:p>
            <a:pPr marL="0" indent="0"/>
            <a:r>
              <a:rPr lang="en-IE" altLang="en-US" sz="2400" dirty="0">
                <a:latin typeface="Calibri" panose="020F0502020204030204" pitchFamily="34" charset="0"/>
                <a:cs typeface="Calibri" panose="020F0502020204030204" pitchFamily="34" charset="0"/>
              </a:rPr>
              <a:t>In relation to the compatibility with other uses such as sport and recreation, the ICW can add to the amenity value and the enjoyment of the park for park users.  </a:t>
            </a:r>
          </a:p>
          <a:p>
            <a:pPr marL="0" indent="0"/>
            <a:r>
              <a:rPr lang="en-IE" altLang="en-US" sz="2400" dirty="0">
                <a:latin typeface="Calibri" panose="020F0502020204030204" pitchFamily="34" charset="0"/>
                <a:cs typeface="Calibri" panose="020F0502020204030204" pitchFamily="34" charset="0"/>
              </a:rPr>
              <a:t>The ICW will be planted with some flowering species as outlined in the Summary report, the items raised in relation to dumping and fencing will be assessed during the design process should planning be granted.</a:t>
            </a:r>
          </a:p>
          <a:p>
            <a:pPr marL="0" indent="0" algn="just">
              <a:buFontTx/>
              <a:buNone/>
            </a:pPr>
            <a:endParaRPr lang="en-IE" altLang="en-US" sz="1800" i="1" dirty="0">
              <a:latin typeface="Optima-Regular"/>
              <a:cs typeface="Calibri" panose="020F0502020204030204" pitchFamily="34" charset="0"/>
            </a:endParaRPr>
          </a:p>
          <a:p>
            <a:pPr marL="0" indent="0" eaLnBrk="1" hangingPunct="1"/>
            <a:endParaRPr lang="en-GB" altLang="en-US" sz="2400" dirty="0"/>
          </a:p>
          <a:p>
            <a:pPr marL="0" indent="0" eaLnBrk="1" hangingPunct="1">
              <a:buFontTx/>
              <a:buNone/>
            </a:pPr>
            <a:endParaRPr lang="en-GB" altLang="en-US" sz="2400" dirty="0"/>
          </a:p>
          <a:p>
            <a:pPr marL="0" indent="0" eaLnBrk="1" hangingPunct="1">
              <a:buFontTx/>
              <a:buNone/>
            </a:pPr>
            <a:endParaRPr lang="en-GB" altLang="en-US" sz="2400" dirty="0"/>
          </a:p>
        </p:txBody>
      </p:sp>
      <p:sp>
        <p:nvSpPr>
          <p:cNvPr id="15365" name="AutoShape 4" descr="Image result for life programme">
            <a:extLst>
              <a:ext uri="{FF2B5EF4-FFF2-40B4-BE49-F238E27FC236}">
                <a16:creationId xmlns:a16="http://schemas.microsoft.com/office/drawing/2014/main" id="{B68C825A-BEC2-435B-B561-7861EC5C75D3}"/>
              </a:ext>
            </a:extLst>
          </p:cNvPr>
          <p:cNvSpPr>
            <a:spLocks noChangeAspect="1" noChangeArrowheads="1"/>
          </p:cNvSpPr>
          <p:nvPr/>
        </p:nvSpPr>
        <p:spPr bwMode="auto">
          <a:xfrm>
            <a:off x="-3175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IE" altLang="en-US" sz="1800"/>
          </a:p>
        </p:txBody>
      </p:sp>
      <p:pic>
        <p:nvPicPr>
          <p:cNvPr id="2" name="Video 1">
            <a:hlinkClick r:id="" action="ppaction://media"/>
            <a:extLst>
              <a:ext uri="{FF2B5EF4-FFF2-40B4-BE49-F238E27FC236}">
                <a16:creationId xmlns:a16="http://schemas.microsoft.com/office/drawing/2014/main" id="{79D0AB01-84B6-4260-A2E7-A08F771EB47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0274"/>
    </mc:Choice>
    <mc:Fallback>
      <p:transition spd="slow" advTm="90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AD462D8D-B732-4BE2-860F-9BF0B5F0C1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3" y="0"/>
            <a:ext cx="914876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3">
            <a:extLst>
              <a:ext uri="{FF2B5EF4-FFF2-40B4-BE49-F238E27FC236}">
                <a16:creationId xmlns:a16="http://schemas.microsoft.com/office/drawing/2014/main" id="{0B7834F2-4135-470C-93B9-5ABDA24F1B92}"/>
              </a:ext>
            </a:extLst>
          </p:cNvPr>
          <p:cNvSpPr>
            <a:spLocks noChangeArrowheads="1"/>
          </p:cNvSpPr>
          <p:nvPr/>
        </p:nvSpPr>
        <p:spPr bwMode="auto">
          <a:xfrm>
            <a:off x="323850" y="1700213"/>
            <a:ext cx="805815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en-GB" altLang="en-US" sz="7200">
              <a:solidFill>
                <a:srgbClr val="D95E00"/>
              </a:solidFill>
            </a:endParaRPr>
          </a:p>
        </p:txBody>
      </p:sp>
      <p:sp>
        <p:nvSpPr>
          <p:cNvPr id="26672" name="Rectangle 48">
            <a:extLst>
              <a:ext uri="{FF2B5EF4-FFF2-40B4-BE49-F238E27FC236}">
                <a16:creationId xmlns:a16="http://schemas.microsoft.com/office/drawing/2014/main" id="{0B33D355-49A3-484A-A33A-0EB5C702CDD3}"/>
              </a:ext>
            </a:extLst>
          </p:cNvPr>
          <p:cNvSpPr>
            <a:spLocks noGrp="1" noChangeArrowheads="1"/>
          </p:cNvSpPr>
          <p:nvPr>
            <p:ph/>
          </p:nvPr>
        </p:nvSpPr>
        <p:spPr>
          <a:xfrm>
            <a:off x="454025" y="620713"/>
            <a:ext cx="8229600" cy="6121400"/>
          </a:xfrm>
        </p:spPr>
        <p:txBody>
          <a:bodyPr/>
          <a:lstStyle/>
          <a:p>
            <a:pPr eaLnBrk="1" hangingPunct="1">
              <a:defRPr/>
            </a:pPr>
            <a:endParaRPr lang="en-GB" altLang="en-US" dirty="0"/>
          </a:p>
          <a:p>
            <a:pPr marL="0" indent="0" eaLnBrk="1" hangingPunct="1">
              <a:buFontTx/>
              <a:buNone/>
              <a:defRPr/>
            </a:pPr>
            <a:r>
              <a:rPr lang="en-GB" altLang="en-US" sz="2800" b="1" dirty="0">
                <a:solidFill>
                  <a:srgbClr val="FF6600"/>
                </a:solidFill>
                <a:latin typeface="Optima-Regular"/>
              </a:rPr>
              <a:t>Summary</a:t>
            </a:r>
          </a:p>
          <a:p>
            <a:pPr marL="0" indent="0" eaLnBrk="1" hangingPunct="1">
              <a:buFontTx/>
              <a:buNone/>
              <a:defRPr/>
            </a:pPr>
            <a:endParaRPr lang="en-GB" altLang="en-US" sz="2000" i="1" dirty="0"/>
          </a:p>
          <a:p>
            <a:pPr eaLnBrk="1" hangingPunct="1">
              <a:defRPr/>
            </a:pPr>
            <a:r>
              <a:rPr lang="en-GB" altLang="en-US" sz="2400" dirty="0">
                <a:latin typeface="Calibri" panose="020F0502020204030204" pitchFamily="34" charset="0"/>
                <a:cs typeface="Calibri" panose="020F0502020204030204" pitchFamily="34" charset="0"/>
              </a:rPr>
              <a:t>Submissions fully addressed in the CE Report.</a:t>
            </a:r>
          </a:p>
          <a:p>
            <a:pPr eaLnBrk="1" hangingPunct="1">
              <a:defRPr/>
            </a:pPr>
            <a:endParaRPr lang="en-GB" altLang="en-US" sz="2400" dirty="0">
              <a:latin typeface="Calibri" panose="020F0502020204030204" pitchFamily="34" charset="0"/>
              <a:cs typeface="Calibri" panose="020F0502020204030204" pitchFamily="34" charset="0"/>
            </a:endParaRPr>
          </a:p>
          <a:p>
            <a:pPr eaLnBrk="1" hangingPunct="1">
              <a:defRPr/>
            </a:pPr>
            <a:r>
              <a:rPr lang="en-GB" altLang="en-US" sz="2400" dirty="0">
                <a:latin typeface="Calibri" panose="020F0502020204030204" pitchFamily="34" charset="0"/>
                <a:cs typeface="Calibri" panose="020F0502020204030204" pitchFamily="34" charset="0"/>
              </a:rPr>
              <a:t>Proposal considered to be in accordance with proper planning and sustainable development of the area.</a:t>
            </a:r>
          </a:p>
          <a:p>
            <a:pPr eaLnBrk="1" hangingPunct="1">
              <a:defRPr/>
            </a:pPr>
            <a:endParaRPr lang="en-GB" altLang="en-US" sz="2400" dirty="0">
              <a:latin typeface="Calibri" panose="020F0502020204030204" pitchFamily="34" charset="0"/>
              <a:cs typeface="Calibri" panose="020F0502020204030204" pitchFamily="34" charset="0"/>
            </a:endParaRPr>
          </a:p>
          <a:p>
            <a:pPr eaLnBrk="1" hangingPunct="1">
              <a:defRPr/>
            </a:pPr>
            <a:r>
              <a:rPr lang="en-GB" altLang="en-US" sz="2400" dirty="0">
                <a:latin typeface="Calibri" panose="020F0502020204030204" pitchFamily="34" charset="0"/>
                <a:cs typeface="Calibri" panose="020F0502020204030204" pitchFamily="34" charset="0"/>
              </a:rPr>
              <a:t>Recommendation to Council to proceed wit the proposed Integrated Constructed Wetland.</a:t>
            </a:r>
          </a:p>
          <a:p>
            <a:pPr marL="0" indent="0" eaLnBrk="1" hangingPunct="1">
              <a:buFontTx/>
              <a:buNone/>
              <a:defRPr/>
            </a:pPr>
            <a:endParaRPr lang="en-GB" altLang="en-US" sz="2000" dirty="0"/>
          </a:p>
        </p:txBody>
      </p:sp>
      <p:sp>
        <p:nvSpPr>
          <p:cNvPr id="17413" name="AutoShape 4" descr="Image result for life programme">
            <a:extLst>
              <a:ext uri="{FF2B5EF4-FFF2-40B4-BE49-F238E27FC236}">
                <a16:creationId xmlns:a16="http://schemas.microsoft.com/office/drawing/2014/main" id="{F54382C8-2F87-4FB2-AE3F-8B819C75E7C4}"/>
              </a:ext>
            </a:extLst>
          </p:cNvPr>
          <p:cNvSpPr>
            <a:spLocks noChangeAspect="1" noChangeArrowheads="1"/>
          </p:cNvSpPr>
          <p:nvPr/>
        </p:nvSpPr>
        <p:spPr bwMode="auto">
          <a:xfrm>
            <a:off x="-3175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IE" altLang="en-US" sz="1800"/>
          </a:p>
        </p:txBody>
      </p:sp>
      <p:pic>
        <p:nvPicPr>
          <p:cNvPr id="2" name="Video 1">
            <a:hlinkClick r:id="" action="ppaction://media"/>
            <a:extLst>
              <a:ext uri="{FF2B5EF4-FFF2-40B4-BE49-F238E27FC236}">
                <a16:creationId xmlns:a16="http://schemas.microsoft.com/office/drawing/2014/main" id="{0BA62D24-39FA-4F2D-857B-5F6BAD1059F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078"/>
    </mc:Choice>
    <mc:Fallback>
      <p:transition spd="slow" advTm="23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4749</TotalTime>
  <Words>777</Words>
  <Application>Microsoft Office PowerPoint</Application>
  <PresentationFormat>On-screen Show (4:3)</PresentationFormat>
  <Paragraphs>65</Paragraphs>
  <Slides>8</Slides>
  <Notes>8</Notes>
  <HiddenSlides>0</HiddenSlides>
  <MMClips>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Optima-Regular</vt:lpstr>
      <vt:lpstr>Times New Roman</vt:lpstr>
      <vt:lpstr>Arial Unicode MS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South Dublin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eleech</dc:creator>
  <cp:lastModifiedBy>Richard Fitzpatrick</cp:lastModifiedBy>
  <cp:revision>304</cp:revision>
  <cp:lastPrinted>2018-09-26T11:20:38Z</cp:lastPrinted>
  <dcterms:created xsi:type="dcterms:W3CDTF">2008-12-19T14:36:15Z</dcterms:created>
  <dcterms:modified xsi:type="dcterms:W3CDTF">2021-01-06T20:46:49Z</dcterms:modified>
</cp:coreProperties>
</file>