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66" r:id="rId2"/>
    <p:sldId id="432" r:id="rId3"/>
    <p:sldId id="433" r:id="rId4"/>
    <p:sldId id="306" r:id="rId5"/>
    <p:sldId id="429" r:id="rId6"/>
    <p:sldId id="430" r:id="rId7"/>
    <p:sldId id="440" r:id="rId8"/>
    <p:sldId id="439" r:id="rId9"/>
    <p:sldId id="431" r:id="rId10"/>
    <p:sldId id="412" r:id="rId11"/>
    <p:sldId id="434" r:id="rId12"/>
    <p:sldId id="435" r:id="rId13"/>
    <p:sldId id="436" r:id="rId14"/>
    <p:sldId id="413" r:id="rId15"/>
    <p:sldId id="414" r:id="rId16"/>
    <p:sldId id="415" r:id="rId17"/>
    <p:sldId id="416" r:id="rId18"/>
    <p:sldId id="417" r:id="rId19"/>
    <p:sldId id="418" r:id="rId20"/>
    <p:sldId id="419" r:id="rId21"/>
    <p:sldId id="420" r:id="rId22"/>
    <p:sldId id="421" r:id="rId23"/>
    <p:sldId id="422" r:id="rId24"/>
    <p:sldId id="425" r:id="rId25"/>
    <p:sldId id="423" r:id="rId26"/>
    <p:sldId id="424" r:id="rId27"/>
    <p:sldId id="427" r:id="rId28"/>
    <p:sldId id="304" r:id="rId29"/>
  </p:sldIdLst>
  <p:sldSz cx="9144000" cy="6858000" type="screen4x3"/>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userDrawn="1">
          <p15:clr>
            <a:srgbClr val="A4A3A4"/>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72" d="100"/>
          <a:sy n="72" d="100"/>
        </p:scale>
        <p:origin x="1266" y="66"/>
      </p:cViewPr>
      <p:guideLst>
        <p:guide orient="horz"/>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54450" y="0"/>
            <a:ext cx="2949575" cy="498475"/>
          </a:xfrm>
          <a:prstGeom prst="rect">
            <a:avLst/>
          </a:prstGeom>
        </p:spPr>
        <p:txBody>
          <a:bodyPr vert="horz" lIns="91440" tIns="45720" rIns="91440" bIns="45720" rtlCol="0"/>
          <a:lstStyle>
            <a:lvl1pPr algn="r">
              <a:defRPr sz="1200"/>
            </a:lvl1pPr>
          </a:lstStyle>
          <a:p>
            <a:fld id="{18956BF4-86D6-4997-B325-1D75EA08AD7E}" type="datetimeFigureOut">
              <a:rPr lang="en-IE" smtClean="0"/>
              <a:t>04/12/2020</a:t>
            </a:fld>
            <a:endParaRPr lang="en-IE"/>
          </a:p>
        </p:txBody>
      </p:sp>
      <p:sp>
        <p:nvSpPr>
          <p:cNvPr id="4" name="Slide Image Placeholder 3"/>
          <p:cNvSpPr>
            <a:spLocks noGrp="1" noRot="1" noChangeAspect="1"/>
          </p:cNvSpPr>
          <p:nvPr>
            <p:ph type="sldImg" idx="2"/>
          </p:nvPr>
        </p:nvSpPr>
        <p:spPr>
          <a:xfrm>
            <a:off x="1165225" y="1243013"/>
            <a:ext cx="4475163" cy="3355975"/>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1038" y="4786313"/>
            <a:ext cx="5443537" cy="3914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45625"/>
            <a:ext cx="2949575" cy="498475"/>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54450" y="9445625"/>
            <a:ext cx="2949575" cy="498475"/>
          </a:xfrm>
          <a:prstGeom prst="rect">
            <a:avLst/>
          </a:prstGeom>
        </p:spPr>
        <p:txBody>
          <a:bodyPr vert="horz" lIns="91440" tIns="45720" rIns="91440" bIns="45720" rtlCol="0" anchor="b"/>
          <a:lstStyle>
            <a:lvl1pPr algn="r">
              <a:defRPr sz="1200"/>
            </a:lvl1pPr>
          </a:lstStyle>
          <a:p>
            <a:fld id="{A2D11A82-9A8E-48EC-9D89-EA9B6AB93C45}" type="slidenum">
              <a:rPr lang="en-IE" smtClean="0"/>
              <a:t>‹#›</a:t>
            </a:fld>
            <a:endParaRPr lang="en-IE"/>
          </a:p>
        </p:txBody>
      </p:sp>
    </p:spTree>
    <p:extLst>
      <p:ext uri="{BB962C8B-B14F-4D97-AF65-F5344CB8AC3E}">
        <p14:creationId xmlns:p14="http://schemas.microsoft.com/office/powerpoint/2010/main" val="1563876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04/12/2020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582098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04/12/2020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1484773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04/12/2020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917014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04/12/2020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2859130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1EEB4D-905E-4893-AE0A-34851A8B8E85}" type="datetimeFigureOut">
              <a:rPr lang="en-IE" smtClean="0"/>
              <a:t>04/12/2020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2461193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1EEB4D-905E-4893-AE0A-34851A8B8E85}" type="datetimeFigureOut">
              <a:rPr lang="en-IE" smtClean="0"/>
              <a:t>04/12/2020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2880611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1EEB4D-905E-4893-AE0A-34851A8B8E85}" type="datetimeFigureOut">
              <a:rPr lang="en-IE" smtClean="0"/>
              <a:t>04/12/2020</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3978385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1EEB4D-905E-4893-AE0A-34851A8B8E85}" type="datetimeFigureOut">
              <a:rPr lang="en-IE" smtClean="0"/>
              <a:t>04/12/2020</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3306095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1EEB4D-905E-4893-AE0A-34851A8B8E85}" type="datetimeFigureOut">
              <a:rPr lang="en-IE" smtClean="0"/>
              <a:t>04/12/2020</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2604079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1EEB4D-905E-4893-AE0A-34851A8B8E85}" type="datetimeFigureOut">
              <a:rPr lang="en-IE" smtClean="0"/>
              <a:t>04/12/2020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4143304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1EEB4D-905E-4893-AE0A-34851A8B8E85}" type="datetimeFigureOut">
              <a:rPr lang="en-IE" smtClean="0"/>
              <a:t>04/12/2020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1898509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1EEB4D-905E-4893-AE0A-34851A8B8E85}" type="datetimeFigureOut">
              <a:rPr lang="en-IE" smtClean="0"/>
              <a:t>04/12/2020</a:t>
            </a:fld>
            <a:endParaRPr lang="en-I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12019-8E48-4DF3-B5AD-273A550E8C9D}" type="slidenum">
              <a:rPr lang="en-IE" smtClean="0"/>
              <a:t>‹#›</a:t>
            </a:fld>
            <a:endParaRPr lang="en-IE"/>
          </a:p>
        </p:txBody>
      </p:sp>
    </p:spTree>
    <p:extLst>
      <p:ext uri="{BB962C8B-B14F-4D97-AF65-F5344CB8AC3E}">
        <p14:creationId xmlns:p14="http://schemas.microsoft.com/office/powerpoint/2010/main" val="5904897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6504"/>
            <a:ext cx="9144000" cy="60725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p:cNvSpPr txBox="1"/>
          <p:nvPr/>
        </p:nvSpPr>
        <p:spPr>
          <a:xfrm>
            <a:off x="265723" y="2829125"/>
            <a:ext cx="8613234" cy="2677656"/>
          </a:xfrm>
          <a:prstGeom prst="rect">
            <a:avLst/>
          </a:prstGeom>
          <a:noFill/>
        </p:spPr>
        <p:txBody>
          <a:bodyPr wrap="square" rtlCol="0">
            <a:spAutoFit/>
          </a:bodyPr>
          <a:lstStyle/>
          <a:p>
            <a:r>
              <a:rPr lang="en-IE" sz="2800" dirty="0">
                <a:solidFill>
                  <a:schemeClr val="bg1"/>
                </a:solidFill>
                <a:latin typeface="Times New Roman" panose="02020603050405020304" pitchFamily="18" charset="0"/>
                <a:cs typeface="Times New Roman" panose="02020603050405020304" pitchFamily="18" charset="0"/>
              </a:rPr>
              <a:t>SHD Application</a:t>
            </a:r>
            <a:r>
              <a:rPr lang="en-IE" sz="2800" dirty="0">
                <a:solidFill>
                  <a:schemeClr val="bg2">
                    <a:lumMod val="75000"/>
                  </a:schemeClr>
                </a:solidFill>
                <a:latin typeface="Times New Roman" panose="02020603050405020304" pitchFamily="18" charset="0"/>
                <a:cs typeface="Times New Roman" panose="02020603050405020304" pitchFamily="18" charset="0"/>
              </a:rPr>
              <a:t> Ref: SHD3ABP-308763-20  </a:t>
            </a:r>
          </a:p>
          <a:p>
            <a:r>
              <a:rPr lang="en-IE" sz="2800" dirty="0">
                <a:solidFill>
                  <a:schemeClr val="bg2">
                    <a:lumMod val="75000"/>
                  </a:schemeClr>
                </a:solidFill>
                <a:latin typeface="Times New Roman" panose="02020603050405020304" pitchFamily="18" charset="0"/>
                <a:cs typeface="Times New Roman" panose="02020603050405020304" pitchFamily="18" charset="0"/>
              </a:rPr>
              <a:t>Stocking Lane, </a:t>
            </a:r>
            <a:r>
              <a:rPr lang="en-IE" sz="2800" dirty="0" err="1">
                <a:solidFill>
                  <a:schemeClr val="bg2">
                    <a:lumMod val="75000"/>
                  </a:schemeClr>
                </a:solidFill>
                <a:latin typeface="Times New Roman" panose="02020603050405020304" pitchFamily="18" charset="0"/>
                <a:cs typeface="Times New Roman" panose="02020603050405020304" pitchFamily="18" charset="0"/>
              </a:rPr>
              <a:t>Ballyboden</a:t>
            </a:r>
            <a:r>
              <a:rPr lang="en-IE" sz="2800" dirty="0">
                <a:solidFill>
                  <a:schemeClr val="bg2">
                    <a:lumMod val="75000"/>
                  </a:schemeClr>
                </a:solidFill>
                <a:latin typeface="Times New Roman" panose="02020603050405020304" pitchFamily="18" charset="0"/>
                <a:cs typeface="Times New Roman" panose="02020603050405020304" pitchFamily="18" charset="0"/>
              </a:rPr>
              <a:t>, Dublin 16.</a:t>
            </a:r>
          </a:p>
          <a:p>
            <a:r>
              <a:rPr lang="en-IE" sz="2800" dirty="0">
                <a:solidFill>
                  <a:schemeClr val="bg2">
                    <a:lumMod val="75000"/>
                  </a:schemeClr>
                </a:solidFill>
                <a:latin typeface="Times New Roman" panose="02020603050405020304" pitchFamily="18" charset="0"/>
                <a:cs typeface="Times New Roman" panose="02020603050405020304" pitchFamily="18" charset="0"/>
              </a:rPr>
              <a:t>Applicant: </a:t>
            </a:r>
            <a:r>
              <a:rPr lang="en-IE" sz="2800" dirty="0" err="1">
                <a:solidFill>
                  <a:schemeClr val="bg2">
                    <a:lumMod val="75000"/>
                  </a:schemeClr>
                </a:solidFill>
                <a:latin typeface="Times New Roman" panose="02020603050405020304" pitchFamily="18" charset="0"/>
                <a:cs typeface="Times New Roman" panose="02020603050405020304" pitchFamily="18" charset="0"/>
              </a:rPr>
              <a:t>MacCabe</a:t>
            </a:r>
            <a:r>
              <a:rPr lang="en-IE" sz="2800" dirty="0">
                <a:solidFill>
                  <a:schemeClr val="bg2">
                    <a:lumMod val="75000"/>
                  </a:schemeClr>
                </a:solidFill>
                <a:latin typeface="Times New Roman" panose="02020603050405020304" pitchFamily="18" charset="0"/>
                <a:cs typeface="Times New Roman" panose="02020603050405020304" pitchFamily="18" charset="0"/>
              </a:rPr>
              <a:t> </a:t>
            </a:r>
            <a:r>
              <a:rPr lang="en-IE" sz="2800" dirty="0" err="1">
                <a:solidFill>
                  <a:schemeClr val="bg2">
                    <a:lumMod val="75000"/>
                  </a:schemeClr>
                </a:solidFill>
                <a:latin typeface="Times New Roman" panose="02020603050405020304" pitchFamily="18" charset="0"/>
                <a:cs typeface="Times New Roman" panose="02020603050405020304" pitchFamily="18" charset="0"/>
              </a:rPr>
              <a:t>Durney</a:t>
            </a:r>
            <a:r>
              <a:rPr lang="en-IE" sz="2800" dirty="0">
                <a:solidFill>
                  <a:schemeClr val="bg2">
                    <a:lumMod val="75000"/>
                  </a:schemeClr>
                </a:solidFill>
                <a:latin typeface="Times New Roman" panose="02020603050405020304" pitchFamily="18" charset="0"/>
                <a:cs typeface="Times New Roman" panose="02020603050405020304" pitchFamily="18" charset="0"/>
              </a:rPr>
              <a:t> Barnes Ltd.</a:t>
            </a:r>
          </a:p>
          <a:p>
            <a:r>
              <a:rPr lang="en-IE" sz="2800" dirty="0">
                <a:solidFill>
                  <a:schemeClr val="bg2">
                    <a:lumMod val="75000"/>
                  </a:schemeClr>
                </a:solidFill>
                <a:latin typeface="Times New Roman" panose="02020603050405020304" pitchFamily="18" charset="0"/>
                <a:cs typeface="Times New Roman" panose="02020603050405020304" pitchFamily="18" charset="0"/>
              </a:rPr>
              <a:t>Location: Stocking Lane, </a:t>
            </a:r>
            <a:r>
              <a:rPr lang="en-IE" sz="2800" dirty="0" err="1">
                <a:solidFill>
                  <a:schemeClr val="bg2">
                    <a:lumMod val="75000"/>
                  </a:schemeClr>
                </a:solidFill>
                <a:latin typeface="Times New Roman" panose="02020603050405020304" pitchFamily="18" charset="0"/>
                <a:cs typeface="Times New Roman" panose="02020603050405020304" pitchFamily="18" charset="0"/>
              </a:rPr>
              <a:t>Ballyboden</a:t>
            </a:r>
            <a:r>
              <a:rPr lang="en-IE" sz="2800" dirty="0">
                <a:solidFill>
                  <a:schemeClr val="bg2">
                    <a:lumMod val="75000"/>
                  </a:schemeClr>
                </a:solidFill>
                <a:latin typeface="Times New Roman" panose="02020603050405020304" pitchFamily="18" charset="0"/>
                <a:cs typeface="Times New Roman" panose="02020603050405020304" pitchFamily="18" charset="0"/>
              </a:rPr>
              <a:t>, Dublin 16.</a:t>
            </a:r>
          </a:p>
          <a:p>
            <a:r>
              <a:rPr lang="en-IE" sz="2800" dirty="0">
                <a:solidFill>
                  <a:schemeClr val="bg2">
                    <a:lumMod val="75000"/>
                  </a:schemeClr>
                </a:solidFill>
                <a:latin typeface="Times New Roman" panose="02020603050405020304" pitchFamily="18" charset="0"/>
                <a:cs typeface="Times New Roman" panose="02020603050405020304" pitchFamily="18" charset="0"/>
              </a:rPr>
              <a:t>Presentation to: Rathfarnham, Templeogue, </a:t>
            </a:r>
            <a:r>
              <a:rPr lang="en-IE" sz="2800" dirty="0" err="1">
                <a:solidFill>
                  <a:schemeClr val="bg2">
                    <a:lumMod val="75000"/>
                  </a:schemeClr>
                </a:solidFill>
                <a:latin typeface="Times New Roman" panose="02020603050405020304" pitchFamily="18" charset="0"/>
                <a:cs typeface="Times New Roman" panose="02020603050405020304" pitchFamily="18" charset="0"/>
              </a:rPr>
              <a:t>Firhouse</a:t>
            </a:r>
            <a:r>
              <a:rPr lang="en-IE" sz="2800" dirty="0">
                <a:solidFill>
                  <a:schemeClr val="bg2">
                    <a:lumMod val="75000"/>
                  </a:schemeClr>
                </a:solidFill>
                <a:latin typeface="Times New Roman" panose="02020603050405020304" pitchFamily="18" charset="0"/>
                <a:cs typeface="Times New Roman" panose="02020603050405020304" pitchFamily="18" charset="0"/>
              </a:rPr>
              <a:t>, </a:t>
            </a:r>
            <a:r>
              <a:rPr lang="en-IE" sz="2800" dirty="0" err="1">
                <a:solidFill>
                  <a:schemeClr val="bg2">
                    <a:lumMod val="75000"/>
                  </a:schemeClr>
                </a:solidFill>
                <a:latin typeface="Times New Roman" panose="02020603050405020304" pitchFamily="18" charset="0"/>
                <a:cs typeface="Times New Roman" panose="02020603050405020304" pitchFamily="18" charset="0"/>
              </a:rPr>
              <a:t>Bohernabreena</a:t>
            </a:r>
            <a:r>
              <a:rPr lang="en-IE" sz="2800" dirty="0">
                <a:solidFill>
                  <a:schemeClr val="bg2">
                    <a:lumMod val="75000"/>
                  </a:schemeClr>
                </a:solidFill>
                <a:latin typeface="Times New Roman" panose="02020603050405020304" pitchFamily="18" charset="0"/>
                <a:cs typeface="Times New Roman" panose="02020603050405020304" pitchFamily="18" charset="0"/>
              </a:rPr>
              <a:t> ACM 8</a:t>
            </a:r>
            <a:r>
              <a:rPr lang="en-IE" sz="2800" baseline="30000" dirty="0">
                <a:solidFill>
                  <a:schemeClr val="bg2">
                    <a:lumMod val="75000"/>
                  </a:schemeClr>
                </a:solidFill>
                <a:latin typeface="Times New Roman" panose="02020603050405020304" pitchFamily="18" charset="0"/>
                <a:cs typeface="Times New Roman" panose="02020603050405020304" pitchFamily="18" charset="0"/>
              </a:rPr>
              <a:t>th</a:t>
            </a:r>
            <a:r>
              <a:rPr lang="en-IE" sz="2800" dirty="0">
                <a:solidFill>
                  <a:schemeClr val="bg2">
                    <a:lumMod val="75000"/>
                  </a:schemeClr>
                </a:solidFill>
                <a:latin typeface="Times New Roman" panose="02020603050405020304" pitchFamily="18" charset="0"/>
                <a:cs typeface="Times New Roman" panose="02020603050405020304" pitchFamily="18" charset="0"/>
              </a:rPr>
              <a:t> Dec 2020</a:t>
            </a:r>
          </a:p>
        </p:txBody>
      </p:sp>
      <p:cxnSp>
        <p:nvCxnSpPr>
          <p:cNvPr id="5" name="Straight Connector 4"/>
          <p:cNvCxnSpPr/>
          <p:nvPr/>
        </p:nvCxnSpPr>
        <p:spPr>
          <a:xfrm>
            <a:off x="346323" y="2751026"/>
            <a:ext cx="3506662" cy="1562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sp>
        <p:nvSpPr>
          <p:cNvPr id="8" name="TextBox 7"/>
          <p:cNvSpPr txBox="1"/>
          <p:nvPr/>
        </p:nvSpPr>
        <p:spPr>
          <a:xfrm>
            <a:off x="6606445" y="5617250"/>
            <a:ext cx="2467216" cy="523220"/>
          </a:xfrm>
          <a:prstGeom prst="rect">
            <a:avLst/>
          </a:prstGeom>
          <a:noFill/>
        </p:spPr>
        <p:txBody>
          <a:bodyPr wrap="square" rtlCol="0">
            <a:spAutoFit/>
          </a:bodyPr>
          <a:lstStyle/>
          <a:p>
            <a:r>
              <a:rPr lang="en-IE" sz="1400" b="1" dirty="0">
                <a:solidFill>
                  <a:schemeClr val="accent5">
                    <a:lumMod val="60000"/>
                    <a:lumOff val="40000"/>
                  </a:schemeClr>
                </a:solidFill>
              </a:rPr>
              <a:t>Jim Johnston </a:t>
            </a:r>
          </a:p>
          <a:p>
            <a:r>
              <a:rPr lang="en-IE" sz="1400" b="1" dirty="0">
                <a:solidFill>
                  <a:schemeClr val="accent5">
                    <a:lumMod val="60000"/>
                    <a:lumOff val="40000"/>
                  </a:schemeClr>
                </a:solidFill>
              </a:rPr>
              <a:t>Senior Executive Planner</a:t>
            </a:r>
          </a:p>
        </p:txBody>
      </p:sp>
    </p:spTree>
    <p:extLst>
      <p:ext uri="{BB962C8B-B14F-4D97-AF65-F5344CB8AC3E}">
        <p14:creationId xmlns:p14="http://schemas.microsoft.com/office/powerpoint/2010/main" val="2564218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AB0303-A4AB-431F-B74F-F9929D8D92A4}"/>
              </a:ext>
            </a:extLst>
          </p:cNvPr>
          <p:cNvPicPr>
            <a:picLocks noChangeAspect="1"/>
          </p:cNvPicPr>
          <p:nvPr/>
        </p:nvPicPr>
        <p:blipFill>
          <a:blip r:embed="rId2"/>
          <a:stretch>
            <a:fillRect/>
          </a:stretch>
        </p:blipFill>
        <p:spPr>
          <a:xfrm>
            <a:off x="123278" y="357809"/>
            <a:ext cx="8887867" cy="6149008"/>
          </a:xfrm>
          <a:prstGeom prst="rect">
            <a:avLst/>
          </a:prstGeom>
        </p:spPr>
      </p:pic>
    </p:spTree>
    <p:extLst>
      <p:ext uri="{BB962C8B-B14F-4D97-AF65-F5344CB8AC3E}">
        <p14:creationId xmlns:p14="http://schemas.microsoft.com/office/powerpoint/2010/main" val="2964472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818281-7030-41E0-A885-82392242CA84}"/>
              </a:ext>
            </a:extLst>
          </p:cNvPr>
          <p:cNvPicPr>
            <a:picLocks noChangeAspect="1"/>
          </p:cNvPicPr>
          <p:nvPr/>
        </p:nvPicPr>
        <p:blipFill>
          <a:blip r:embed="rId2"/>
          <a:stretch>
            <a:fillRect/>
          </a:stretch>
        </p:blipFill>
        <p:spPr>
          <a:xfrm>
            <a:off x="0" y="798365"/>
            <a:ext cx="9167825" cy="5069035"/>
          </a:xfrm>
          <a:prstGeom prst="rect">
            <a:avLst/>
          </a:prstGeom>
        </p:spPr>
      </p:pic>
    </p:spTree>
    <p:extLst>
      <p:ext uri="{BB962C8B-B14F-4D97-AF65-F5344CB8AC3E}">
        <p14:creationId xmlns:p14="http://schemas.microsoft.com/office/powerpoint/2010/main" val="1797242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887DCA-AC3F-47CF-B2BA-3DF651555288}"/>
              </a:ext>
            </a:extLst>
          </p:cNvPr>
          <p:cNvPicPr>
            <a:picLocks noChangeAspect="1"/>
          </p:cNvPicPr>
          <p:nvPr/>
        </p:nvPicPr>
        <p:blipFill>
          <a:blip r:embed="rId2"/>
          <a:stretch>
            <a:fillRect/>
          </a:stretch>
        </p:blipFill>
        <p:spPr>
          <a:xfrm>
            <a:off x="947737" y="1019175"/>
            <a:ext cx="7248525" cy="4819650"/>
          </a:xfrm>
          <a:prstGeom prst="rect">
            <a:avLst/>
          </a:prstGeom>
        </p:spPr>
      </p:pic>
    </p:spTree>
    <p:extLst>
      <p:ext uri="{BB962C8B-B14F-4D97-AF65-F5344CB8AC3E}">
        <p14:creationId xmlns:p14="http://schemas.microsoft.com/office/powerpoint/2010/main" val="959472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39CCF4-8741-4346-8F05-9DD022850F78}"/>
              </a:ext>
            </a:extLst>
          </p:cNvPr>
          <p:cNvPicPr>
            <a:picLocks noChangeAspect="1"/>
          </p:cNvPicPr>
          <p:nvPr/>
        </p:nvPicPr>
        <p:blipFill>
          <a:blip r:embed="rId2"/>
          <a:stretch>
            <a:fillRect/>
          </a:stretch>
        </p:blipFill>
        <p:spPr>
          <a:xfrm>
            <a:off x="704850" y="328612"/>
            <a:ext cx="7734300" cy="6200775"/>
          </a:xfrm>
          <a:prstGeom prst="rect">
            <a:avLst/>
          </a:prstGeom>
        </p:spPr>
      </p:pic>
    </p:spTree>
    <p:extLst>
      <p:ext uri="{BB962C8B-B14F-4D97-AF65-F5344CB8AC3E}">
        <p14:creationId xmlns:p14="http://schemas.microsoft.com/office/powerpoint/2010/main" val="4294574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AAA25B-7C6E-4D60-9DF8-98875348EDF5}"/>
              </a:ext>
            </a:extLst>
          </p:cNvPr>
          <p:cNvPicPr>
            <a:picLocks noChangeAspect="1"/>
          </p:cNvPicPr>
          <p:nvPr/>
        </p:nvPicPr>
        <p:blipFill>
          <a:blip r:embed="rId2"/>
          <a:stretch>
            <a:fillRect/>
          </a:stretch>
        </p:blipFill>
        <p:spPr>
          <a:xfrm>
            <a:off x="852487" y="1014412"/>
            <a:ext cx="7439025" cy="4829175"/>
          </a:xfrm>
          <a:prstGeom prst="rect">
            <a:avLst/>
          </a:prstGeom>
        </p:spPr>
      </p:pic>
    </p:spTree>
    <p:extLst>
      <p:ext uri="{BB962C8B-B14F-4D97-AF65-F5344CB8AC3E}">
        <p14:creationId xmlns:p14="http://schemas.microsoft.com/office/powerpoint/2010/main" val="785766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C9EB6D-E29E-4B21-B8F1-DD59B20B2B95}"/>
              </a:ext>
            </a:extLst>
          </p:cNvPr>
          <p:cNvPicPr>
            <a:picLocks noChangeAspect="1"/>
          </p:cNvPicPr>
          <p:nvPr/>
        </p:nvPicPr>
        <p:blipFill>
          <a:blip r:embed="rId2"/>
          <a:stretch>
            <a:fillRect/>
          </a:stretch>
        </p:blipFill>
        <p:spPr>
          <a:xfrm>
            <a:off x="642937" y="1004887"/>
            <a:ext cx="7858125" cy="4848225"/>
          </a:xfrm>
          <a:prstGeom prst="rect">
            <a:avLst/>
          </a:prstGeom>
        </p:spPr>
      </p:pic>
      <p:sp>
        <p:nvSpPr>
          <p:cNvPr id="3" name="Title 2">
            <a:extLst>
              <a:ext uri="{FF2B5EF4-FFF2-40B4-BE49-F238E27FC236}">
                <a16:creationId xmlns:a16="http://schemas.microsoft.com/office/drawing/2014/main" id="{3DF42585-6E1D-4017-81E7-D8D0AEA1C0F0}"/>
              </a:ext>
            </a:extLst>
          </p:cNvPr>
          <p:cNvSpPr>
            <a:spLocks noGrp="1"/>
          </p:cNvSpPr>
          <p:nvPr>
            <p:ph type="title"/>
          </p:nvPr>
        </p:nvSpPr>
        <p:spPr>
          <a:xfrm>
            <a:off x="628650" y="6122504"/>
            <a:ext cx="7886700" cy="556592"/>
          </a:xfrm>
        </p:spPr>
        <p:txBody>
          <a:bodyPr>
            <a:normAutofit fontScale="90000"/>
          </a:bodyPr>
          <a:lstStyle/>
          <a:p>
            <a:pPr algn="ctr"/>
            <a:r>
              <a:rPr lang="en-GB" dirty="0"/>
              <a:t> </a:t>
            </a:r>
            <a:r>
              <a:rPr lang="en-GB" sz="2200" dirty="0"/>
              <a:t>Stocking Lane</a:t>
            </a:r>
            <a:endParaRPr lang="en-IE" sz="2200" dirty="0"/>
          </a:p>
        </p:txBody>
      </p:sp>
    </p:spTree>
    <p:extLst>
      <p:ext uri="{BB962C8B-B14F-4D97-AF65-F5344CB8AC3E}">
        <p14:creationId xmlns:p14="http://schemas.microsoft.com/office/powerpoint/2010/main" val="1980704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4B9E2F-4C4A-4C52-9D45-3F379C454082}"/>
              </a:ext>
            </a:extLst>
          </p:cNvPr>
          <p:cNvPicPr>
            <a:picLocks noChangeAspect="1"/>
          </p:cNvPicPr>
          <p:nvPr/>
        </p:nvPicPr>
        <p:blipFill>
          <a:blip r:embed="rId2"/>
          <a:stretch>
            <a:fillRect/>
          </a:stretch>
        </p:blipFill>
        <p:spPr>
          <a:xfrm>
            <a:off x="666750" y="1014412"/>
            <a:ext cx="7810500" cy="4829175"/>
          </a:xfrm>
          <a:prstGeom prst="rect">
            <a:avLst/>
          </a:prstGeom>
        </p:spPr>
      </p:pic>
    </p:spTree>
    <p:extLst>
      <p:ext uri="{BB962C8B-B14F-4D97-AF65-F5344CB8AC3E}">
        <p14:creationId xmlns:p14="http://schemas.microsoft.com/office/powerpoint/2010/main" val="1057018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C4CCF-3B88-4A5F-AA2C-D05253A7916A}"/>
              </a:ext>
            </a:extLst>
          </p:cNvPr>
          <p:cNvPicPr>
            <a:picLocks noChangeAspect="1"/>
          </p:cNvPicPr>
          <p:nvPr/>
        </p:nvPicPr>
        <p:blipFill>
          <a:blip r:embed="rId2"/>
          <a:stretch>
            <a:fillRect/>
          </a:stretch>
        </p:blipFill>
        <p:spPr>
          <a:xfrm>
            <a:off x="809625" y="995362"/>
            <a:ext cx="7524750" cy="4867275"/>
          </a:xfrm>
          <a:prstGeom prst="rect">
            <a:avLst/>
          </a:prstGeom>
        </p:spPr>
      </p:pic>
    </p:spTree>
    <p:extLst>
      <p:ext uri="{BB962C8B-B14F-4D97-AF65-F5344CB8AC3E}">
        <p14:creationId xmlns:p14="http://schemas.microsoft.com/office/powerpoint/2010/main" val="2546828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3B28AF-84B7-4326-9737-FCD040F8422B}"/>
              </a:ext>
            </a:extLst>
          </p:cNvPr>
          <p:cNvPicPr>
            <a:picLocks noChangeAspect="1"/>
          </p:cNvPicPr>
          <p:nvPr/>
        </p:nvPicPr>
        <p:blipFill>
          <a:blip r:embed="rId2"/>
          <a:stretch>
            <a:fillRect/>
          </a:stretch>
        </p:blipFill>
        <p:spPr>
          <a:xfrm>
            <a:off x="1223962" y="1057275"/>
            <a:ext cx="6696075" cy="4743450"/>
          </a:xfrm>
          <a:prstGeom prst="rect">
            <a:avLst/>
          </a:prstGeom>
        </p:spPr>
      </p:pic>
    </p:spTree>
    <p:extLst>
      <p:ext uri="{BB962C8B-B14F-4D97-AF65-F5344CB8AC3E}">
        <p14:creationId xmlns:p14="http://schemas.microsoft.com/office/powerpoint/2010/main" val="2852507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5E8F55-C077-46CD-A84A-375B06FCBD4F}"/>
              </a:ext>
            </a:extLst>
          </p:cNvPr>
          <p:cNvPicPr>
            <a:picLocks noChangeAspect="1"/>
          </p:cNvPicPr>
          <p:nvPr/>
        </p:nvPicPr>
        <p:blipFill>
          <a:blip r:embed="rId2"/>
          <a:stretch>
            <a:fillRect/>
          </a:stretch>
        </p:blipFill>
        <p:spPr>
          <a:xfrm>
            <a:off x="876300" y="1028700"/>
            <a:ext cx="7391400" cy="4800600"/>
          </a:xfrm>
          <a:prstGeom prst="rect">
            <a:avLst/>
          </a:prstGeom>
        </p:spPr>
      </p:pic>
      <p:sp>
        <p:nvSpPr>
          <p:cNvPr id="4" name="Subtitle 3">
            <a:extLst>
              <a:ext uri="{FF2B5EF4-FFF2-40B4-BE49-F238E27FC236}">
                <a16:creationId xmlns:a16="http://schemas.microsoft.com/office/drawing/2014/main" id="{372F4E8D-3D58-4C2A-9FEC-F363FCE42804}"/>
              </a:ext>
            </a:extLst>
          </p:cNvPr>
          <p:cNvSpPr>
            <a:spLocks noGrp="1"/>
          </p:cNvSpPr>
          <p:nvPr>
            <p:ph type="subTitle" idx="1"/>
          </p:nvPr>
        </p:nvSpPr>
        <p:spPr>
          <a:xfrm>
            <a:off x="609600" y="5922963"/>
            <a:ext cx="7391400" cy="530845"/>
          </a:xfrm>
        </p:spPr>
        <p:txBody>
          <a:bodyPr/>
          <a:lstStyle/>
          <a:p>
            <a:r>
              <a:rPr lang="en-GB" dirty="0"/>
              <a:t>Springvale leading to </a:t>
            </a:r>
            <a:r>
              <a:rPr lang="en-GB" dirty="0" err="1"/>
              <a:t>Edmonstown</a:t>
            </a:r>
            <a:r>
              <a:rPr lang="en-GB" dirty="0"/>
              <a:t> road</a:t>
            </a:r>
            <a:endParaRPr lang="en-IE" dirty="0"/>
          </a:p>
        </p:txBody>
      </p:sp>
    </p:spTree>
    <p:extLst>
      <p:ext uri="{BB962C8B-B14F-4D97-AF65-F5344CB8AC3E}">
        <p14:creationId xmlns:p14="http://schemas.microsoft.com/office/powerpoint/2010/main" val="3998947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6C313F-C5FE-401D-AD75-1CE70E7E5DD9}"/>
              </a:ext>
            </a:extLst>
          </p:cNvPr>
          <p:cNvPicPr>
            <a:picLocks noChangeAspect="1"/>
          </p:cNvPicPr>
          <p:nvPr/>
        </p:nvPicPr>
        <p:blipFill>
          <a:blip r:embed="rId2"/>
          <a:stretch>
            <a:fillRect/>
          </a:stretch>
        </p:blipFill>
        <p:spPr>
          <a:xfrm>
            <a:off x="141157" y="357809"/>
            <a:ext cx="8517797" cy="6400800"/>
          </a:xfrm>
          <a:prstGeom prst="rect">
            <a:avLst/>
          </a:prstGeom>
        </p:spPr>
      </p:pic>
    </p:spTree>
    <p:extLst>
      <p:ext uri="{BB962C8B-B14F-4D97-AF65-F5344CB8AC3E}">
        <p14:creationId xmlns:p14="http://schemas.microsoft.com/office/powerpoint/2010/main" val="4162834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8CA0DB-F7E5-4AAC-8F57-2FE16354E78F}"/>
              </a:ext>
            </a:extLst>
          </p:cNvPr>
          <p:cNvPicPr>
            <a:picLocks noChangeAspect="1"/>
          </p:cNvPicPr>
          <p:nvPr/>
        </p:nvPicPr>
        <p:blipFill>
          <a:blip r:embed="rId2"/>
          <a:stretch>
            <a:fillRect/>
          </a:stretch>
        </p:blipFill>
        <p:spPr>
          <a:xfrm>
            <a:off x="919162" y="1052512"/>
            <a:ext cx="7305675" cy="4752975"/>
          </a:xfrm>
          <a:prstGeom prst="rect">
            <a:avLst/>
          </a:prstGeom>
        </p:spPr>
      </p:pic>
    </p:spTree>
    <p:extLst>
      <p:ext uri="{BB962C8B-B14F-4D97-AF65-F5344CB8AC3E}">
        <p14:creationId xmlns:p14="http://schemas.microsoft.com/office/powerpoint/2010/main" val="3170896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7F8C46-FB9A-4231-9878-69AFC34BEAA3}"/>
              </a:ext>
            </a:extLst>
          </p:cNvPr>
          <p:cNvPicPr>
            <a:picLocks noChangeAspect="1"/>
          </p:cNvPicPr>
          <p:nvPr/>
        </p:nvPicPr>
        <p:blipFill>
          <a:blip r:embed="rId2"/>
          <a:stretch>
            <a:fillRect/>
          </a:stretch>
        </p:blipFill>
        <p:spPr>
          <a:xfrm>
            <a:off x="1033462" y="1090612"/>
            <a:ext cx="7077075" cy="4676775"/>
          </a:xfrm>
          <a:prstGeom prst="rect">
            <a:avLst/>
          </a:prstGeom>
        </p:spPr>
      </p:pic>
    </p:spTree>
    <p:extLst>
      <p:ext uri="{BB962C8B-B14F-4D97-AF65-F5344CB8AC3E}">
        <p14:creationId xmlns:p14="http://schemas.microsoft.com/office/powerpoint/2010/main" val="3745284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0EEE58-251C-45D8-BFE3-140DF453F3A9}"/>
              </a:ext>
            </a:extLst>
          </p:cNvPr>
          <p:cNvPicPr>
            <a:picLocks noChangeAspect="1"/>
          </p:cNvPicPr>
          <p:nvPr/>
        </p:nvPicPr>
        <p:blipFill>
          <a:blip r:embed="rId2"/>
          <a:stretch>
            <a:fillRect/>
          </a:stretch>
        </p:blipFill>
        <p:spPr>
          <a:xfrm>
            <a:off x="1028700" y="1071562"/>
            <a:ext cx="7086600" cy="4714875"/>
          </a:xfrm>
          <a:prstGeom prst="rect">
            <a:avLst/>
          </a:prstGeom>
        </p:spPr>
      </p:pic>
    </p:spTree>
    <p:extLst>
      <p:ext uri="{BB962C8B-B14F-4D97-AF65-F5344CB8AC3E}">
        <p14:creationId xmlns:p14="http://schemas.microsoft.com/office/powerpoint/2010/main" val="181664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923459-BD03-49F5-AAE0-68C01D12832E}"/>
              </a:ext>
            </a:extLst>
          </p:cNvPr>
          <p:cNvPicPr>
            <a:picLocks noChangeAspect="1"/>
          </p:cNvPicPr>
          <p:nvPr/>
        </p:nvPicPr>
        <p:blipFill>
          <a:blip r:embed="rId2"/>
          <a:stretch>
            <a:fillRect/>
          </a:stretch>
        </p:blipFill>
        <p:spPr>
          <a:xfrm>
            <a:off x="862012" y="1076325"/>
            <a:ext cx="7419975" cy="4705350"/>
          </a:xfrm>
          <a:prstGeom prst="rect">
            <a:avLst/>
          </a:prstGeom>
        </p:spPr>
      </p:pic>
    </p:spTree>
    <p:extLst>
      <p:ext uri="{BB962C8B-B14F-4D97-AF65-F5344CB8AC3E}">
        <p14:creationId xmlns:p14="http://schemas.microsoft.com/office/powerpoint/2010/main" val="2190005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F630BA-38BF-4504-AD11-630A99F90450}"/>
              </a:ext>
            </a:extLst>
          </p:cNvPr>
          <p:cNvPicPr>
            <a:picLocks noChangeAspect="1"/>
          </p:cNvPicPr>
          <p:nvPr/>
        </p:nvPicPr>
        <p:blipFill>
          <a:blip r:embed="rId2"/>
          <a:stretch>
            <a:fillRect/>
          </a:stretch>
        </p:blipFill>
        <p:spPr>
          <a:xfrm>
            <a:off x="700087" y="914400"/>
            <a:ext cx="7743825" cy="5029200"/>
          </a:xfrm>
          <a:prstGeom prst="rect">
            <a:avLst/>
          </a:prstGeom>
        </p:spPr>
      </p:pic>
    </p:spTree>
    <p:extLst>
      <p:ext uri="{BB962C8B-B14F-4D97-AF65-F5344CB8AC3E}">
        <p14:creationId xmlns:p14="http://schemas.microsoft.com/office/powerpoint/2010/main" val="36092928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607447-4B35-4CAB-A328-04FE661B766C}"/>
              </a:ext>
            </a:extLst>
          </p:cNvPr>
          <p:cNvPicPr>
            <a:picLocks noChangeAspect="1"/>
          </p:cNvPicPr>
          <p:nvPr/>
        </p:nvPicPr>
        <p:blipFill>
          <a:blip r:embed="rId2"/>
          <a:stretch>
            <a:fillRect/>
          </a:stretch>
        </p:blipFill>
        <p:spPr>
          <a:xfrm>
            <a:off x="838200" y="1047750"/>
            <a:ext cx="7467600" cy="4762500"/>
          </a:xfrm>
          <a:prstGeom prst="rect">
            <a:avLst/>
          </a:prstGeom>
        </p:spPr>
      </p:pic>
    </p:spTree>
    <p:extLst>
      <p:ext uri="{BB962C8B-B14F-4D97-AF65-F5344CB8AC3E}">
        <p14:creationId xmlns:p14="http://schemas.microsoft.com/office/powerpoint/2010/main" val="821950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C08639-EE4B-4A2F-BA63-9C9635666335}"/>
              </a:ext>
            </a:extLst>
          </p:cNvPr>
          <p:cNvPicPr>
            <a:picLocks noChangeAspect="1"/>
          </p:cNvPicPr>
          <p:nvPr/>
        </p:nvPicPr>
        <p:blipFill>
          <a:blip r:embed="rId2"/>
          <a:stretch>
            <a:fillRect/>
          </a:stretch>
        </p:blipFill>
        <p:spPr>
          <a:xfrm>
            <a:off x="738187" y="1071562"/>
            <a:ext cx="7667625" cy="4714875"/>
          </a:xfrm>
          <a:prstGeom prst="rect">
            <a:avLst/>
          </a:prstGeom>
        </p:spPr>
      </p:pic>
    </p:spTree>
    <p:extLst>
      <p:ext uri="{BB962C8B-B14F-4D97-AF65-F5344CB8AC3E}">
        <p14:creationId xmlns:p14="http://schemas.microsoft.com/office/powerpoint/2010/main" val="611358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FDC6BA-1BB3-4B12-93CB-DE7313AB5166}"/>
              </a:ext>
            </a:extLst>
          </p:cNvPr>
          <p:cNvSpPr txBox="1"/>
          <p:nvPr/>
        </p:nvSpPr>
        <p:spPr>
          <a:xfrm>
            <a:off x="278296" y="132523"/>
            <a:ext cx="8428382" cy="6804862"/>
          </a:xfrm>
          <a:prstGeom prst="rect">
            <a:avLst/>
          </a:prstGeom>
          <a:noFill/>
        </p:spPr>
        <p:txBody>
          <a:bodyPr wrap="square">
            <a:spAutoFit/>
          </a:bodyPr>
          <a:lstStyle/>
          <a:p>
            <a:r>
              <a:rPr lang="en-GB" sz="1800" b="1" dirty="0">
                <a:solidFill>
                  <a:srgbClr val="00B0F0"/>
                </a:solidFill>
                <a:effectLst/>
                <a:latin typeface="Times New Roman" panose="02020603050405020304" pitchFamily="18" charset="0"/>
                <a:ea typeface="Calibri" panose="020F0502020204030204" pitchFamily="34" charset="0"/>
              </a:rPr>
              <a:t>Statistics for Proposed Development</a:t>
            </a:r>
          </a:p>
          <a:p>
            <a:pPr>
              <a:spcAft>
                <a:spcPts val="0"/>
              </a:spcAft>
            </a:pPr>
            <a:endParaRPr lang="en-GB" b="1" dirty="0">
              <a:solidFill>
                <a:srgbClr val="000000"/>
              </a:solidFill>
              <a:latin typeface="Times New Roman" panose="02020603050405020304" pitchFamily="18" charset="0"/>
              <a:ea typeface="Calibri" panose="020F0502020204030204" pitchFamily="34" charset="0"/>
            </a:endParaRPr>
          </a:p>
          <a:p>
            <a:pPr>
              <a:spcAft>
                <a:spcPts val="0"/>
              </a:spcAft>
            </a:pPr>
            <a:r>
              <a:rPr lang="en-GB" sz="1800" b="1" dirty="0">
                <a:solidFill>
                  <a:srgbClr val="000000"/>
                </a:solidFill>
                <a:effectLst/>
                <a:latin typeface="Times New Roman" panose="02020603050405020304" pitchFamily="18" charset="0"/>
                <a:ea typeface="Calibri" panose="020F0502020204030204" pitchFamily="34" charset="0"/>
              </a:rPr>
              <a:t>Proposal  </a:t>
            </a:r>
            <a:r>
              <a:rPr lang="en-GB" sz="1800" dirty="0">
                <a:solidFill>
                  <a:srgbClr val="000000"/>
                </a:solidFill>
                <a:effectLst/>
                <a:latin typeface="Times New Roman" panose="02020603050405020304" pitchFamily="18" charset="0"/>
                <a:ea typeface="Calibri" panose="020F0502020204030204" pitchFamily="34" charset="0"/>
              </a:rPr>
              <a:t>- 131 residential units comprising:</a:t>
            </a:r>
            <a:endParaRPr lang="en-IE" sz="1100" dirty="0">
              <a:effectLst/>
              <a:latin typeface="Calibri" panose="020F0502020204030204" pitchFamily="34" charset="0"/>
              <a:ea typeface="Calibri" panose="020F0502020204030204" pitchFamily="34" charset="0"/>
            </a:endParaRPr>
          </a:p>
          <a:p>
            <a:pPr>
              <a:spcAft>
                <a:spcPts val="0"/>
              </a:spcAft>
            </a:pPr>
            <a:r>
              <a:rPr lang="en-GB" sz="1800" b="1" dirty="0">
                <a:solidFill>
                  <a:srgbClr val="000000"/>
                </a:solidFill>
                <a:effectLst/>
                <a:latin typeface="Times New Roman" panose="02020603050405020304" pitchFamily="18" charset="0"/>
                <a:ea typeface="Calibri" panose="020F0502020204030204" pitchFamily="34" charset="0"/>
              </a:rPr>
              <a:t> </a:t>
            </a:r>
            <a:endParaRPr lang="en-IE" sz="1100" dirty="0">
              <a:effectLst/>
              <a:latin typeface="Calibri" panose="020F0502020204030204" pitchFamily="34" charset="0"/>
              <a:ea typeface="Calibri" panose="020F0502020204030204" pitchFamily="34" charset="0"/>
            </a:endParaRPr>
          </a:p>
          <a:p>
            <a:pPr marL="457200">
              <a:spcAft>
                <a:spcPts val="0"/>
              </a:spcAft>
            </a:pPr>
            <a:r>
              <a:rPr lang="en-IE" sz="1800" b="1" dirty="0">
                <a:solidFill>
                  <a:srgbClr val="000000"/>
                </a:solidFill>
                <a:effectLst/>
                <a:latin typeface="Times New Roman" panose="02020603050405020304" pitchFamily="18" charset="0"/>
                <a:ea typeface="Calibri" panose="020F0502020204030204" pitchFamily="34" charset="0"/>
              </a:rPr>
              <a:t>21 houses </a:t>
            </a:r>
            <a:endParaRPr lang="en-IE" sz="1100" dirty="0">
              <a:effectLst/>
              <a:latin typeface="Calibri" panose="020F0502020204030204" pitchFamily="34" charset="0"/>
              <a:ea typeface="Calibri" panose="020F0502020204030204" pitchFamily="34" charset="0"/>
            </a:endParaRPr>
          </a:p>
          <a:p>
            <a:pPr marL="914400">
              <a:spcAft>
                <a:spcPts val="0"/>
              </a:spcAft>
            </a:pPr>
            <a:r>
              <a:rPr lang="en-IE" sz="1800" dirty="0">
                <a:solidFill>
                  <a:srgbClr val="000000"/>
                </a:solidFill>
                <a:effectLst/>
                <a:latin typeface="Times New Roman" panose="02020603050405020304" pitchFamily="18" charset="0"/>
                <a:ea typeface="Calibri" panose="020F0502020204030204" pitchFamily="34" charset="0"/>
              </a:rPr>
              <a:t>11  4-bed</a:t>
            </a:r>
            <a:r>
              <a:rPr lang="en-IE" sz="1800" dirty="0">
                <a:effectLst/>
                <a:latin typeface="Times New Roman" panose="02020603050405020304" pitchFamily="18" charset="0"/>
                <a:ea typeface="Calibri" panose="020F0502020204030204" pitchFamily="34" charset="0"/>
              </a:rPr>
              <a:t> (8%)</a:t>
            </a:r>
            <a:endParaRPr lang="en-IE" sz="1100" dirty="0">
              <a:effectLst/>
              <a:latin typeface="Calibri" panose="020F0502020204030204" pitchFamily="34" charset="0"/>
              <a:ea typeface="Calibri" panose="020F0502020204030204" pitchFamily="34" charset="0"/>
            </a:endParaRPr>
          </a:p>
          <a:p>
            <a:pPr marL="914400">
              <a:spcAft>
                <a:spcPts val="0"/>
              </a:spcAft>
            </a:pPr>
            <a:r>
              <a:rPr lang="en-IE" sz="1800" dirty="0">
                <a:solidFill>
                  <a:srgbClr val="000000"/>
                </a:solidFill>
                <a:effectLst/>
                <a:latin typeface="Times New Roman" panose="02020603050405020304" pitchFamily="18" charset="0"/>
                <a:ea typeface="Calibri" panose="020F0502020204030204" pitchFamily="34" charset="0"/>
              </a:rPr>
              <a:t>10  5-bed</a:t>
            </a:r>
            <a:r>
              <a:rPr lang="en-IE" sz="1800" dirty="0">
                <a:effectLst/>
                <a:latin typeface="Times New Roman" panose="02020603050405020304" pitchFamily="18" charset="0"/>
                <a:ea typeface="Calibri" panose="020F0502020204030204" pitchFamily="34" charset="0"/>
              </a:rPr>
              <a:t> (8%)</a:t>
            </a:r>
            <a:endParaRPr lang="en-IE" sz="1100" dirty="0">
              <a:effectLst/>
              <a:latin typeface="Calibri" panose="020F0502020204030204" pitchFamily="34" charset="0"/>
              <a:ea typeface="Calibri" panose="020F0502020204030204" pitchFamily="34" charset="0"/>
            </a:endParaRPr>
          </a:p>
          <a:p>
            <a:pPr>
              <a:spcAft>
                <a:spcPts val="0"/>
              </a:spcAft>
            </a:pPr>
            <a:r>
              <a:rPr lang="en-IE" sz="1100" dirty="0">
                <a:effectLst/>
                <a:latin typeface="Calibri" panose="020F0502020204030204" pitchFamily="34" charset="0"/>
                <a:ea typeface="Calibri" panose="020F0502020204030204" pitchFamily="34" charset="0"/>
              </a:rPr>
              <a:t> </a:t>
            </a:r>
          </a:p>
          <a:p>
            <a:pPr indent="457200">
              <a:spcAft>
                <a:spcPts val="0"/>
              </a:spcAft>
            </a:pPr>
            <a:r>
              <a:rPr lang="en-IE" sz="1800" b="1" dirty="0">
                <a:effectLst/>
                <a:latin typeface="Times New Roman" panose="02020603050405020304" pitchFamily="18" charset="0"/>
                <a:ea typeface="Calibri" panose="020F0502020204030204" pitchFamily="34" charset="0"/>
              </a:rPr>
              <a:t>110 apartments (includes 51 duplex apartments)</a:t>
            </a:r>
            <a:endParaRPr lang="en-IE" sz="1100" dirty="0">
              <a:effectLst/>
              <a:latin typeface="Calibri" panose="020F0502020204030204" pitchFamily="34" charset="0"/>
              <a:ea typeface="Calibri" panose="020F0502020204030204" pitchFamily="34" charset="0"/>
            </a:endParaRPr>
          </a:p>
          <a:p>
            <a:pPr marL="914400">
              <a:spcAft>
                <a:spcPts val="0"/>
              </a:spcAft>
            </a:pPr>
            <a:r>
              <a:rPr lang="en-IE" sz="1800" dirty="0">
                <a:effectLst/>
                <a:latin typeface="Times New Roman" panose="02020603050405020304" pitchFamily="18" charset="0"/>
                <a:ea typeface="Calibri" panose="020F0502020204030204" pitchFamily="34" charset="0"/>
              </a:rPr>
              <a:t>29  1-bed (22%)</a:t>
            </a:r>
            <a:endParaRPr lang="en-IE" sz="1100" dirty="0">
              <a:effectLst/>
              <a:latin typeface="Calibri" panose="020F0502020204030204" pitchFamily="34" charset="0"/>
              <a:ea typeface="Calibri" panose="020F0502020204030204" pitchFamily="34" charset="0"/>
            </a:endParaRPr>
          </a:p>
          <a:p>
            <a:pPr marL="914400">
              <a:spcAft>
                <a:spcPts val="0"/>
              </a:spcAft>
            </a:pPr>
            <a:r>
              <a:rPr lang="en-IE" sz="1800" dirty="0">
                <a:effectLst/>
                <a:latin typeface="Times New Roman" panose="02020603050405020304" pitchFamily="18" charset="0"/>
                <a:ea typeface="Calibri" panose="020F0502020204030204" pitchFamily="34" charset="0"/>
              </a:rPr>
              <a:t>61  2-bed (47%)</a:t>
            </a:r>
            <a:endParaRPr lang="en-IE" sz="1100" dirty="0">
              <a:effectLst/>
              <a:latin typeface="Calibri" panose="020F0502020204030204" pitchFamily="34" charset="0"/>
              <a:ea typeface="Calibri" panose="020F0502020204030204" pitchFamily="34" charset="0"/>
            </a:endParaRPr>
          </a:p>
          <a:p>
            <a:pPr marL="914400">
              <a:spcAft>
                <a:spcPts val="0"/>
              </a:spcAft>
            </a:pPr>
            <a:r>
              <a:rPr lang="en-IE" sz="1800" dirty="0">
                <a:effectLst/>
                <a:latin typeface="Times New Roman" panose="02020603050405020304" pitchFamily="18" charset="0"/>
                <a:ea typeface="Calibri" panose="020F0502020204030204" pitchFamily="34" charset="0"/>
              </a:rPr>
              <a:t>20  3-bed (15%)</a:t>
            </a:r>
            <a:endParaRPr lang="en-IE" sz="1100" dirty="0">
              <a:effectLst/>
              <a:latin typeface="Calibri" panose="020F0502020204030204" pitchFamily="34" charset="0"/>
              <a:ea typeface="Calibri" panose="020F0502020204030204" pitchFamily="34" charset="0"/>
            </a:endParaRPr>
          </a:p>
          <a:p>
            <a:pPr marL="457200">
              <a:spcAft>
                <a:spcPts val="0"/>
              </a:spcAft>
            </a:pPr>
            <a:r>
              <a:rPr lang="en-IE" sz="1800" dirty="0">
                <a:solidFill>
                  <a:srgbClr val="000000"/>
                </a:solidFill>
                <a:effectLst/>
                <a:latin typeface="Times New Roman" panose="02020603050405020304" pitchFamily="18" charset="0"/>
                <a:ea typeface="Calibri" panose="020F0502020204030204" pitchFamily="34" charset="0"/>
              </a:rPr>
              <a:t> </a:t>
            </a:r>
            <a:endParaRPr lang="en-IE" sz="1100" dirty="0">
              <a:effectLst/>
              <a:latin typeface="Calibri" panose="020F0502020204030204" pitchFamily="34" charset="0"/>
              <a:ea typeface="Calibri" panose="020F0502020204030204" pitchFamily="34" charset="0"/>
            </a:endParaRPr>
          </a:p>
          <a:p>
            <a:pPr>
              <a:spcAft>
                <a:spcPts val="0"/>
              </a:spcAft>
            </a:pPr>
            <a:r>
              <a:rPr lang="en-GB" sz="1800" b="1" dirty="0">
                <a:solidFill>
                  <a:srgbClr val="000000"/>
                </a:solidFill>
                <a:effectLst/>
                <a:latin typeface="Times New Roman" panose="02020603050405020304" pitchFamily="18" charset="0"/>
                <a:ea typeface="Calibri" panose="020F0502020204030204" pitchFamily="34" charset="0"/>
              </a:rPr>
              <a:t>Site area </a:t>
            </a:r>
            <a:r>
              <a:rPr lang="en-GB" sz="1800" dirty="0">
                <a:solidFill>
                  <a:srgbClr val="000000"/>
                </a:solidFill>
                <a:effectLst/>
                <a:latin typeface="Times New Roman" panose="02020603050405020304" pitchFamily="18" charset="0"/>
                <a:ea typeface="Calibri" panose="020F0502020204030204" pitchFamily="34" charset="0"/>
              </a:rPr>
              <a:t>– 2.47 ha </a:t>
            </a:r>
            <a:endParaRPr lang="en-IE" sz="1100" dirty="0">
              <a:effectLst/>
              <a:latin typeface="Calibri" panose="020F0502020204030204" pitchFamily="34" charset="0"/>
              <a:ea typeface="Calibri" panose="020F0502020204030204" pitchFamily="34" charset="0"/>
            </a:endParaRPr>
          </a:p>
          <a:p>
            <a:pPr>
              <a:spcAft>
                <a:spcPts val="0"/>
              </a:spcAft>
            </a:pPr>
            <a:r>
              <a:rPr lang="en-GB" sz="1800" b="1" dirty="0">
                <a:solidFill>
                  <a:srgbClr val="000000"/>
                </a:solidFill>
                <a:effectLst/>
                <a:latin typeface="Times New Roman" panose="02020603050405020304" pitchFamily="18" charset="0"/>
                <a:ea typeface="Calibri" panose="020F0502020204030204" pitchFamily="34" charset="0"/>
              </a:rPr>
              <a:t>Density </a:t>
            </a:r>
            <a:r>
              <a:rPr lang="en-GB" sz="1800" dirty="0">
                <a:solidFill>
                  <a:srgbClr val="000000"/>
                </a:solidFill>
                <a:effectLst/>
                <a:latin typeface="Times New Roman" panose="02020603050405020304" pitchFamily="18" charset="0"/>
                <a:ea typeface="Calibri" panose="020F0502020204030204" pitchFamily="34" charset="0"/>
              </a:rPr>
              <a:t>– 54.3 units per ha</a:t>
            </a:r>
            <a:endParaRPr lang="en-IE" sz="1100" dirty="0">
              <a:effectLst/>
              <a:latin typeface="Calibri" panose="020F0502020204030204" pitchFamily="34" charset="0"/>
              <a:ea typeface="Calibri" panose="020F0502020204030204" pitchFamily="34" charset="0"/>
            </a:endParaRPr>
          </a:p>
          <a:p>
            <a:pPr>
              <a:spcAft>
                <a:spcPts val="0"/>
              </a:spcAft>
            </a:pPr>
            <a:r>
              <a:rPr lang="en-GB" sz="1800" b="1" dirty="0">
                <a:solidFill>
                  <a:srgbClr val="000000"/>
                </a:solidFill>
                <a:effectLst/>
                <a:latin typeface="Times New Roman" panose="02020603050405020304" pitchFamily="18" charset="0"/>
                <a:ea typeface="Calibri" panose="020F0502020204030204" pitchFamily="34" charset="0"/>
              </a:rPr>
              <a:t>Plot ratio </a:t>
            </a:r>
            <a:r>
              <a:rPr lang="en-GB" sz="1800" dirty="0">
                <a:solidFill>
                  <a:srgbClr val="000000"/>
                </a:solidFill>
                <a:effectLst/>
                <a:latin typeface="Times New Roman" panose="02020603050405020304" pitchFamily="18" charset="0"/>
                <a:ea typeface="Calibri" panose="020F0502020204030204" pitchFamily="34" charset="0"/>
              </a:rPr>
              <a:t>– 0.54</a:t>
            </a:r>
            <a:endParaRPr lang="en-IE" sz="1100" dirty="0">
              <a:effectLst/>
              <a:latin typeface="Calibri" panose="020F0502020204030204" pitchFamily="34" charset="0"/>
              <a:ea typeface="Calibri" panose="020F0502020204030204" pitchFamily="34" charset="0"/>
            </a:endParaRPr>
          </a:p>
          <a:p>
            <a:pPr>
              <a:spcAft>
                <a:spcPts val="0"/>
              </a:spcAft>
            </a:pPr>
            <a:r>
              <a:rPr lang="en-GB" sz="1800" b="1" dirty="0">
                <a:solidFill>
                  <a:srgbClr val="000000"/>
                </a:solidFill>
                <a:effectLst/>
                <a:latin typeface="Times New Roman" panose="02020603050405020304" pitchFamily="18" charset="0"/>
                <a:ea typeface="Calibri" panose="020F0502020204030204" pitchFamily="34" charset="0"/>
              </a:rPr>
              <a:t>Site coverage </a:t>
            </a:r>
            <a:r>
              <a:rPr lang="en-GB" sz="1800" dirty="0">
                <a:solidFill>
                  <a:srgbClr val="000000"/>
                </a:solidFill>
                <a:effectLst/>
                <a:latin typeface="Times New Roman" panose="02020603050405020304" pitchFamily="18" charset="0"/>
                <a:ea typeface="Calibri" panose="020F0502020204030204" pitchFamily="34" charset="0"/>
              </a:rPr>
              <a:t>– 20%</a:t>
            </a:r>
            <a:endParaRPr lang="en-IE" sz="1100" dirty="0">
              <a:effectLst/>
              <a:latin typeface="Calibri" panose="020F0502020204030204" pitchFamily="34" charset="0"/>
              <a:ea typeface="Calibri" panose="020F0502020204030204" pitchFamily="34" charset="0"/>
            </a:endParaRPr>
          </a:p>
          <a:p>
            <a:pPr>
              <a:spcAft>
                <a:spcPts val="0"/>
              </a:spcAft>
            </a:pPr>
            <a:r>
              <a:rPr lang="en-IE" sz="1800" b="1" dirty="0">
                <a:solidFill>
                  <a:srgbClr val="000000"/>
                </a:solidFill>
                <a:effectLst/>
                <a:latin typeface="Times New Roman" panose="02020603050405020304" pitchFamily="18" charset="0"/>
                <a:ea typeface="Calibri" panose="020F0502020204030204" pitchFamily="34" charset="0"/>
              </a:rPr>
              <a:t>Height </a:t>
            </a:r>
            <a:r>
              <a:rPr lang="en-IE" sz="1800" dirty="0">
                <a:solidFill>
                  <a:srgbClr val="000000"/>
                </a:solidFill>
                <a:effectLst/>
                <a:latin typeface="Times New Roman" panose="02020603050405020304" pitchFamily="18" charset="0"/>
                <a:ea typeface="Calibri" panose="020F0502020204030204" pitchFamily="34" charset="0"/>
              </a:rPr>
              <a:t>– two to four storeys</a:t>
            </a:r>
            <a:endParaRPr lang="en-IE" sz="1100" dirty="0">
              <a:effectLst/>
              <a:latin typeface="Calibri" panose="020F0502020204030204" pitchFamily="34" charset="0"/>
              <a:ea typeface="Calibri" panose="020F0502020204030204" pitchFamily="34" charset="0"/>
            </a:endParaRPr>
          </a:p>
          <a:p>
            <a:pPr>
              <a:spcAft>
                <a:spcPts val="0"/>
              </a:spcAft>
            </a:pPr>
            <a:r>
              <a:rPr lang="en-IE" sz="1800" b="1" dirty="0">
                <a:solidFill>
                  <a:srgbClr val="000000"/>
                </a:solidFill>
                <a:effectLst/>
                <a:latin typeface="Times New Roman" panose="02020603050405020304" pitchFamily="18" charset="0"/>
                <a:ea typeface="Calibri" panose="020F0502020204030204" pitchFamily="34" charset="0"/>
              </a:rPr>
              <a:t>Dual Aspect apartments </a:t>
            </a:r>
            <a:r>
              <a:rPr lang="en-IE" sz="1800" dirty="0">
                <a:solidFill>
                  <a:srgbClr val="000000"/>
                </a:solidFill>
                <a:effectLst/>
                <a:latin typeface="Times New Roman" panose="02020603050405020304" pitchFamily="18" charset="0"/>
                <a:ea typeface="Calibri" panose="020F0502020204030204" pitchFamily="34" charset="0"/>
              </a:rPr>
              <a:t>– 82%</a:t>
            </a:r>
            <a:endParaRPr lang="en-IE" sz="1100" dirty="0">
              <a:effectLst/>
              <a:latin typeface="Calibri" panose="020F0502020204030204" pitchFamily="34" charset="0"/>
              <a:ea typeface="Calibri" panose="020F0502020204030204" pitchFamily="34" charset="0"/>
            </a:endParaRPr>
          </a:p>
          <a:p>
            <a:pPr>
              <a:spcAft>
                <a:spcPts val="0"/>
              </a:spcAft>
            </a:pPr>
            <a:r>
              <a:rPr lang="en-IE" sz="1800" b="1" dirty="0">
                <a:solidFill>
                  <a:srgbClr val="000000"/>
                </a:solidFill>
                <a:effectLst/>
                <a:latin typeface="Times New Roman" panose="02020603050405020304" pitchFamily="18" charset="0"/>
                <a:ea typeface="Calibri" panose="020F0502020204030204" pitchFamily="34" charset="0"/>
              </a:rPr>
              <a:t>Public open space </a:t>
            </a:r>
            <a:r>
              <a:rPr lang="en-IE" sz="1800" dirty="0">
                <a:solidFill>
                  <a:srgbClr val="000000"/>
                </a:solidFill>
                <a:effectLst/>
                <a:latin typeface="Times New Roman" panose="02020603050405020304" pitchFamily="18" charset="0"/>
                <a:ea typeface="Calibri" panose="020F0502020204030204" pitchFamily="34" charset="0"/>
              </a:rPr>
              <a:t>– 1</a:t>
            </a:r>
            <a:r>
              <a:rPr lang="en-IE" sz="1800" dirty="0">
                <a:effectLst/>
                <a:latin typeface="Times New Roman" panose="02020603050405020304" pitchFamily="18" charset="0"/>
                <a:ea typeface="Calibri" panose="020F0502020204030204" pitchFamily="34" charset="0"/>
              </a:rPr>
              <a:t>2</a:t>
            </a:r>
            <a:r>
              <a:rPr lang="en-IE" sz="1800" dirty="0">
                <a:solidFill>
                  <a:srgbClr val="000000"/>
                </a:solidFill>
                <a:effectLst/>
                <a:latin typeface="Times New Roman" panose="02020603050405020304" pitchFamily="18" charset="0"/>
                <a:ea typeface="Calibri" panose="020F0502020204030204" pitchFamily="34" charset="0"/>
              </a:rPr>
              <a:t>% </a:t>
            </a:r>
            <a:r>
              <a:rPr lang="en-IE" sz="1800" dirty="0">
                <a:effectLst/>
                <a:latin typeface="Times New Roman" panose="02020603050405020304" pitchFamily="18" charset="0"/>
                <a:ea typeface="Calibri" panose="020F0502020204030204" pitchFamily="34" charset="0"/>
              </a:rPr>
              <a:t>(0.3ha) </a:t>
            </a:r>
            <a:endParaRPr lang="en-IE" sz="1100" dirty="0">
              <a:effectLst/>
              <a:latin typeface="Calibri" panose="020F0502020204030204" pitchFamily="34" charset="0"/>
              <a:ea typeface="Calibri" panose="020F0502020204030204" pitchFamily="34" charset="0"/>
            </a:endParaRPr>
          </a:p>
          <a:p>
            <a:pPr>
              <a:spcAft>
                <a:spcPts val="0"/>
              </a:spcAft>
            </a:pPr>
            <a:r>
              <a:rPr lang="en-IE" sz="1800" b="1" dirty="0">
                <a:effectLst/>
                <a:latin typeface="Times New Roman" panose="02020603050405020304" pitchFamily="18" charset="0"/>
                <a:ea typeface="Calibri" panose="020F0502020204030204" pitchFamily="34" charset="0"/>
              </a:rPr>
              <a:t>Communal open space (Apartments and duplex)</a:t>
            </a:r>
            <a:r>
              <a:rPr lang="en-IE" sz="1800" dirty="0">
                <a:effectLst/>
                <a:latin typeface="Times New Roman" panose="02020603050405020304" pitchFamily="18" charset="0"/>
                <a:ea typeface="Calibri" panose="020F0502020204030204" pitchFamily="34" charset="0"/>
              </a:rPr>
              <a:t> – 3,661sqm</a:t>
            </a:r>
            <a:endParaRPr lang="en-IE" sz="1100" dirty="0">
              <a:effectLst/>
              <a:latin typeface="Calibri" panose="020F0502020204030204" pitchFamily="34" charset="0"/>
              <a:ea typeface="Calibri" panose="020F0502020204030204" pitchFamily="34" charset="0"/>
            </a:endParaRPr>
          </a:p>
          <a:p>
            <a:pPr>
              <a:spcAft>
                <a:spcPts val="0"/>
              </a:spcAft>
            </a:pPr>
            <a:r>
              <a:rPr lang="en-IE" sz="1800" b="1" dirty="0">
                <a:solidFill>
                  <a:srgbClr val="000000"/>
                </a:solidFill>
                <a:effectLst/>
                <a:latin typeface="Times New Roman" panose="02020603050405020304" pitchFamily="18" charset="0"/>
                <a:ea typeface="Calibri" panose="020F0502020204030204" pitchFamily="34" charset="0"/>
              </a:rPr>
              <a:t>Car parking – </a:t>
            </a:r>
            <a:r>
              <a:rPr lang="en-IE" sz="1800" dirty="0">
                <a:solidFill>
                  <a:srgbClr val="000000"/>
                </a:solidFill>
                <a:effectLst/>
                <a:latin typeface="Times New Roman" panose="02020603050405020304" pitchFamily="18" charset="0"/>
                <a:ea typeface="Calibri" panose="020F0502020204030204" pitchFamily="34" charset="0"/>
              </a:rPr>
              <a:t>167</a:t>
            </a:r>
            <a:r>
              <a:rPr lang="en-IE" sz="1800" b="1" dirty="0">
                <a:solidFill>
                  <a:srgbClr val="000000"/>
                </a:solidFill>
                <a:effectLst/>
                <a:latin typeface="Times New Roman" panose="02020603050405020304" pitchFamily="18" charset="0"/>
                <a:ea typeface="Calibri" panose="020F0502020204030204" pitchFamily="34" charset="0"/>
              </a:rPr>
              <a:t>  Cycle parking -  </a:t>
            </a:r>
            <a:r>
              <a:rPr lang="en-IE" sz="1800" dirty="0">
                <a:solidFill>
                  <a:srgbClr val="000000"/>
                </a:solidFill>
                <a:effectLst/>
                <a:latin typeface="Times New Roman" panose="02020603050405020304" pitchFamily="18" charset="0"/>
                <a:ea typeface="Calibri" panose="020F0502020204030204" pitchFamily="34" charset="0"/>
              </a:rPr>
              <a:t>288</a:t>
            </a:r>
            <a:endParaRPr lang="en-IE" sz="1100" dirty="0">
              <a:effectLst/>
              <a:latin typeface="Calibri" panose="020F0502020204030204" pitchFamily="34" charset="0"/>
              <a:ea typeface="Calibri" panose="020F0502020204030204" pitchFamily="34" charset="0"/>
            </a:endParaRPr>
          </a:p>
          <a:p>
            <a:pPr>
              <a:spcAft>
                <a:spcPts val="0"/>
              </a:spcAft>
            </a:pPr>
            <a:r>
              <a:rPr lang="en-IE" sz="1800" b="1" dirty="0">
                <a:effectLst/>
                <a:latin typeface="Times New Roman" panose="02020603050405020304" pitchFamily="18" charset="0"/>
                <a:ea typeface="Calibri" panose="020F0502020204030204" pitchFamily="34" charset="0"/>
              </a:rPr>
              <a:t>Ancillary to residential use – </a:t>
            </a:r>
            <a:r>
              <a:rPr lang="en-IE" sz="1800" dirty="0">
                <a:effectLst/>
                <a:latin typeface="Times New Roman" panose="02020603050405020304" pitchFamily="18" charset="0"/>
                <a:ea typeface="Calibri" panose="020F0502020204030204" pitchFamily="34" charset="0"/>
              </a:rPr>
              <a:t>management office (24sqm)</a:t>
            </a:r>
            <a:endParaRPr lang="en-IE" sz="1100" dirty="0">
              <a:effectLst/>
              <a:latin typeface="Calibri" panose="020F0502020204030204" pitchFamily="34" charset="0"/>
              <a:ea typeface="Calibri" panose="020F0502020204030204" pitchFamily="34" charset="0"/>
            </a:endParaRPr>
          </a:p>
          <a:p>
            <a:pPr>
              <a:spcAft>
                <a:spcPts val="0"/>
              </a:spcAft>
            </a:pPr>
            <a:r>
              <a:rPr lang="en-IE" sz="1800" b="1" dirty="0">
                <a:effectLst/>
                <a:latin typeface="Times New Roman" panose="02020603050405020304" pitchFamily="18" charset="0"/>
                <a:ea typeface="Calibri" panose="020F0502020204030204" pitchFamily="34" charset="0"/>
              </a:rPr>
              <a:t>Non-residential use – </a:t>
            </a:r>
            <a:r>
              <a:rPr lang="en-IE" sz="1800" dirty="0">
                <a:effectLst/>
                <a:latin typeface="Times New Roman" panose="02020603050405020304" pitchFamily="18" charset="0"/>
                <a:ea typeface="Calibri" panose="020F0502020204030204" pitchFamily="34" charset="0"/>
              </a:rPr>
              <a:t>Creche (128sqm) and Shop (65sqm)</a:t>
            </a:r>
            <a:endParaRPr lang="en-IE" sz="11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940449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0725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p:cNvSpPr txBox="1"/>
          <p:nvPr/>
        </p:nvSpPr>
        <p:spPr>
          <a:xfrm>
            <a:off x="346323" y="2887761"/>
            <a:ext cx="8299939" cy="1077218"/>
          </a:xfrm>
          <a:prstGeom prst="rect">
            <a:avLst/>
          </a:prstGeom>
          <a:noFill/>
        </p:spPr>
        <p:txBody>
          <a:bodyPr wrap="square" rtlCol="0">
            <a:spAutoFit/>
          </a:bodyPr>
          <a:lstStyle/>
          <a:p>
            <a:r>
              <a:rPr lang="en-IE" sz="3200" dirty="0">
                <a:solidFill>
                  <a:schemeClr val="bg1"/>
                </a:solidFill>
                <a:latin typeface="Times New Roman" panose="02020603050405020304" pitchFamily="18" charset="0"/>
                <a:cs typeface="Times New Roman" panose="02020603050405020304" pitchFamily="18" charset="0"/>
              </a:rPr>
              <a:t>Thank You</a:t>
            </a:r>
          </a:p>
          <a:p>
            <a:r>
              <a:rPr lang="en-IE" sz="3200" dirty="0">
                <a:solidFill>
                  <a:schemeClr val="bg2">
                    <a:lumMod val="75000"/>
                  </a:schemeClr>
                </a:solidFill>
                <a:latin typeface="Times New Roman" panose="02020603050405020304" pitchFamily="18" charset="0"/>
                <a:cs typeface="Times New Roman" panose="02020603050405020304" pitchFamily="18" charset="0"/>
              </a:rPr>
              <a:t>Questions</a:t>
            </a:r>
            <a:endParaRPr lang="en-IE" sz="2800" dirty="0">
              <a:solidFill>
                <a:schemeClr val="bg2">
                  <a:lumMod val="75000"/>
                </a:schemeClr>
              </a:solidFill>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flipV="1">
            <a:off x="346323" y="2751015"/>
            <a:ext cx="1716939" cy="1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spTree>
    <p:extLst>
      <p:ext uri="{BB962C8B-B14F-4D97-AF65-F5344CB8AC3E}">
        <p14:creationId xmlns:p14="http://schemas.microsoft.com/office/powerpoint/2010/main" val="367273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6F24A9-D1A2-42FB-AF49-845508D02964}"/>
              </a:ext>
            </a:extLst>
          </p:cNvPr>
          <p:cNvPicPr>
            <a:picLocks noChangeAspect="1"/>
          </p:cNvPicPr>
          <p:nvPr/>
        </p:nvPicPr>
        <p:blipFill>
          <a:blip r:embed="rId2"/>
          <a:stretch>
            <a:fillRect/>
          </a:stretch>
        </p:blipFill>
        <p:spPr>
          <a:xfrm>
            <a:off x="55595" y="1006049"/>
            <a:ext cx="8902876" cy="4917673"/>
          </a:xfrm>
          <a:prstGeom prst="rect">
            <a:avLst/>
          </a:prstGeom>
        </p:spPr>
      </p:pic>
    </p:spTree>
    <p:extLst>
      <p:ext uri="{BB962C8B-B14F-4D97-AF65-F5344CB8AC3E}">
        <p14:creationId xmlns:p14="http://schemas.microsoft.com/office/powerpoint/2010/main" val="3193158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68174" y="1081994"/>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96473" y="1195897"/>
            <a:ext cx="4773091" cy="2264081"/>
          </a:xfrm>
          <a:prstGeom prst="rect">
            <a:avLst/>
          </a:prstGeom>
          <a:noFill/>
        </p:spPr>
        <p:txBody>
          <a:bodyPr wrap="square" rtlCol="0">
            <a:spAutoFit/>
          </a:bodyPr>
          <a:lstStyle/>
          <a:p>
            <a:r>
              <a:rPr lang="en-IE" b="1" dirty="0">
                <a:solidFill>
                  <a:srgbClr val="0070C0"/>
                </a:solidFill>
                <a:latin typeface="Times New Roman" panose="02020603050405020304" pitchFamily="18" charset="0"/>
                <a:cs typeface="Times New Roman" panose="02020603050405020304" pitchFamily="18" charset="0"/>
              </a:rPr>
              <a:t>Timelines</a:t>
            </a:r>
            <a:r>
              <a:rPr lang="en-IE" b="1" dirty="0">
                <a:solidFill>
                  <a:srgbClr val="0070C0"/>
                </a:solidFill>
              </a:rPr>
              <a:t> </a:t>
            </a:r>
          </a:p>
          <a:p>
            <a:pPr marL="342900" lvl="0" indent="-342900">
              <a:lnSpc>
                <a:spcPct val="200000"/>
              </a:lnSpc>
              <a:spcAft>
                <a:spcPts val="0"/>
              </a:spcAft>
              <a:buFont typeface="Wingdings" panose="05000000000000000000" pitchFamily="2" charset="2"/>
              <a:buChar char=""/>
              <a:tabLst>
                <a:tab pos="457200" algn="l"/>
              </a:tabLst>
            </a:pPr>
            <a:r>
              <a:rPr lang="en-IE"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SHD Lodged with ABP on 26/11/2020</a:t>
            </a:r>
            <a:endParaRPr lang="en-IE" sz="16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200000"/>
              </a:lnSpc>
              <a:spcAft>
                <a:spcPts val="0"/>
              </a:spcAft>
              <a:buFont typeface="Wingdings" panose="05000000000000000000" pitchFamily="2" charset="2"/>
              <a:buChar char=""/>
              <a:tabLst>
                <a:tab pos="457200" algn="l"/>
              </a:tabLst>
            </a:pPr>
            <a:r>
              <a:rPr lang="en-IE"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Week </a:t>
            </a:r>
            <a:r>
              <a:rPr lang="en-IE" sz="1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Obs</a:t>
            </a:r>
            <a:r>
              <a:rPr lang="en-IE"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by 5.30pm on 08/01/2021</a:t>
            </a:r>
            <a:endParaRPr lang="en-IE" sz="16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200000"/>
              </a:lnSpc>
              <a:spcAft>
                <a:spcPts val="0"/>
              </a:spcAft>
              <a:buFont typeface="Wingdings" panose="05000000000000000000" pitchFamily="2" charset="2"/>
              <a:buChar char=""/>
              <a:tabLst>
                <a:tab pos="457200" algn="l"/>
              </a:tabLst>
            </a:pPr>
            <a:r>
              <a:rPr lang="en-IE"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 </a:t>
            </a:r>
            <a:r>
              <a:rPr lang="en-IE" sz="1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Wks</a:t>
            </a:r>
            <a:r>
              <a:rPr lang="en-IE"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SDCC report due to ABP  01/02/2021</a:t>
            </a:r>
            <a:endParaRPr lang="en-IE" sz="16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200000"/>
              </a:lnSpc>
              <a:spcAft>
                <a:spcPts val="0"/>
              </a:spcAft>
              <a:buFont typeface="Wingdings" panose="05000000000000000000" pitchFamily="2" charset="2"/>
              <a:buChar char=""/>
              <a:tabLst>
                <a:tab pos="457200" algn="l"/>
              </a:tabLst>
            </a:pPr>
            <a:r>
              <a:rPr lang="en-IE"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 Week Decision due from ABP</a:t>
            </a:r>
            <a:r>
              <a:rPr lang="en-IE"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IE"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26/03/2021</a:t>
            </a:r>
            <a:r>
              <a:rPr lang="en-IE" sz="1600" dirty="0">
                <a:latin typeface="Times New Roman" panose="02020603050405020304" pitchFamily="18" charset="0"/>
                <a:cs typeface="Times New Roman" panose="02020603050405020304" pitchFamily="18" charset="0"/>
              </a:rPr>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pic>
        <p:nvPicPr>
          <p:cNvPr id="10" name="Picture 9"/>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sp>
        <p:nvSpPr>
          <p:cNvPr id="8" name="Rectangle 7"/>
          <p:cNvSpPr/>
          <p:nvPr/>
        </p:nvSpPr>
        <p:spPr>
          <a:xfrm>
            <a:off x="196474" y="4273616"/>
            <a:ext cx="4298524" cy="1600438"/>
          </a:xfrm>
          <a:prstGeom prst="rect">
            <a:avLst/>
          </a:prstGeom>
        </p:spPr>
        <p:txBody>
          <a:bodyPr wrap="square">
            <a:spAutoFit/>
          </a:bodyPr>
          <a:lstStyle/>
          <a:p>
            <a:r>
              <a:rPr lang="en-IE" b="1" dirty="0">
                <a:solidFill>
                  <a:srgbClr val="0070C0"/>
                </a:solidFill>
                <a:latin typeface="Times New Roman" panose="02020603050405020304" pitchFamily="18" charset="0"/>
                <a:cs typeface="Times New Roman" panose="02020603050405020304" pitchFamily="18" charset="0"/>
              </a:rPr>
              <a:t>Consultations </a:t>
            </a:r>
          </a:p>
          <a:p>
            <a:pPr marL="285750" indent="-285750">
              <a:buFont typeface="Wingdings" panose="05000000000000000000" pitchFamily="2" charset="2"/>
              <a:buChar char="§"/>
            </a:pPr>
            <a:r>
              <a:rPr lang="en-IE" sz="1600" b="1" dirty="0">
                <a:latin typeface="Times New Roman" panose="02020603050405020304" pitchFamily="18" charset="0"/>
                <a:cs typeface="Times New Roman" panose="02020603050405020304" pitchFamily="18" charset="0"/>
              </a:rPr>
              <a:t>S.247 </a:t>
            </a:r>
            <a:r>
              <a:rPr lang="en-IE" sz="1600" b="1" dirty="0" err="1">
                <a:latin typeface="Times New Roman" panose="02020603050405020304" pitchFamily="18" charset="0"/>
                <a:cs typeface="Times New Roman" panose="02020603050405020304" pitchFamily="18" charset="0"/>
              </a:rPr>
              <a:t>pre-planning</a:t>
            </a:r>
            <a:r>
              <a:rPr lang="en-IE" sz="1600" b="1" dirty="0">
                <a:latin typeface="Times New Roman" panose="02020603050405020304" pitchFamily="18" charset="0"/>
                <a:cs typeface="Times New Roman" panose="02020603050405020304" pitchFamily="18" charset="0"/>
              </a:rPr>
              <a:t> </a:t>
            </a:r>
            <a:r>
              <a:rPr lang="en-IE" sz="1600" b="1">
                <a:latin typeface="Times New Roman" panose="02020603050405020304" pitchFamily="18" charset="0"/>
                <a:cs typeface="Times New Roman" panose="02020603050405020304" pitchFamily="18" charset="0"/>
              </a:rPr>
              <a:t>meetings were </a:t>
            </a:r>
            <a:r>
              <a:rPr lang="en-IE" sz="1600" b="1" dirty="0">
                <a:latin typeface="Times New Roman" panose="02020603050405020304" pitchFamily="18" charset="0"/>
                <a:cs typeface="Times New Roman" panose="02020603050405020304" pitchFamily="18" charset="0"/>
              </a:rPr>
              <a:t>held with SDCC on 01/04/19 and 18/06/19</a:t>
            </a:r>
            <a:r>
              <a:rPr lang="en-IE" sz="1600" dirty="0">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
            </a:pPr>
            <a:r>
              <a:rPr lang="en-IE" sz="1600" b="1" dirty="0">
                <a:latin typeface="Times New Roman" panose="02020603050405020304" pitchFamily="18" charset="0"/>
                <a:cs typeface="Times New Roman" panose="02020603050405020304" pitchFamily="18" charset="0"/>
              </a:rPr>
              <a:t>A  pre-planning meeting was held on 27/11/19 with An Bord </a:t>
            </a:r>
            <a:r>
              <a:rPr lang="en-IE" sz="1600" b="1" dirty="0" err="1">
                <a:latin typeface="Times New Roman" panose="02020603050405020304" pitchFamily="18" charset="0"/>
                <a:cs typeface="Times New Roman" panose="02020603050405020304" pitchFamily="18" charset="0"/>
              </a:rPr>
              <a:t>Pleanala</a:t>
            </a:r>
            <a:r>
              <a:rPr lang="en-IE" sz="1600" b="1" dirty="0">
                <a:latin typeface="Times New Roman" panose="02020603050405020304" pitchFamily="18" charset="0"/>
                <a:cs typeface="Times New Roman" panose="02020603050405020304" pitchFamily="18" charset="0"/>
              </a:rPr>
              <a:t>, the applicant and SDCC.</a:t>
            </a:r>
          </a:p>
        </p:txBody>
      </p:sp>
    </p:spTree>
    <p:extLst>
      <p:ext uri="{BB962C8B-B14F-4D97-AF65-F5344CB8AC3E}">
        <p14:creationId xmlns:p14="http://schemas.microsoft.com/office/powerpoint/2010/main" val="3067141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291351-6616-43B9-AEAC-5F299F28A7B3}"/>
              </a:ext>
            </a:extLst>
          </p:cNvPr>
          <p:cNvSpPr txBox="1"/>
          <p:nvPr/>
        </p:nvSpPr>
        <p:spPr>
          <a:xfrm>
            <a:off x="251790" y="887896"/>
            <a:ext cx="8680175" cy="4678204"/>
          </a:xfrm>
          <a:prstGeom prst="rect">
            <a:avLst/>
          </a:prstGeom>
          <a:noFill/>
        </p:spPr>
        <p:txBody>
          <a:bodyPr wrap="square">
            <a:spAutoFit/>
          </a:bodyPr>
          <a:lstStyle/>
          <a:p>
            <a:pPr>
              <a:spcAft>
                <a:spcPts val="0"/>
              </a:spcAft>
            </a:pPr>
            <a:r>
              <a:rPr lang="en-IE" sz="2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Proposed Development</a:t>
            </a:r>
          </a:p>
          <a:p>
            <a:pPr>
              <a:spcAft>
                <a:spcPts val="0"/>
              </a:spcAft>
            </a:pPr>
            <a:endParaRPr lang="en-IE" sz="2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131 residential units including: </a:t>
            </a:r>
          </a:p>
          <a:p>
            <a:pPr>
              <a:spcAft>
                <a:spcPts val="0"/>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spcAft>
                <a:spcPts val="0"/>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- 21 houses (11 no. 4-bed; 10 no. 5-bed) of up to two-storey plus roof storey. </a:t>
            </a:r>
          </a:p>
          <a:p>
            <a:pPr>
              <a:spcAft>
                <a:spcPts val="0"/>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- 51 duplex apartment units (11 no. 1-bed; 23 no. 2-bed; 17 no. 3-bed) in seven blocks of up to three-storeys. </a:t>
            </a:r>
          </a:p>
          <a:p>
            <a:pPr>
              <a:spcAft>
                <a:spcPts val="0"/>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- 59 apartments (18 no. 1-bed; 38 no. 2-bed; 3 no. 3-bed) in three apartment blocks up to four-storeys. </a:t>
            </a:r>
          </a:p>
          <a:p>
            <a:pPr>
              <a:spcAft>
                <a:spcPts val="0"/>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spcAft>
                <a:spcPts val="810"/>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 creche of c. 128 sqm at the ground floor of Block L. </a:t>
            </a:r>
          </a:p>
          <a:p>
            <a:pPr>
              <a:spcAft>
                <a:spcPts val="810"/>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 shop of c. 65 sqm at the ground floor of Block G, with associated storage. </a:t>
            </a:r>
          </a:p>
          <a:p>
            <a:pPr>
              <a:spcAft>
                <a:spcPts val="810"/>
              </a:spcAft>
            </a:pPr>
            <a:endParaRPr lang="en-IE" sz="2000" dirty="0">
              <a:solidFill>
                <a:srgbClr val="000000"/>
              </a:solidFill>
              <a:effectLst/>
              <a:latin typeface="Arial" panose="020B0604020202020204" pitchFamily="34" charset="0"/>
              <a:ea typeface="Calibri" panose="020F0502020204030204" pitchFamily="34" charset="0"/>
            </a:endParaRPr>
          </a:p>
          <a:p>
            <a:pPr>
              <a:spcAft>
                <a:spcPts val="0"/>
              </a:spcAft>
            </a:pPr>
            <a:endParaRPr lang="en-IE" dirty="0"/>
          </a:p>
        </p:txBody>
      </p:sp>
    </p:spTree>
    <p:extLst>
      <p:ext uri="{BB962C8B-B14F-4D97-AF65-F5344CB8AC3E}">
        <p14:creationId xmlns:p14="http://schemas.microsoft.com/office/powerpoint/2010/main" val="3791665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222BB0-2161-4FCB-8354-513A60ADB236}"/>
              </a:ext>
            </a:extLst>
          </p:cNvPr>
          <p:cNvSpPr txBox="1"/>
          <p:nvPr/>
        </p:nvSpPr>
        <p:spPr>
          <a:xfrm>
            <a:off x="251791" y="397565"/>
            <a:ext cx="8468140" cy="6145272"/>
          </a:xfrm>
          <a:prstGeom prst="rect">
            <a:avLst/>
          </a:prstGeom>
          <a:noFill/>
        </p:spPr>
        <p:txBody>
          <a:bodyPr wrap="square">
            <a:spAutoFit/>
          </a:bodyPr>
          <a:lstStyle/>
          <a:p>
            <a:pPr>
              <a:spcAft>
                <a:spcPts val="0"/>
              </a:spcAft>
            </a:pPr>
            <a:r>
              <a:rPr lang="en-IE" sz="2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Proposed Development (continued)</a:t>
            </a:r>
          </a:p>
          <a:p>
            <a:pPr>
              <a:spcAft>
                <a:spcPts val="0"/>
              </a:spcAft>
            </a:pPr>
            <a:endParaRPr lang="en-IE" sz="2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 total of 167 car parking spaces, of which: </a:t>
            </a:r>
          </a:p>
          <a:p>
            <a:pPr>
              <a:spcAft>
                <a:spcPts val="0"/>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spcAft>
                <a:spcPts val="0"/>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- 88 are at surface level and 79 in the basement under apartment Blocks F and G. </a:t>
            </a:r>
          </a:p>
          <a:p>
            <a:pPr>
              <a:spcAft>
                <a:spcPts val="0"/>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- 5 are dedicated visitor parking spaces. </a:t>
            </a:r>
          </a:p>
          <a:p>
            <a:pPr>
              <a:spcAft>
                <a:spcPts val="0"/>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spcAft>
                <a:spcPts val="810"/>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 total of 288 cycle parking spaces and 5 no. motorcycle spaces. </a:t>
            </a:r>
          </a:p>
          <a:p>
            <a:pPr>
              <a:spcAft>
                <a:spcPts val="810"/>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 new vehicular access onto Stocking Lane. </a:t>
            </a:r>
          </a:p>
          <a:p>
            <a:pPr>
              <a:spcAft>
                <a:spcPts val="810"/>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 new vehicular and pedestrian/cycle access to the Springvale estate to the east. </a:t>
            </a:r>
          </a:p>
          <a:p>
            <a:pPr>
              <a:spcAft>
                <a:spcPts val="810"/>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New roads, footpaths and cycle paths and connections within the site </a:t>
            </a:r>
          </a:p>
          <a:p>
            <a:pPr>
              <a:spcAft>
                <a:spcPts val="810"/>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 new pedestrian crossing on Stocking Lane to the north west. </a:t>
            </a:r>
          </a:p>
          <a:p>
            <a:pPr>
              <a:spcAft>
                <a:spcPts val="0"/>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The expansion and upgrade of the existing pedestrian crossing on Stocking Lane to the south west. </a:t>
            </a:r>
          </a:p>
          <a:p>
            <a:pPr>
              <a:spcAft>
                <a:spcPts val="0"/>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r>
              <a:rPr lang="en-IE" sz="2000" dirty="0">
                <a:effectLst/>
                <a:latin typeface="Times New Roman" panose="02020603050405020304" pitchFamily="18" charset="0"/>
                <a:ea typeface="Calibri" panose="020F0502020204030204" pitchFamily="34" charset="0"/>
                <a:cs typeface="Times New Roman" panose="02020603050405020304" pitchFamily="18" charset="0"/>
              </a:rPr>
              <a:t>The development also includes landscaped private and public open space, boundary treatment, lighting, play area, an ESB substation, site drainage works and all ancillary site development works above and below ground.</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endParaRPr lang="en-IE" dirty="0"/>
          </a:p>
        </p:txBody>
      </p:sp>
    </p:spTree>
    <p:extLst>
      <p:ext uri="{BB962C8B-B14F-4D97-AF65-F5344CB8AC3E}">
        <p14:creationId xmlns:p14="http://schemas.microsoft.com/office/powerpoint/2010/main" val="4252048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02A5D-BA19-462A-8E99-81F46B25D691}"/>
              </a:ext>
            </a:extLst>
          </p:cNvPr>
          <p:cNvSpPr txBox="1"/>
          <p:nvPr/>
        </p:nvSpPr>
        <p:spPr>
          <a:xfrm>
            <a:off x="437322" y="357809"/>
            <a:ext cx="8256103" cy="5262559"/>
          </a:xfrm>
          <a:prstGeom prst="rect">
            <a:avLst/>
          </a:prstGeom>
          <a:noFill/>
        </p:spPr>
        <p:txBody>
          <a:bodyPr wrap="square">
            <a:spAutoFit/>
          </a:bodyPr>
          <a:lstStyle/>
          <a:p>
            <a:pPr>
              <a:spcAft>
                <a:spcPts val="0"/>
              </a:spcAft>
            </a:pPr>
            <a:r>
              <a:rPr lang="en-IE" sz="1800" dirty="0">
                <a:solidFill>
                  <a:srgbClr val="0070C0"/>
                </a:solidFill>
                <a:effectLst/>
                <a:latin typeface="Times New Roman" panose="02020603050405020304" pitchFamily="18" charset="0"/>
                <a:ea typeface="Calibri" panose="020F0502020204030204" pitchFamily="34" charset="0"/>
              </a:rPr>
              <a:t>ABP comments</a:t>
            </a:r>
          </a:p>
          <a:p>
            <a:pPr>
              <a:spcAft>
                <a:spcPts val="0"/>
              </a:spcAft>
            </a:pPr>
            <a:endParaRPr lang="en-IE" sz="1800" dirty="0">
              <a:solidFill>
                <a:srgbClr val="0070C0"/>
              </a:solidFill>
              <a:effectLst/>
              <a:latin typeface="Times New Roman" panose="02020603050405020304" pitchFamily="18" charset="0"/>
              <a:ea typeface="Calibri" panose="020F0502020204030204" pitchFamily="34" charset="0"/>
            </a:endParaRPr>
          </a:p>
          <a:p>
            <a:pPr>
              <a:spcAft>
                <a:spcPts val="0"/>
              </a:spcAft>
            </a:pPr>
            <a:r>
              <a:rPr lang="en-IE" dirty="0">
                <a:latin typeface="Times New Roman" panose="02020603050405020304" pitchFamily="18" charset="0"/>
                <a:ea typeface="Calibri" panose="020F0502020204030204" pitchFamily="34" charset="0"/>
              </a:rPr>
              <a:t>1. </a:t>
            </a:r>
            <a:r>
              <a:rPr lang="en-IE" b="1" dirty="0">
                <a:latin typeface="Times New Roman" panose="02020603050405020304" pitchFamily="18" charset="0"/>
                <a:ea typeface="Calibri" panose="020F0502020204030204" pitchFamily="34" charset="0"/>
              </a:rPr>
              <a:t>Design and configuration of the layout</a:t>
            </a:r>
            <a:endParaRPr lang="en-IE" sz="1800" b="1" dirty="0">
              <a:effectLst/>
              <a:latin typeface="Times New Roman" panose="02020603050405020304" pitchFamily="18" charset="0"/>
              <a:ea typeface="Calibri" panose="020F0502020204030204" pitchFamily="34" charset="0"/>
            </a:endParaRPr>
          </a:p>
          <a:p>
            <a:pPr marL="342900" lvl="0" indent="-342900">
              <a:spcAft>
                <a:spcPts val="85"/>
              </a:spcAft>
              <a:buFont typeface="Symbol" panose="05050102010706020507" pitchFamily="18" charset="2"/>
              <a:buChar char=""/>
            </a:pPr>
            <a:r>
              <a:rPr lang="en-IE" sz="1800" dirty="0">
                <a:solidFill>
                  <a:srgbClr val="000000"/>
                </a:solidFill>
                <a:effectLst/>
                <a:latin typeface="Times New Roman" panose="02020603050405020304" pitchFamily="18" charset="0"/>
                <a:ea typeface="Calibri" panose="020F0502020204030204" pitchFamily="34" charset="0"/>
              </a:rPr>
              <a:t>The creation of </a:t>
            </a:r>
            <a:r>
              <a:rPr lang="en-IE" sz="1800" b="1" dirty="0">
                <a:solidFill>
                  <a:srgbClr val="000000"/>
                </a:solidFill>
                <a:effectLst/>
                <a:latin typeface="Times New Roman" panose="02020603050405020304" pitchFamily="18" charset="0"/>
                <a:ea typeface="Calibri" panose="020F0502020204030204" pitchFamily="34" charset="0"/>
              </a:rPr>
              <a:t>strong urban edges </a:t>
            </a:r>
            <a:r>
              <a:rPr lang="en-IE" sz="1800" dirty="0">
                <a:solidFill>
                  <a:srgbClr val="000000"/>
                </a:solidFill>
                <a:effectLst/>
                <a:latin typeface="Times New Roman" panose="02020603050405020304" pitchFamily="18" charset="0"/>
                <a:ea typeface="Calibri" panose="020F0502020204030204" pitchFamily="34" charset="0"/>
              </a:rPr>
              <a:t>along Stocking Lane. </a:t>
            </a:r>
            <a:endParaRPr lang="en-IE" sz="1800" dirty="0">
              <a:solidFill>
                <a:srgbClr val="000000"/>
              </a:solidFill>
              <a:effectLst/>
              <a:latin typeface="Calibri" panose="020F0502020204030204" pitchFamily="34" charset="0"/>
              <a:ea typeface="Calibri" panose="020F0502020204030204" pitchFamily="34" charset="0"/>
            </a:endParaRPr>
          </a:p>
          <a:p>
            <a:pPr marL="342900" lvl="0" indent="-342900">
              <a:spcAft>
                <a:spcPts val="85"/>
              </a:spcAft>
              <a:buFont typeface="Symbol" panose="05050102010706020507" pitchFamily="18" charset="2"/>
              <a:buChar char=""/>
            </a:pPr>
            <a:r>
              <a:rPr lang="en-IE" sz="1800" dirty="0">
                <a:solidFill>
                  <a:srgbClr val="000000"/>
                </a:solidFill>
                <a:effectLst/>
                <a:latin typeface="Times New Roman" panose="02020603050405020304" pitchFamily="18" charset="0"/>
                <a:ea typeface="Calibri" panose="020F0502020204030204" pitchFamily="34" charset="0"/>
              </a:rPr>
              <a:t>Justification for the </a:t>
            </a:r>
            <a:r>
              <a:rPr lang="en-IE" sz="1800" b="1" dirty="0">
                <a:solidFill>
                  <a:srgbClr val="000000"/>
                </a:solidFill>
                <a:effectLst/>
                <a:latin typeface="Times New Roman" panose="02020603050405020304" pitchFamily="18" charset="0"/>
                <a:ea typeface="Calibri" panose="020F0502020204030204" pitchFamily="34" charset="0"/>
              </a:rPr>
              <a:t>provision of open space </a:t>
            </a:r>
            <a:r>
              <a:rPr lang="en-IE" sz="1800" dirty="0">
                <a:solidFill>
                  <a:srgbClr val="000000"/>
                </a:solidFill>
                <a:effectLst/>
                <a:latin typeface="Times New Roman" panose="02020603050405020304" pitchFamily="18" charset="0"/>
                <a:ea typeface="Calibri" panose="020F0502020204030204" pitchFamily="34" charset="0"/>
              </a:rPr>
              <a:t>at the north-western section of the site if this strategy is to be pursued. </a:t>
            </a:r>
            <a:endParaRPr lang="en-IE" sz="1800" dirty="0">
              <a:solidFill>
                <a:srgbClr val="000000"/>
              </a:solidFill>
              <a:effectLst/>
              <a:latin typeface="Calibri" panose="020F0502020204030204" pitchFamily="34" charset="0"/>
              <a:ea typeface="Calibri" panose="020F0502020204030204" pitchFamily="34" charset="0"/>
            </a:endParaRPr>
          </a:p>
          <a:p>
            <a:pPr marL="342900" lvl="0" indent="-342900">
              <a:spcAft>
                <a:spcPts val="85"/>
              </a:spcAft>
              <a:buFont typeface="Symbol" panose="05050102010706020507" pitchFamily="18" charset="2"/>
              <a:buChar char=""/>
            </a:pPr>
            <a:r>
              <a:rPr lang="en-IE" sz="1800" dirty="0">
                <a:solidFill>
                  <a:srgbClr val="000000"/>
                </a:solidFill>
                <a:effectLst/>
                <a:latin typeface="Times New Roman" panose="02020603050405020304" pitchFamily="18" charset="0"/>
                <a:ea typeface="Calibri" panose="020F0502020204030204" pitchFamily="34" charset="0"/>
              </a:rPr>
              <a:t>an improved design approach that addresses a </a:t>
            </a:r>
            <a:r>
              <a:rPr lang="en-IE" sz="1800" b="1" dirty="0">
                <a:solidFill>
                  <a:srgbClr val="000000"/>
                </a:solidFill>
                <a:effectLst/>
                <a:latin typeface="Times New Roman" panose="02020603050405020304" pitchFamily="18" charset="0"/>
                <a:ea typeface="Calibri" panose="020F0502020204030204" pitchFamily="34" charset="0"/>
              </a:rPr>
              <a:t>sense of enclosure </a:t>
            </a:r>
            <a:r>
              <a:rPr lang="en-IE" sz="1800" dirty="0">
                <a:solidFill>
                  <a:srgbClr val="000000"/>
                </a:solidFill>
                <a:effectLst/>
                <a:latin typeface="Times New Roman" panose="02020603050405020304" pitchFamily="18" charset="0"/>
                <a:ea typeface="Calibri" panose="020F0502020204030204" pitchFamily="34" charset="0"/>
              </a:rPr>
              <a:t>along the west-east Boulevard. This may involve reducing the separation distances between the front elevations of the houses along the street or increasing the height of the units. </a:t>
            </a:r>
            <a:endParaRPr lang="en-IE" sz="1800" dirty="0">
              <a:solidFill>
                <a:srgbClr val="000000"/>
              </a:solidFill>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b="1" dirty="0">
                <a:solidFill>
                  <a:srgbClr val="000000"/>
                </a:solidFill>
                <a:effectLst/>
                <a:latin typeface="Times New Roman" panose="02020603050405020304" pitchFamily="18" charset="0"/>
                <a:ea typeface="Calibri" panose="020F0502020204030204" pitchFamily="34" charset="0"/>
              </a:rPr>
              <a:t>elevational design and materials </a:t>
            </a:r>
            <a:r>
              <a:rPr lang="en-IE" sz="1800" dirty="0">
                <a:solidFill>
                  <a:srgbClr val="000000"/>
                </a:solidFill>
                <a:effectLst/>
                <a:latin typeface="Times New Roman" panose="02020603050405020304" pitchFamily="18" charset="0"/>
                <a:ea typeface="Calibri" panose="020F0502020204030204" pitchFamily="34" charset="0"/>
              </a:rPr>
              <a:t>which </a:t>
            </a:r>
            <a:r>
              <a:rPr lang="en-IE" sz="1800" b="1" dirty="0">
                <a:solidFill>
                  <a:srgbClr val="000000"/>
                </a:solidFill>
                <a:effectLst/>
                <a:latin typeface="Times New Roman" panose="02020603050405020304" pitchFamily="18" charset="0"/>
                <a:ea typeface="Calibri" panose="020F0502020204030204" pitchFamily="34" charset="0"/>
              </a:rPr>
              <a:t>respect the receiving environment </a:t>
            </a:r>
            <a:r>
              <a:rPr lang="en-IE" sz="1800" dirty="0">
                <a:solidFill>
                  <a:srgbClr val="000000"/>
                </a:solidFill>
                <a:effectLst/>
                <a:latin typeface="Times New Roman" panose="02020603050405020304" pitchFamily="18" charset="0"/>
                <a:ea typeface="Calibri" panose="020F0502020204030204" pitchFamily="34" charset="0"/>
              </a:rPr>
              <a:t>and </a:t>
            </a:r>
            <a:r>
              <a:rPr lang="en-IE" sz="1800" b="1" dirty="0">
                <a:solidFill>
                  <a:srgbClr val="000000"/>
                </a:solidFill>
                <a:effectLst/>
                <a:latin typeface="Times New Roman" panose="02020603050405020304" pitchFamily="18" charset="0"/>
                <a:ea typeface="Calibri" panose="020F0502020204030204" pitchFamily="34" charset="0"/>
              </a:rPr>
              <a:t>the orientation and location of blocks and houses </a:t>
            </a:r>
            <a:r>
              <a:rPr lang="en-IE" sz="1800" dirty="0">
                <a:solidFill>
                  <a:srgbClr val="000000"/>
                </a:solidFill>
                <a:effectLst/>
                <a:latin typeface="Times New Roman" panose="02020603050405020304" pitchFamily="18" charset="0"/>
                <a:ea typeface="Calibri" panose="020F0502020204030204" pitchFamily="34" charset="0"/>
              </a:rPr>
              <a:t>as they address internal roads within the scheme.</a:t>
            </a:r>
            <a:endParaRPr lang="en-IE" sz="1800" dirty="0">
              <a:solidFill>
                <a:srgbClr val="000000"/>
              </a:solidFill>
              <a:effectLst/>
              <a:latin typeface="Calibri" panose="020F0502020204030204" pitchFamily="34" charset="0"/>
              <a:ea typeface="Calibri" panose="020F0502020204030204" pitchFamily="34" charset="0"/>
            </a:endParaRPr>
          </a:p>
          <a:p>
            <a:pPr>
              <a:spcAft>
                <a:spcPts val="0"/>
              </a:spcAft>
            </a:pPr>
            <a:r>
              <a:rPr lang="en-IE" sz="1800" dirty="0">
                <a:solidFill>
                  <a:srgbClr val="000000"/>
                </a:solidFill>
                <a:effectLst/>
                <a:latin typeface="Times New Roman" panose="02020603050405020304" pitchFamily="18" charset="0"/>
                <a:ea typeface="Calibri" panose="020F0502020204030204" pitchFamily="34" charset="0"/>
              </a:rPr>
              <a:t> </a:t>
            </a:r>
            <a:endParaRPr lang="en-IE" sz="1800" dirty="0">
              <a:solidFill>
                <a:srgbClr val="000000"/>
              </a:solidFill>
              <a:effectLst/>
              <a:latin typeface="Calibri" panose="020F0502020204030204" pitchFamily="34" charset="0"/>
              <a:ea typeface="Calibri" panose="020F0502020204030204" pitchFamily="34" charset="0"/>
            </a:endParaRPr>
          </a:p>
          <a:p>
            <a:pPr>
              <a:spcAft>
                <a:spcPts val="0"/>
              </a:spcAft>
            </a:pPr>
            <a:r>
              <a:rPr lang="en-IE" sz="1800" dirty="0">
                <a:solidFill>
                  <a:srgbClr val="000000"/>
                </a:solidFill>
                <a:effectLst/>
                <a:latin typeface="Times New Roman" panose="02020603050405020304" pitchFamily="18" charset="0"/>
                <a:ea typeface="Calibri" panose="020F0502020204030204" pitchFamily="34" charset="0"/>
              </a:rPr>
              <a:t>2.</a:t>
            </a:r>
            <a:r>
              <a:rPr lang="en-IE" sz="1800" b="1" dirty="0">
                <a:solidFill>
                  <a:srgbClr val="000000"/>
                </a:solidFill>
                <a:effectLst/>
                <a:latin typeface="Times New Roman" panose="02020603050405020304" pitchFamily="18" charset="0"/>
                <a:ea typeface="Calibri" panose="020F0502020204030204" pitchFamily="34" charset="0"/>
              </a:rPr>
              <a:t> Pedestrian/cycle links and legal consents </a:t>
            </a:r>
            <a:endParaRPr lang="en-IE" sz="1800" dirty="0">
              <a:solidFill>
                <a:srgbClr val="000000"/>
              </a:solidFill>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solidFill>
                  <a:srgbClr val="000000"/>
                </a:solidFill>
                <a:effectLst/>
                <a:latin typeface="Times New Roman" panose="02020603050405020304" pitchFamily="18" charset="0"/>
                <a:ea typeface="Calibri" panose="020F0502020204030204" pitchFamily="34" charset="0"/>
              </a:rPr>
              <a:t>indicate the </a:t>
            </a:r>
            <a:r>
              <a:rPr lang="en-IE" sz="1800" b="1" dirty="0">
                <a:solidFill>
                  <a:srgbClr val="000000"/>
                </a:solidFill>
                <a:effectLst/>
                <a:latin typeface="Times New Roman" panose="02020603050405020304" pitchFamily="18" charset="0"/>
                <a:ea typeface="Calibri" panose="020F0502020204030204" pitchFamily="34" charset="0"/>
              </a:rPr>
              <a:t>provision of pedestrian/cycle links to the existing infrastructure along Stocking Lane to the north and south of the site </a:t>
            </a:r>
            <a:r>
              <a:rPr lang="en-IE" sz="1800" dirty="0">
                <a:solidFill>
                  <a:srgbClr val="000000"/>
                </a:solidFill>
                <a:effectLst/>
                <a:latin typeface="Times New Roman" panose="02020603050405020304" pitchFamily="18" charset="0"/>
                <a:ea typeface="Calibri" panose="020F0502020204030204" pitchFamily="34" charset="0"/>
              </a:rPr>
              <a:t>and </a:t>
            </a:r>
            <a:r>
              <a:rPr lang="en-IE" sz="1800" b="1" dirty="0">
                <a:solidFill>
                  <a:srgbClr val="000000"/>
                </a:solidFill>
                <a:effectLst/>
                <a:latin typeface="Times New Roman" panose="02020603050405020304" pitchFamily="18" charset="0"/>
                <a:ea typeface="Calibri" panose="020F0502020204030204" pitchFamily="34" charset="0"/>
              </a:rPr>
              <a:t>consideration of the legal consents </a:t>
            </a:r>
            <a:r>
              <a:rPr lang="en-IE" sz="1800" dirty="0">
                <a:solidFill>
                  <a:srgbClr val="000000"/>
                </a:solidFill>
                <a:effectLst/>
                <a:latin typeface="Times New Roman" panose="02020603050405020304" pitchFamily="18" charset="0"/>
                <a:ea typeface="Calibri" panose="020F0502020204030204" pitchFamily="34" charset="0"/>
              </a:rPr>
              <a:t>required to achieve this. </a:t>
            </a:r>
            <a:endParaRPr lang="en-IE" sz="1800" dirty="0">
              <a:solidFill>
                <a:srgbClr val="000000"/>
              </a:solidFill>
              <a:effectLst/>
              <a:latin typeface="Calibri" panose="020F0502020204030204" pitchFamily="34" charset="0"/>
              <a:ea typeface="Calibri" panose="020F0502020204030204" pitchFamily="34" charset="0"/>
            </a:endParaRPr>
          </a:p>
          <a:p>
            <a:pPr>
              <a:spcAft>
                <a:spcPts val="0"/>
              </a:spcAft>
            </a:pPr>
            <a:r>
              <a:rPr lang="en-IE" sz="1800" dirty="0">
                <a:solidFill>
                  <a:srgbClr val="000000"/>
                </a:solidFill>
                <a:effectLst/>
                <a:latin typeface="Times New Roman" panose="02020603050405020304" pitchFamily="18" charset="0"/>
                <a:ea typeface="Calibri" panose="020F0502020204030204" pitchFamily="34" charset="0"/>
              </a:rPr>
              <a:t> </a:t>
            </a:r>
            <a:endParaRPr lang="en-IE" sz="1800" dirty="0">
              <a:solidFill>
                <a:srgbClr val="00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72711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DC6B05-EBA3-4DA0-9080-31E79AC9650B}"/>
              </a:ext>
            </a:extLst>
          </p:cNvPr>
          <p:cNvSpPr txBox="1"/>
          <p:nvPr/>
        </p:nvSpPr>
        <p:spPr>
          <a:xfrm>
            <a:off x="384313" y="397565"/>
            <a:ext cx="8229600" cy="3693319"/>
          </a:xfrm>
          <a:prstGeom prst="rect">
            <a:avLst/>
          </a:prstGeom>
          <a:noFill/>
        </p:spPr>
        <p:txBody>
          <a:bodyPr wrap="square">
            <a:spAutoFit/>
          </a:bodyPr>
          <a:lstStyle/>
          <a:p>
            <a:pPr>
              <a:spcAft>
                <a:spcPts val="0"/>
              </a:spcAft>
            </a:pPr>
            <a:r>
              <a:rPr lang="en-IE" sz="1800" dirty="0">
                <a:solidFill>
                  <a:srgbClr val="0070C0"/>
                </a:solidFill>
                <a:effectLst/>
                <a:latin typeface="Times New Roman" panose="02020603050405020304" pitchFamily="18" charset="0"/>
                <a:ea typeface="Calibri" panose="020F0502020204030204" pitchFamily="34" charset="0"/>
              </a:rPr>
              <a:t>ABP comments (continued)</a:t>
            </a:r>
          </a:p>
          <a:p>
            <a:pPr>
              <a:spcAft>
                <a:spcPts val="0"/>
              </a:spcAft>
            </a:pPr>
            <a:endParaRPr lang="en-IE" dirty="0">
              <a:solidFill>
                <a:srgbClr val="000000"/>
              </a:solidFill>
              <a:latin typeface="Times New Roman" panose="02020603050405020304" pitchFamily="18" charset="0"/>
              <a:ea typeface="Calibri" panose="020F0502020204030204" pitchFamily="34" charset="0"/>
            </a:endParaRPr>
          </a:p>
          <a:p>
            <a:pPr>
              <a:spcAft>
                <a:spcPts val="0"/>
              </a:spcAft>
            </a:pPr>
            <a:r>
              <a:rPr lang="en-IE" sz="1800" dirty="0">
                <a:solidFill>
                  <a:srgbClr val="000000"/>
                </a:solidFill>
                <a:effectLst/>
                <a:latin typeface="Times New Roman" panose="02020603050405020304" pitchFamily="18" charset="0"/>
                <a:ea typeface="Calibri" panose="020F0502020204030204" pitchFamily="34" charset="0"/>
              </a:rPr>
              <a:t>3.</a:t>
            </a:r>
            <a:r>
              <a:rPr lang="en-IE" sz="1800" b="1" dirty="0">
                <a:solidFill>
                  <a:srgbClr val="000000"/>
                </a:solidFill>
                <a:effectLst/>
                <a:latin typeface="Times New Roman" panose="02020603050405020304" pitchFamily="18" charset="0"/>
                <a:ea typeface="Calibri" panose="020F0502020204030204" pitchFamily="34" charset="0"/>
              </a:rPr>
              <a:t> Open Space </a:t>
            </a:r>
            <a:endParaRPr lang="en-IE" sz="1800" dirty="0">
              <a:solidFill>
                <a:srgbClr val="000000"/>
              </a:solidFill>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solidFill>
                  <a:srgbClr val="000000"/>
                </a:solidFill>
                <a:effectLst/>
                <a:latin typeface="Times New Roman" panose="02020603050405020304" pitchFamily="18" charset="0"/>
                <a:ea typeface="Calibri" panose="020F0502020204030204" pitchFamily="34" charset="0"/>
              </a:rPr>
              <a:t>indicate the provision of </a:t>
            </a:r>
            <a:r>
              <a:rPr lang="en-IE" sz="1800" b="1" dirty="0">
                <a:solidFill>
                  <a:srgbClr val="000000"/>
                </a:solidFill>
                <a:effectLst/>
                <a:latin typeface="Times New Roman" panose="02020603050405020304" pitchFamily="18" charset="0"/>
                <a:ea typeface="Calibri" panose="020F0502020204030204" pitchFamily="34" charset="0"/>
              </a:rPr>
              <a:t>high-quality open space provision</a:t>
            </a:r>
            <a:r>
              <a:rPr lang="en-IE" sz="1800" dirty="0">
                <a:solidFill>
                  <a:srgbClr val="000000"/>
                </a:solidFill>
                <a:effectLst/>
                <a:latin typeface="Times New Roman" panose="02020603050405020304" pitchFamily="18" charset="0"/>
                <a:ea typeface="Calibri" panose="020F0502020204030204" pitchFamily="34" charset="0"/>
              </a:rPr>
              <a:t>, in particular the </a:t>
            </a:r>
            <a:r>
              <a:rPr lang="en-IE" sz="1800" b="1" dirty="0">
                <a:solidFill>
                  <a:srgbClr val="000000"/>
                </a:solidFill>
                <a:effectLst/>
                <a:latin typeface="Times New Roman" panose="02020603050405020304" pitchFamily="18" charset="0"/>
                <a:ea typeface="Calibri" panose="020F0502020204030204" pitchFamily="34" charset="0"/>
              </a:rPr>
              <a:t>location of kick-about areas </a:t>
            </a:r>
            <a:r>
              <a:rPr lang="en-IE" sz="1800" dirty="0">
                <a:solidFill>
                  <a:srgbClr val="000000"/>
                </a:solidFill>
                <a:effectLst/>
                <a:latin typeface="Times New Roman" panose="02020603050405020304" pitchFamily="18" charset="0"/>
                <a:ea typeface="Calibri" panose="020F0502020204030204" pitchFamily="34" charset="0"/>
              </a:rPr>
              <a:t>and </a:t>
            </a:r>
            <a:r>
              <a:rPr lang="en-IE" sz="1800" b="1" dirty="0">
                <a:solidFill>
                  <a:srgbClr val="000000"/>
                </a:solidFill>
                <a:effectLst/>
                <a:latin typeface="Times New Roman" panose="02020603050405020304" pitchFamily="18" charset="0"/>
                <a:ea typeface="Calibri" panose="020F0502020204030204" pitchFamily="34" charset="0"/>
              </a:rPr>
              <a:t>MUGA</a:t>
            </a:r>
            <a:r>
              <a:rPr lang="en-IE" sz="1800" dirty="0">
                <a:solidFill>
                  <a:srgbClr val="000000"/>
                </a:solidFill>
                <a:effectLst/>
                <a:latin typeface="Times New Roman" panose="02020603050405020304" pitchFamily="18" charset="0"/>
                <a:ea typeface="Calibri" panose="020F0502020204030204" pitchFamily="34" charset="0"/>
              </a:rPr>
              <a:t>. </a:t>
            </a:r>
            <a:endParaRPr lang="en-IE" sz="1800" dirty="0">
              <a:solidFill>
                <a:srgbClr val="000000"/>
              </a:solidFill>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solidFill>
                  <a:srgbClr val="000000"/>
                </a:solidFill>
                <a:effectLst/>
                <a:latin typeface="Times New Roman" panose="02020603050405020304" pitchFamily="18" charset="0"/>
                <a:ea typeface="Calibri" panose="020F0502020204030204" pitchFamily="34" charset="0"/>
              </a:rPr>
              <a:t>Indicate the </a:t>
            </a:r>
            <a:r>
              <a:rPr lang="en-IE" sz="1800" b="1" dirty="0">
                <a:solidFill>
                  <a:srgbClr val="000000"/>
                </a:solidFill>
                <a:effectLst/>
                <a:latin typeface="Times New Roman" panose="02020603050405020304" pitchFamily="18" charset="0"/>
                <a:ea typeface="Calibri" panose="020F0502020204030204" pitchFamily="34" charset="0"/>
              </a:rPr>
              <a:t>integration of surface water proposals </a:t>
            </a:r>
            <a:r>
              <a:rPr lang="en-IE" sz="1800" dirty="0">
                <a:solidFill>
                  <a:srgbClr val="000000"/>
                </a:solidFill>
                <a:effectLst/>
                <a:latin typeface="Times New Roman" panose="02020603050405020304" pitchFamily="18" charset="0"/>
                <a:ea typeface="Calibri" panose="020F0502020204030204" pitchFamily="34" charset="0"/>
              </a:rPr>
              <a:t>which respect the nature and form of the proposal and support the integration of Surface Water Drainage Systems</a:t>
            </a:r>
            <a:r>
              <a:rPr lang="en-IE" sz="1800" b="1" dirty="0">
                <a:solidFill>
                  <a:srgbClr val="000000"/>
                </a:solidFill>
                <a:effectLst/>
                <a:latin typeface="Times New Roman" panose="02020603050405020304" pitchFamily="18" charset="0"/>
                <a:ea typeface="Calibri" panose="020F0502020204030204" pitchFamily="34" charset="0"/>
              </a:rPr>
              <a:t> </a:t>
            </a:r>
            <a:r>
              <a:rPr lang="en-IE" sz="1800" dirty="0">
                <a:solidFill>
                  <a:srgbClr val="000000"/>
                </a:solidFill>
                <a:effectLst/>
                <a:latin typeface="Times New Roman" panose="02020603050405020304" pitchFamily="18" charset="0"/>
                <a:ea typeface="Calibri" panose="020F0502020204030204" pitchFamily="34" charset="0"/>
              </a:rPr>
              <a:t>(</a:t>
            </a:r>
            <a:r>
              <a:rPr lang="en-IE" sz="1800" dirty="0" err="1">
                <a:solidFill>
                  <a:srgbClr val="000000"/>
                </a:solidFill>
                <a:effectLst/>
                <a:latin typeface="Times New Roman" panose="02020603050405020304" pitchFamily="18" charset="0"/>
                <a:ea typeface="Calibri" panose="020F0502020204030204" pitchFamily="34" charset="0"/>
              </a:rPr>
              <a:t>SuDS</a:t>
            </a:r>
            <a:r>
              <a:rPr lang="en-IE" sz="1800" dirty="0">
                <a:solidFill>
                  <a:srgbClr val="000000"/>
                </a:solidFill>
                <a:effectLst/>
                <a:latin typeface="Times New Roman" panose="02020603050405020304" pitchFamily="18" charset="0"/>
                <a:ea typeface="Calibri" panose="020F0502020204030204" pitchFamily="34" charset="0"/>
              </a:rPr>
              <a:t>).</a:t>
            </a:r>
            <a:endParaRPr lang="en-IE" sz="1800" dirty="0">
              <a:solidFill>
                <a:srgbClr val="000000"/>
              </a:solidFill>
              <a:effectLst/>
              <a:latin typeface="Calibri" panose="020F0502020204030204" pitchFamily="34" charset="0"/>
              <a:ea typeface="Calibri" panose="020F0502020204030204" pitchFamily="34" charset="0"/>
            </a:endParaRPr>
          </a:p>
          <a:p>
            <a:pPr>
              <a:spcAft>
                <a:spcPts val="0"/>
              </a:spcAft>
            </a:pPr>
            <a:r>
              <a:rPr lang="en-IE" sz="1800" dirty="0">
                <a:solidFill>
                  <a:srgbClr val="000000"/>
                </a:solidFill>
                <a:effectLst/>
                <a:latin typeface="Times New Roman" panose="02020603050405020304" pitchFamily="18" charset="0"/>
                <a:ea typeface="Calibri" panose="020F0502020204030204" pitchFamily="34" charset="0"/>
              </a:rPr>
              <a:t> </a:t>
            </a:r>
            <a:endParaRPr lang="en-IE" sz="1800" dirty="0">
              <a:solidFill>
                <a:srgbClr val="000000"/>
              </a:solidFill>
              <a:effectLst/>
              <a:latin typeface="Calibri" panose="020F0502020204030204" pitchFamily="34" charset="0"/>
              <a:ea typeface="Calibri" panose="020F0502020204030204" pitchFamily="34" charset="0"/>
            </a:endParaRPr>
          </a:p>
          <a:p>
            <a:pPr>
              <a:spcAft>
                <a:spcPts val="0"/>
              </a:spcAft>
            </a:pPr>
            <a:r>
              <a:rPr lang="en-IE" sz="1800" dirty="0">
                <a:solidFill>
                  <a:srgbClr val="000000"/>
                </a:solidFill>
                <a:effectLst/>
                <a:latin typeface="Times New Roman" panose="02020603050405020304" pitchFamily="18" charset="0"/>
                <a:ea typeface="Calibri" panose="020F0502020204030204" pitchFamily="34" charset="0"/>
              </a:rPr>
              <a:t>4.</a:t>
            </a:r>
            <a:r>
              <a:rPr lang="en-IE" sz="1800" b="1" dirty="0">
                <a:solidFill>
                  <a:srgbClr val="000000"/>
                </a:solidFill>
                <a:effectLst/>
                <a:latin typeface="Times New Roman" panose="02020603050405020304" pitchFamily="18" charset="0"/>
                <a:ea typeface="Calibri" panose="020F0502020204030204" pitchFamily="34" charset="0"/>
              </a:rPr>
              <a:t> Vehicular Links </a:t>
            </a:r>
            <a:endParaRPr lang="en-IE" sz="1800" dirty="0">
              <a:solidFill>
                <a:srgbClr val="000000"/>
              </a:solidFill>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solidFill>
                  <a:srgbClr val="000000"/>
                </a:solidFill>
                <a:effectLst/>
                <a:latin typeface="Times New Roman" panose="02020603050405020304" pitchFamily="18" charset="0"/>
                <a:ea typeface="Calibri" panose="020F0502020204030204" pitchFamily="34" charset="0"/>
              </a:rPr>
              <a:t>provision of a </a:t>
            </a:r>
            <a:r>
              <a:rPr lang="en-IE" sz="1800" b="1" dirty="0">
                <a:solidFill>
                  <a:srgbClr val="000000"/>
                </a:solidFill>
                <a:effectLst/>
                <a:latin typeface="Times New Roman" panose="02020603050405020304" pitchFamily="18" charset="0"/>
                <a:ea typeface="Calibri" panose="020F0502020204030204" pitchFamily="34" charset="0"/>
              </a:rPr>
              <a:t>vehicular linkages to adjoining lands</a:t>
            </a:r>
            <a:r>
              <a:rPr lang="en-IE" sz="1800" dirty="0">
                <a:solidFill>
                  <a:srgbClr val="000000"/>
                </a:solidFill>
                <a:effectLst/>
                <a:latin typeface="Times New Roman" panose="02020603050405020304" pitchFamily="18" charset="0"/>
                <a:ea typeface="Calibri" panose="020F0502020204030204" pitchFamily="34" charset="0"/>
              </a:rPr>
              <a:t>. Explore the </a:t>
            </a:r>
            <a:r>
              <a:rPr lang="en-IE" sz="1800" b="1" dirty="0">
                <a:solidFill>
                  <a:srgbClr val="000000"/>
                </a:solidFill>
                <a:effectLst/>
                <a:latin typeface="Times New Roman" panose="02020603050405020304" pitchFamily="18" charset="0"/>
                <a:ea typeface="Calibri" panose="020F0502020204030204" pitchFamily="34" charset="0"/>
              </a:rPr>
              <a:t>feasibility of providing a vehicular access to Springvale </a:t>
            </a:r>
            <a:r>
              <a:rPr lang="en-IE" sz="1800" dirty="0">
                <a:solidFill>
                  <a:srgbClr val="000000"/>
                </a:solidFill>
                <a:effectLst/>
                <a:latin typeface="Times New Roman" panose="02020603050405020304" pitchFamily="18" charset="0"/>
                <a:ea typeface="Calibri" panose="020F0502020204030204" pitchFamily="34" charset="0"/>
              </a:rPr>
              <a:t>which may require re-profiling of the site to provide this vehicular access to the east.</a:t>
            </a:r>
            <a:endParaRPr lang="en-IE" sz="1800" dirty="0">
              <a:solidFill>
                <a:srgbClr val="00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900668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E61692-244F-4D60-9F86-F2292997179C}"/>
              </a:ext>
            </a:extLst>
          </p:cNvPr>
          <p:cNvSpPr txBox="1"/>
          <p:nvPr/>
        </p:nvSpPr>
        <p:spPr>
          <a:xfrm>
            <a:off x="132522" y="0"/>
            <a:ext cx="9011478" cy="6740307"/>
          </a:xfrm>
          <a:prstGeom prst="rect">
            <a:avLst/>
          </a:prstGeom>
          <a:noFill/>
        </p:spPr>
        <p:txBody>
          <a:bodyPr wrap="square">
            <a:spAutoFit/>
          </a:bodyPr>
          <a:lstStyle/>
          <a:p>
            <a:pPr>
              <a:spcAft>
                <a:spcPts val="0"/>
              </a:spcAft>
            </a:pPr>
            <a:r>
              <a:rPr lang="en-IE" sz="1800" dirty="0">
                <a:solidFill>
                  <a:srgbClr val="0070C0"/>
                </a:solidFill>
                <a:effectLst/>
                <a:latin typeface="Times New Roman" panose="02020603050405020304" pitchFamily="18" charset="0"/>
                <a:ea typeface="Calibri" panose="020F0502020204030204" pitchFamily="34" charset="0"/>
              </a:rPr>
              <a:t>ABP comments (continued)</a:t>
            </a:r>
            <a:endParaRPr lang="en-IE" sz="18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rPr>
              <a:t>A Rationale for the proposed residential density and housing mix with regard to the SDCC Dev Plan and policy in ‘Guidelines for Planning Authorities on Sustainable Residential Development in Urban Areas’ (including the ‘Urban Design manual’, The Apartment guidelines 2018 and the Building Heights Guidelines 2018</a:t>
            </a:r>
            <a:endParaRPr lang="en-IE" sz="1800"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a:t>
            </a:r>
            <a:endParaRPr lang="en-IE" sz="18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rPr>
              <a:t>A housing quality assessment which includes information on the proposed apartments required by the 2018 Guidelines showing how the apartments comply with these guidelines. A building lifecycle report for the proposed apartments.</a:t>
            </a:r>
            <a:endParaRPr lang="en-IE" sz="1800"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a:t>
            </a:r>
            <a:endParaRPr lang="en-IE" sz="18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rPr>
              <a:t>A report on DMURS and cycling issues; car parking strategy and mobility management plan; Traffic and Transport Impact Statement</a:t>
            </a:r>
            <a:endParaRPr lang="en-IE" sz="1800"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a:t>
            </a:r>
            <a:endParaRPr lang="en-IE" sz="18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rPr>
              <a:t>Residential amenity (existing and future) (</a:t>
            </a:r>
            <a:r>
              <a:rPr lang="en-IE" sz="1800" dirty="0" err="1">
                <a:effectLst/>
                <a:latin typeface="Times New Roman" panose="02020603050405020304" pitchFamily="18" charset="0"/>
                <a:ea typeface="Calibri" panose="020F0502020204030204" pitchFamily="34" charset="0"/>
              </a:rPr>
              <a:t>drgs</a:t>
            </a:r>
            <a:r>
              <a:rPr lang="en-IE" sz="1800" dirty="0">
                <a:effectLst/>
                <a:latin typeface="Times New Roman" panose="02020603050405020304" pitchFamily="18" charset="0"/>
                <a:ea typeface="Calibri" panose="020F0502020204030204" pitchFamily="34" charset="0"/>
              </a:rPr>
              <a:t> showing cross sections between proposed development and contiguous development)</a:t>
            </a:r>
            <a:endParaRPr lang="en-IE" sz="1800"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a:t>
            </a:r>
            <a:endParaRPr lang="en-IE" sz="18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rPr>
              <a:t>Visual impact with Computer generated images, materials and finishes</a:t>
            </a:r>
            <a:endParaRPr lang="en-IE" sz="1800"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a:t>
            </a:r>
            <a:endParaRPr lang="en-IE" sz="18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rPr>
              <a:t>A Flood </a:t>
            </a:r>
            <a:r>
              <a:rPr lang="en-IE" dirty="0">
                <a:latin typeface="Times New Roman" panose="02020603050405020304" pitchFamily="18" charset="0"/>
                <a:ea typeface="Calibri" panose="020F0502020204030204" pitchFamily="34" charset="0"/>
              </a:rPr>
              <a:t>Risk Assessment and draft construction management and waste management plan</a:t>
            </a:r>
            <a:endParaRPr lang="en-IE" sz="1800"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a:t>
            </a:r>
            <a:endParaRPr lang="en-IE" sz="18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rPr>
              <a:t> A site layout plan showing proposed Taking in Charge Areas</a:t>
            </a:r>
            <a:endParaRPr lang="en-IE" sz="1800"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a:t>
            </a:r>
            <a:endParaRPr lang="en-IE" sz="18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effectLst/>
                <a:latin typeface="Times New Roman" panose="02020603050405020304" pitchFamily="18" charset="0"/>
                <a:ea typeface="Calibri" panose="020F0502020204030204" pitchFamily="34" charset="0"/>
              </a:rPr>
              <a:t> Further details on public open space (delineating public, semi private and private spaces). Landscaping, boundary and surface treatment   </a:t>
            </a:r>
            <a:endParaRPr lang="en-IE"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775071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8704</TotalTime>
  <Words>985</Words>
  <Application>Microsoft Office PowerPoint</Application>
  <PresentationFormat>On-screen Show (4:3)</PresentationFormat>
  <Paragraphs>103</Paragraphs>
  <Slides>28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Stocking Lane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South Dublin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Frehill</dc:creator>
  <cp:lastModifiedBy>Jim Johnston</cp:lastModifiedBy>
  <cp:revision>304</cp:revision>
  <cp:lastPrinted>2020-11-30T16:11:02Z</cp:lastPrinted>
  <dcterms:created xsi:type="dcterms:W3CDTF">2018-07-16T08:09:38Z</dcterms:created>
  <dcterms:modified xsi:type="dcterms:W3CDTF">2020-12-04T10:21:21Z</dcterms:modified>
</cp:coreProperties>
</file>