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5" r:id="rId4"/>
    <p:sldId id="266" r:id="rId5"/>
    <p:sldId id="267" r:id="rId6"/>
    <p:sldId id="260" r:id="rId7"/>
    <p:sldId id="257" r:id="rId8"/>
    <p:sldId id="258" r:id="rId9"/>
    <p:sldId id="26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94660"/>
  </p:normalViewPr>
  <p:slideViewPr>
    <p:cSldViewPr snapToGrid="0">
      <p:cViewPr varScale="1">
        <p:scale>
          <a:sx n="114" d="100"/>
          <a:sy n="114" d="100"/>
        </p:scale>
        <p:origin x="30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4F8B3-1ED8-4593-AF4E-52F1A228DC8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E"/>
          </a:p>
        </p:txBody>
      </p:sp>
      <p:sp>
        <p:nvSpPr>
          <p:cNvPr id="3" name="Subtitle 2">
            <a:extLst>
              <a:ext uri="{FF2B5EF4-FFF2-40B4-BE49-F238E27FC236}">
                <a16:creationId xmlns:a16="http://schemas.microsoft.com/office/drawing/2014/main" id="{A2DCD003-97C6-48D6-91C6-3C7F606AC4D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E"/>
          </a:p>
        </p:txBody>
      </p:sp>
      <p:sp>
        <p:nvSpPr>
          <p:cNvPr id="4" name="Date Placeholder 3">
            <a:extLst>
              <a:ext uri="{FF2B5EF4-FFF2-40B4-BE49-F238E27FC236}">
                <a16:creationId xmlns:a16="http://schemas.microsoft.com/office/drawing/2014/main" id="{8EAC7FD7-B025-4D68-824B-1B60723A2753}"/>
              </a:ext>
            </a:extLst>
          </p:cNvPr>
          <p:cNvSpPr>
            <a:spLocks noGrp="1"/>
          </p:cNvSpPr>
          <p:nvPr>
            <p:ph type="dt" sz="half" idx="10"/>
          </p:nvPr>
        </p:nvSpPr>
        <p:spPr/>
        <p:txBody>
          <a:bodyPr/>
          <a:lstStyle/>
          <a:p>
            <a:fld id="{FB8D49E7-B944-444B-BA96-755A2EA84D8B}" type="datetimeFigureOut">
              <a:rPr lang="en-IE" smtClean="0"/>
              <a:t>27/11/2020</a:t>
            </a:fld>
            <a:endParaRPr lang="en-IE"/>
          </a:p>
        </p:txBody>
      </p:sp>
      <p:sp>
        <p:nvSpPr>
          <p:cNvPr id="5" name="Footer Placeholder 4">
            <a:extLst>
              <a:ext uri="{FF2B5EF4-FFF2-40B4-BE49-F238E27FC236}">
                <a16:creationId xmlns:a16="http://schemas.microsoft.com/office/drawing/2014/main" id="{35D52586-4378-4985-8770-A2DF0968636A}"/>
              </a:ext>
            </a:extLst>
          </p:cNvPr>
          <p:cNvSpPr>
            <a:spLocks noGrp="1"/>
          </p:cNvSpPr>
          <p:nvPr>
            <p:ph type="ftr" sz="quarter" idx="11"/>
          </p:nvPr>
        </p:nvSpPr>
        <p:spPr/>
        <p:txBody>
          <a:bodyPr/>
          <a:lstStyle/>
          <a:p>
            <a:endParaRPr lang="en-IE"/>
          </a:p>
        </p:txBody>
      </p:sp>
      <p:sp>
        <p:nvSpPr>
          <p:cNvPr id="6" name="Slide Number Placeholder 5">
            <a:extLst>
              <a:ext uri="{FF2B5EF4-FFF2-40B4-BE49-F238E27FC236}">
                <a16:creationId xmlns:a16="http://schemas.microsoft.com/office/drawing/2014/main" id="{7BBBD1DB-836C-4A5B-A263-0FB9B9C3BB65}"/>
              </a:ext>
            </a:extLst>
          </p:cNvPr>
          <p:cNvSpPr>
            <a:spLocks noGrp="1"/>
          </p:cNvSpPr>
          <p:nvPr>
            <p:ph type="sldNum" sz="quarter" idx="12"/>
          </p:nvPr>
        </p:nvSpPr>
        <p:spPr/>
        <p:txBody>
          <a:bodyPr/>
          <a:lstStyle/>
          <a:p>
            <a:fld id="{8D83726D-1888-4205-ABF2-147887465667}" type="slidenum">
              <a:rPr lang="en-IE" smtClean="0"/>
              <a:t>‹#›</a:t>
            </a:fld>
            <a:endParaRPr lang="en-IE"/>
          </a:p>
        </p:txBody>
      </p:sp>
    </p:spTree>
    <p:extLst>
      <p:ext uri="{BB962C8B-B14F-4D97-AF65-F5344CB8AC3E}">
        <p14:creationId xmlns:p14="http://schemas.microsoft.com/office/powerpoint/2010/main" val="26769685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BE5A2B-66B8-4E95-A0BF-19583A3A29B4}"/>
              </a:ext>
            </a:extLst>
          </p:cNvPr>
          <p:cNvSpPr>
            <a:spLocks noGrp="1"/>
          </p:cNvSpPr>
          <p:nvPr>
            <p:ph type="title"/>
          </p:nvPr>
        </p:nvSpPr>
        <p:spPr/>
        <p:txBody>
          <a:bodyPr/>
          <a:lstStyle/>
          <a:p>
            <a:r>
              <a:rPr lang="en-US"/>
              <a:t>Click to edit Master title style</a:t>
            </a:r>
            <a:endParaRPr lang="en-IE"/>
          </a:p>
        </p:txBody>
      </p:sp>
      <p:sp>
        <p:nvSpPr>
          <p:cNvPr id="3" name="Content Placeholder 2">
            <a:extLst>
              <a:ext uri="{FF2B5EF4-FFF2-40B4-BE49-F238E27FC236}">
                <a16:creationId xmlns:a16="http://schemas.microsoft.com/office/drawing/2014/main" id="{E91C7740-684E-45F5-8319-C15AF3B856A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a:extLst>
              <a:ext uri="{FF2B5EF4-FFF2-40B4-BE49-F238E27FC236}">
                <a16:creationId xmlns:a16="http://schemas.microsoft.com/office/drawing/2014/main" id="{9933348D-8269-493F-8DB1-BA920DCBE2A1}"/>
              </a:ext>
            </a:extLst>
          </p:cNvPr>
          <p:cNvSpPr>
            <a:spLocks noGrp="1"/>
          </p:cNvSpPr>
          <p:nvPr>
            <p:ph type="dt" sz="half" idx="10"/>
          </p:nvPr>
        </p:nvSpPr>
        <p:spPr/>
        <p:txBody>
          <a:bodyPr/>
          <a:lstStyle/>
          <a:p>
            <a:fld id="{FB8D49E7-B944-444B-BA96-755A2EA84D8B}" type="datetimeFigureOut">
              <a:rPr lang="en-IE" smtClean="0"/>
              <a:t>27/11/2020</a:t>
            </a:fld>
            <a:endParaRPr lang="en-IE"/>
          </a:p>
        </p:txBody>
      </p:sp>
      <p:sp>
        <p:nvSpPr>
          <p:cNvPr id="5" name="Footer Placeholder 4">
            <a:extLst>
              <a:ext uri="{FF2B5EF4-FFF2-40B4-BE49-F238E27FC236}">
                <a16:creationId xmlns:a16="http://schemas.microsoft.com/office/drawing/2014/main" id="{DFBAC949-FE8B-4444-A462-4C860E1D843F}"/>
              </a:ext>
            </a:extLst>
          </p:cNvPr>
          <p:cNvSpPr>
            <a:spLocks noGrp="1"/>
          </p:cNvSpPr>
          <p:nvPr>
            <p:ph type="ftr" sz="quarter" idx="11"/>
          </p:nvPr>
        </p:nvSpPr>
        <p:spPr/>
        <p:txBody>
          <a:bodyPr/>
          <a:lstStyle/>
          <a:p>
            <a:endParaRPr lang="en-IE"/>
          </a:p>
        </p:txBody>
      </p:sp>
      <p:sp>
        <p:nvSpPr>
          <p:cNvPr id="6" name="Slide Number Placeholder 5">
            <a:extLst>
              <a:ext uri="{FF2B5EF4-FFF2-40B4-BE49-F238E27FC236}">
                <a16:creationId xmlns:a16="http://schemas.microsoft.com/office/drawing/2014/main" id="{764D067D-B1B1-4D30-8FD9-3B75465696B9}"/>
              </a:ext>
            </a:extLst>
          </p:cNvPr>
          <p:cNvSpPr>
            <a:spLocks noGrp="1"/>
          </p:cNvSpPr>
          <p:nvPr>
            <p:ph type="sldNum" sz="quarter" idx="12"/>
          </p:nvPr>
        </p:nvSpPr>
        <p:spPr/>
        <p:txBody>
          <a:bodyPr/>
          <a:lstStyle/>
          <a:p>
            <a:fld id="{8D83726D-1888-4205-ABF2-147887465667}" type="slidenum">
              <a:rPr lang="en-IE" smtClean="0"/>
              <a:t>‹#›</a:t>
            </a:fld>
            <a:endParaRPr lang="en-IE"/>
          </a:p>
        </p:txBody>
      </p:sp>
    </p:spTree>
    <p:extLst>
      <p:ext uri="{BB962C8B-B14F-4D97-AF65-F5344CB8AC3E}">
        <p14:creationId xmlns:p14="http://schemas.microsoft.com/office/powerpoint/2010/main" val="12068256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EAA364-2AD6-4112-8308-76E0ABA6E94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E"/>
          </a:p>
        </p:txBody>
      </p:sp>
      <p:sp>
        <p:nvSpPr>
          <p:cNvPr id="3" name="Text Placeholder 2">
            <a:extLst>
              <a:ext uri="{FF2B5EF4-FFF2-40B4-BE49-F238E27FC236}">
                <a16:creationId xmlns:a16="http://schemas.microsoft.com/office/drawing/2014/main" id="{CF929250-C9EA-4A44-A8FD-6AA4B86E1B0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38CF3F-ABE7-4703-8D03-6A31B27799FC}"/>
              </a:ext>
            </a:extLst>
          </p:cNvPr>
          <p:cNvSpPr>
            <a:spLocks noGrp="1"/>
          </p:cNvSpPr>
          <p:nvPr>
            <p:ph type="dt" sz="half" idx="10"/>
          </p:nvPr>
        </p:nvSpPr>
        <p:spPr/>
        <p:txBody>
          <a:bodyPr/>
          <a:lstStyle/>
          <a:p>
            <a:fld id="{FB8D49E7-B944-444B-BA96-755A2EA84D8B}" type="datetimeFigureOut">
              <a:rPr lang="en-IE" smtClean="0"/>
              <a:t>27/11/2020</a:t>
            </a:fld>
            <a:endParaRPr lang="en-IE"/>
          </a:p>
        </p:txBody>
      </p:sp>
      <p:sp>
        <p:nvSpPr>
          <p:cNvPr id="5" name="Footer Placeholder 4">
            <a:extLst>
              <a:ext uri="{FF2B5EF4-FFF2-40B4-BE49-F238E27FC236}">
                <a16:creationId xmlns:a16="http://schemas.microsoft.com/office/drawing/2014/main" id="{B391EA92-EF35-4162-88CC-2B22D8C2AF54}"/>
              </a:ext>
            </a:extLst>
          </p:cNvPr>
          <p:cNvSpPr>
            <a:spLocks noGrp="1"/>
          </p:cNvSpPr>
          <p:nvPr>
            <p:ph type="ftr" sz="quarter" idx="11"/>
          </p:nvPr>
        </p:nvSpPr>
        <p:spPr/>
        <p:txBody>
          <a:bodyPr/>
          <a:lstStyle/>
          <a:p>
            <a:endParaRPr lang="en-IE"/>
          </a:p>
        </p:txBody>
      </p:sp>
      <p:sp>
        <p:nvSpPr>
          <p:cNvPr id="6" name="Slide Number Placeholder 5">
            <a:extLst>
              <a:ext uri="{FF2B5EF4-FFF2-40B4-BE49-F238E27FC236}">
                <a16:creationId xmlns:a16="http://schemas.microsoft.com/office/drawing/2014/main" id="{E402DF0F-62CF-4CCB-BD5F-16462C8795C9}"/>
              </a:ext>
            </a:extLst>
          </p:cNvPr>
          <p:cNvSpPr>
            <a:spLocks noGrp="1"/>
          </p:cNvSpPr>
          <p:nvPr>
            <p:ph type="sldNum" sz="quarter" idx="12"/>
          </p:nvPr>
        </p:nvSpPr>
        <p:spPr/>
        <p:txBody>
          <a:bodyPr/>
          <a:lstStyle/>
          <a:p>
            <a:fld id="{8D83726D-1888-4205-ABF2-147887465667}" type="slidenum">
              <a:rPr lang="en-IE" smtClean="0"/>
              <a:t>‹#›</a:t>
            </a:fld>
            <a:endParaRPr lang="en-IE"/>
          </a:p>
        </p:txBody>
      </p:sp>
    </p:spTree>
    <p:extLst>
      <p:ext uri="{BB962C8B-B14F-4D97-AF65-F5344CB8AC3E}">
        <p14:creationId xmlns:p14="http://schemas.microsoft.com/office/powerpoint/2010/main" val="950929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364FC-D5B4-435C-98EA-44E7E4A9BD10}"/>
              </a:ext>
            </a:extLst>
          </p:cNvPr>
          <p:cNvSpPr>
            <a:spLocks noGrp="1"/>
          </p:cNvSpPr>
          <p:nvPr>
            <p:ph type="title"/>
          </p:nvPr>
        </p:nvSpPr>
        <p:spPr/>
        <p:txBody>
          <a:bodyPr/>
          <a:lstStyle/>
          <a:p>
            <a:r>
              <a:rPr lang="en-US"/>
              <a:t>Click to edit Master title style</a:t>
            </a:r>
            <a:endParaRPr lang="en-IE"/>
          </a:p>
        </p:txBody>
      </p:sp>
      <p:sp>
        <p:nvSpPr>
          <p:cNvPr id="3" name="Content Placeholder 2">
            <a:extLst>
              <a:ext uri="{FF2B5EF4-FFF2-40B4-BE49-F238E27FC236}">
                <a16:creationId xmlns:a16="http://schemas.microsoft.com/office/drawing/2014/main" id="{8497E233-1D32-4888-94D0-52946BB379B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Content Placeholder 3">
            <a:extLst>
              <a:ext uri="{FF2B5EF4-FFF2-40B4-BE49-F238E27FC236}">
                <a16:creationId xmlns:a16="http://schemas.microsoft.com/office/drawing/2014/main" id="{5F745FD8-C95F-4C00-8AA9-53DBBDD7AA6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Date Placeholder 4">
            <a:extLst>
              <a:ext uri="{FF2B5EF4-FFF2-40B4-BE49-F238E27FC236}">
                <a16:creationId xmlns:a16="http://schemas.microsoft.com/office/drawing/2014/main" id="{44C6664F-E246-4BAD-8048-58D9F658501F}"/>
              </a:ext>
            </a:extLst>
          </p:cNvPr>
          <p:cNvSpPr>
            <a:spLocks noGrp="1"/>
          </p:cNvSpPr>
          <p:nvPr>
            <p:ph type="dt" sz="half" idx="10"/>
          </p:nvPr>
        </p:nvSpPr>
        <p:spPr/>
        <p:txBody>
          <a:bodyPr/>
          <a:lstStyle/>
          <a:p>
            <a:fld id="{FB8D49E7-B944-444B-BA96-755A2EA84D8B}" type="datetimeFigureOut">
              <a:rPr lang="en-IE" smtClean="0"/>
              <a:t>27/11/2020</a:t>
            </a:fld>
            <a:endParaRPr lang="en-IE"/>
          </a:p>
        </p:txBody>
      </p:sp>
      <p:sp>
        <p:nvSpPr>
          <p:cNvPr id="6" name="Footer Placeholder 5">
            <a:extLst>
              <a:ext uri="{FF2B5EF4-FFF2-40B4-BE49-F238E27FC236}">
                <a16:creationId xmlns:a16="http://schemas.microsoft.com/office/drawing/2014/main" id="{14725EC7-9945-4AA1-9E7E-7D7612D1AA12}"/>
              </a:ext>
            </a:extLst>
          </p:cNvPr>
          <p:cNvSpPr>
            <a:spLocks noGrp="1"/>
          </p:cNvSpPr>
          <p:nvPr>
            <p:ph type="ftr" sz="quarter" idx="11"/>
          </p:nvPr>
        </p:nvSpPr>
        <p:spPr/>
        <p:txBody>
          <a:bodyPr/>
          <a:lstStyle/>
          <a:p>
            <a:endParaRPr lang="en-IE"/>
          </a:p>
        </p:txBody>
      </p:sp>
      <p:sp>
        <p:nvSpPr>
          <p:cNvPr id="7" name="Slide Number Placeholder 6">
            <a:extLst>
              <a:ext uri="{FF2B5EF4-FFF2-40B4-BE49-F238E27FC236}">
                <a16:creationId xmlns:a16="http://schemas.microsoft.com/office/drawing/2014/main" id="{076B5D0F-A1C2-4FEE-B703-DBC2638AD107}"/>
              </a:ext>
            </a:extLst>
          </p:cNvPr>
          <p:cNvSpPr>
            <a:spLocks noGrp="1"/>
          </p:cNvSpPr>
          <p:nvPr>
            <p:ph type="sldNum" sz="quarter" idx="12"/>
          </p:nvPr>
        </p:nvSpPr>
        <p:spPr/>
        <p:txBody>
          <a:bodyPr/>
          <a:lstStyle/>
          <a:p>
            <a:fld id="{8D83726D-1888-4205-ABF2-147887465667}" type="slidenum">
              <a:rPr lang="en-IE" smtClean="0"/>
              <a:t>‹#›</a:t>
            </a:fld>
            <a:endParaRPr lang="en-IE"/>
          </a:p>
        </p:txBody>
      </p:sp>
    </p:spTree>
    <p:extLst>
      <p:ext uri="{BB962C8B-B14F-4D97-AF65-F5344CB8AC3E}">
        <p14:creationId xmlns:p14="http://schemas.microsoft.com/office/powerpoint/2010/main" val="12816979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4E9C9D-FB7C-4152-9326-46735F308E4B}"/>
              </a:ext>
            </a:extLst>
          </p:cNvPr>
          <p:cNvSpPr>
            <a:spLocks noGrp="1"/>
          </p:cNvSpPr>
          <p:nvPr>
            <p:ph type="title"/>
          </p:nvPr>
        </p:nvSpPr>
        <p:spPr>
          <a:xfrm>
            <a:off x="839788" y="365125"/>
            <a:ext cx="10515600" cy="1325563"/>
          </a:xfrm>
        </p:spPr>
        <p:txBody>
          <a:bodyPr/>
          <a:lstStyle/>
          <a:p>
            <a:r>
              <a:rPr lang="en-US"/>
              <a:t>Click to edit Master title style</a:t>
            </a:r>
            <a:endParaRPr lang="en-IE"/>
          </a:p>
        </p:txBody>
      </p:sp>
      <p:sp>
        <p:nvSpPr>
          <p:cNvPr id="3" name="Text Placeholder 2">
            <a:extLst>
              <a:ext uri="{FF2B5EF4-FFF2-40B4-BE49-F238E27FC236}">
                <a16:creationId xmlns:a16="http://schemas.microsoft.com/office/drawing/2014/main" id="{319AE9A4-87D6-4181-B578-F57D8C4171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A3DF925-7A25-4AA1-8EB1-01947D9F5C7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Text Placeholder 4">
            <a:extLst>
              <a:ext uri="{FF2B5EF4-FFF2-40B4-BE49-F238E27FC236}">
                <a16:creationId xmlns:a16="http://schemas.microsoft.com/office/drawing/2014/main" id="{CA7F55C4-EE94-4E69-9440-B28882D4B97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D3A37F4-7133-4917-9F61-63C3A05C439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7" name="Date Placeholder 6">
            <a:extLst>
              <a:ext uri="{FF2B5EF4-FFF2-40B4-BE49-F238E27FC236}">
                <a16:creationId xmlns:a16="http://schemas.microsoft.com/office/drawing/2014/main" id="{218CF10C-B5C5-4F6B-8AC7-50B5E1AC1A90}"/>
              </a:ext>
            </a:extLst>
          </p:cNvPr>
          <p:cNvSpPr>
            <a:spLocks noGrp="1"/>
          </p:cNvSpPr>
          <p:nvPr>
            <p:ph type="dt" sz="half" idx="10"/>
          </p:nvPr>
        </p:nvSpPr>
        <p:spPr/>
        <p:txBody>
          <a:bodyPr/>
          <a:lstStyle/>
          <a:p>
            <a:fld id="{FB8D49E7-B944-444B-BA96-755A2EA84D8B}" type="datetimeFigureOut">
              <a:rPr lang="en-IE" smtClean="0"/>
              <a:t>27/11/2020</a:t>
            </a:fld>
            <a:endParaRPr lang="en-IE"/>
          </a:p>
        </p:txBody>
      </p:sp>
      <p:sp>
        <p:nvSpPr>
          <p:cNvPr id="8" name="Footer Placeholder 7">
            <a:extLst>
              <a:ext uri="{FF2B5EF4-FFF2-40B4-BE49-F238E27FC236}">
                <a16:creationId xmlns:a16="http://schemas.microsoft.com/office/drawing/2014/main" id="{6FEF94E4-81E4-496C-89B2-243FB50B51EA}"/>
              </a:ext>
            </a:extLst>
          </p:cNvPr>
          <p:cNvSpPr>
            <a:spLocks noGrp="1"/>
          </p:cNvSpPr>
          <p:nvPr>
            <p:ph type="ftr" sz="quarter" idx="11"/>
          </p:nvPr>
        </p:nvSpPr>
        <p:spPr/>
        <p:txBody>
          <a:bodyPr/>
          <a:lstStyle/>
          <a:p>
            <a:endParaRPr lang="en-IE"/>
          </a:p>
        </p:txBody>
      </p:sp>
      <p:sp>
        <p:nvSpPr>
          <p:cNvPr id="9" name="Slide Number Placeholder 8">
            <a:extLst>
              <a:ext uri="{FF2B5EF4-FFF2-40B4-BE49-F238E27FC236}">
                <a16:creationId xmlns:a16="http://schemas.microsoft.com/office/drawing/2014/main" id="{2022B312-FE36-4342-822A-53760913C1BB}"/>
              </a:ext>
            </a:extLst>
          </p:cNvPr>
          <p:cNvSpPr>
            <a:spLocks noGrp="1"/>
          </p:cNvSpPr>
          <p:nvPr>
            <p:ph type="sldNum" sz="quarter" idx="12"/>
          </p:nvPr>
        </p:nvSpPr>
        <p:spPr/>
        <p:txBody>
          <a:bodyPr/>
          <a:lstStyle/>
          <a:p>
            <a:fld id="{8D83726D-1888-4205-ABF2-147887465667}" type="slidenum">
              <a:rPr lang="en-IE" smtClean="0"/>
              <a:t>‹#›</a:t>
            </a:fld>
            <a:endParaRPr lang="en-IE"/>
          </a:p>
        </p:txBody>
      </p:sp>
    </p:spTree>
    <p:extLst>
      <p:ext uri="{BB962C8B-B14F-4D97-AF65-F5344CB8AC3E}">
        <p14:creationId xmlns:p14="http://schemas.microsoft.com/office/powerpoint/2010/main" val="12883720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9AF30-3ABF-48BF-B93F-3F810AAD5769}"/>
              </a:ext>
            </a:extLst>
          </p:cNvPr>
          <p:cNvSpPr>
            <a:spLocks noGrp="1"/>
          </p:cNvSpPr>
          <p:nvPr>
            <p:ph type="title"/>
          </p:nvPr>
        </p:nvSpPr>
        <p:spPr/>
        <p:txBody>
          <a:bodyPr/>
          <a:lstStyle/>
          <a:p>
            <a:r>
              <a:rPr lang="en-US"/>
              <a:t>Click to edit Master title style</a:t>
            </a:r>
            <a:endParaRPr lang="en-IE"/>
          </a:p>
        </p:txBody>
      </p:sp>
      <p:sp>
        <p:nvSpPr>
          <p:cNvPr id="3" name="Date Placeholder 2">
            <a:extLst>
              <a:ext uri="{FF2B5EF4-FFF2-40B4-BE49-F238E27FC236}">
                <a16:creationId xmlns:a16="http://schemas.microsoft.com/office/drawing/2014/main" id="{E53A8370-CE81-40DE-8712-DCF1A6D959E9}"/>
              </a:ext>
            </a:extLst>
          </p:cNvPr>
          <p:cNvSpPr>
            <a:spLocks noGrp="1"/>
          </p:cNvSpPr>
          <p:nvPr>
            <p:ph type="dt" sz="half" idx="10"/>
          </p:nvPr>
        </p:nvSpPr>
        <p:spPr/>
        <p:txBody>
          <a:bodyPr/>
          <a:lstStyle/>
          <a:p>
            <a:fld id="{FB8D49E7-B944-444B-BA96-755A2EA84D8B}" type="datetimeFigureOut">
              <a:rPr lang="en-IE" smtClean="0"/>
              <a:t>27/11/2020</a:t>
            </a:fld>
            <a:endParaRPr lang="en-IE"/>
          </a:p>
        </p:txBody>
      </p:sp>
      <p:sp>
        <p:nvSpPr>
          <p:cNvPr id="4" name="Footer Placeholder 3">
            <a:extLst>
              <a:ext uri="{FF2B5EF4-FFF2-40B4-BE49-F238E27FC236}">
                <a16:creationId xmlns:a16="http://schemas.microsoft.com/office/drawing/2014/main" id="{4FB0332E-1902-46F2-AF6D-817B04E57401}"/>
              </a:ext>
            </a:extLst>
          </p:cNvPr>
          <p:cNvSpPr>
            <a:spLocks noGrp="1"/>
          </p:cNvSpPr>
          <p:nvPr>
            <p:ph type="ftr" sz="quarter" idx="11"/>
          </p:nvPr>
        </p:nvSpPr>
        <p:spPr/>
        <p:txBody>
          <a:bodyPr/>
          <a:lstStyle/>
          <a:p>
            <a:endParaRPr lang="en-IE"/>
          </a:p>
        </p:txBody>
      </p:sp>
      <p:sp>
        <p:nvSpPr>
          <p:cNvPr id="5" name="Slide Number Placeholder 4">
            <a:extLst>
              <a:ext uri="{FF2B5EF4-FFF2-40B4-BE49-F238E27FC236}">
                <a16:creationId xmlns:a16="http://schemas.microsoft.com/office/drawing/2014/main" id="{41B960BA-8918-455B-8579-27D0176D7A60}"/>
              </a:ext>
            </a:extLst>
          </p:cNvPr>
          <p:cNvSpPr>
            <a:spLocks noGrp="1"/>
          </p:cNvSpPr>
          <p:nvPr>
            <p:ph type="sldNum" sz="quarter" idx="12"/>
          </p:nvPr>
        </p:nvSpPr>
        <p:spPr/>
        <p:txBody>
          <a:bodyPr/>
          <a:lstStyle/>
          <a:p>
            <a:fld id="{8D83726D-1888-4205-ABF2-147887465667}" type="slidenum">
              <a:rPr lang="en-IE" smtClean="0"/>
              <a:t>‹#›</a:t>
            </a:fld>
            <a:endParaRPr lang="en-IE"/>
          </a:p>
        </p:txBody>
      </p:sp>
    </p:spTree>
    <p:extLst>
      <p:ext uri="{BB962C8B-B14F-4D97-AF65-F5344CB8AC3E}">
        <p14:creationId xmlns:p14="http://schemas.microsoft.com/office/powerpoint/2010/main" val="24897914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696CE58-E85E-4BD2-BDFE-323DEE1C9986}"/>
              </a:ext>
            </a:extLst>
          </p:cNvPr>
          <p:cNvSpPr>
            <a:spLocks noGrp="1"/>
          </p:cNvSpPr>
          <p:nvPr>
            <p:ph type="dt" sz="half" idx="10"/>
          </p:nvPr>
        </p:nvSpPr>
        <p:spPr/>
        <p:txBody>
          <a:bodyPr/>
          <a:lstStyle/>
          <a:p>
            <a:fld id="{FB8D49E7-B944-444B-BA96-755A2EA84D8B}" type="datetimeFigureOut">
              <a:rPr lang="en-IE" smtClean="0"/>
              <a:t>27/11/2020</a:t>
            </a:fld>
            <a:endParaRPr lang="en-IE"/>
          </a:p>
        </p:txBody>
      </p:sp>
      <p:sp>
        <p:nvSpPr>
          <p:cNvPr id="3" name="Footer Placeholder 2">
            <a:extLst>
              <a:ext uri="{FF2B5EF4-FFF2-40B4-BE49-F238E27FC236}">
                <a16:creationId xmlns:a16="http://schemas.microsoft.com/office/drawing/2014/main" id="{32249B3D-51A3-425A-A037-3D66E5A7F5F6}"/>
              </a:ext>
            </a:extLst>
          </p:cNvPr>
          <p:cNvSpPr>
            <a:spLocks noGrp="1"/>
          </p:cNvSpPr>
          <p:nvPr>
            <p:ph type="ftr" sz="quarter" idx="11"/>
          </p:nvPr>
        </p:nvSpPr>
        <p:spPr/>
        <p:txBody>
          <a:bodyPr/>
          <a:lstStyle/>
          <a:p>
            <a:endParaRPr lang="en-IE"/>
          </a:p>
        </p:txBody>
      </p:sp>
      <p:sp>
        <p:nvSpPr>
          <p:cNvPr id="4" name="Slide Number Placeholder 3">
            <a:extLst>
              <a:ext uri="{FF2B5EF4-FFF2-40B4-BE49-F238E27FC236}">
                <a16:creationId xmlns:a16="http://schemas.microsoft.com/office/drawing/2014/main" id="{19683742-8100-4F87-BF17-29989D0FC834}"/>
              </a:ext>
            </a:extLst>
          </p:cNvPr>
          <p:cNvSpPr>
            <a:spLocks noGrp="1"/>
          </p:cNvSpPr>
          <p:nvPr>
            <p:ph type="sldNum" sz="quarter" idx="12"/>
          </p:nvPr>
        </p:nvSpPr>
        <p:spPr/>
        <p:txBody>
          <a:bodyPr/>
          <a:lstStyle/>
          <a:p>
            <a:fld id="{8D83726D-1888-4205-ABF2-147887465667}" type="slidenum">
              <a:rPr lang="en-IE" smtClean="0"/>
              <a:t>‹#›</a:t>
            </a:fld>
            <a:endParaRPr lang="en-IE"/>
          </a:p>
        </p:txBody>
      </p:sp>
    </p:spTree>
    <p:extLst>
      <p:ext uri="{BB962C8B-B14F-4D97-AF65-F5344CB8AC3E}">
        <p14:creationId xmlns:p14="http://schemas.microsoft.com/office/powerpoint/2010/main" val="6023667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211AA9-DD0B-4C1F-B592-0AEEC79B7A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E"/>
          </a:p>
        </p:txBody>
      </p:sp>
      <p:sp>
        <p:nvSpPr>
          <p:cNvPr id="3" name="Content Placeholder 2">
            <a:extLst>
              <a:ext uri="{FF2B5EF4-FFF2-40B4-BE49-F238E27FC236}">
                <a16:creationId xmlns:a16="http://schemas.microsoft.com/office/drawing/2014/main" id="{2DA4A23D-DE1E-4379-8213-E27A73BE305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Text Placeholder 3">
            <a:extLst>
              <a:ext uri="{FF2B5EF4-FFF2-40B4-BE49-F238E27FC236}">
                <a16:creationId xmlns:a16="http://schemas.microsoft.com/office/drawing/2014/main" id="{1DD0784A-31BE-4480-81DF-C6EA160BFC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4747F7E-E913-42FC-8B90-59CCD26D1065}"/>
              </a:ext>
            </a:extLst>
          </p:cNvPr>
          <p:cNvSpPr>
            <a:spLocks noGrp="1"/>
          </p:cNvSpPr>
          <p:nvPr>
            <p:ph type="dt" sz="half" idx="10"/>
          </p:nvPr>
        </p:nvSpPr>
        <p:spPr/>
        <p:txBody>
          <a:bodyPr/>
          <a:lstStyle/>
          <a:p>
            <a:fld id="{FB8D49E7-B944-444B-BA96-755A2EA84D8B}" type="datetimeFigureOut">
              <a:rPr lang="en-IE" smtClean="0"/>
              <a:t>27/11/2020</a:t>
            </a:fld>
            <a:endParaRPr lang="en-IE"/>
          </a:p>
        </p:txBody>
      </p:sp>
      <p:sp>
        <p:nvSpPr>
          <p:cNvPr id="6" name="Footer Placeholder 5">
            <a:extLst>
              <a:ext uri="{FF2B5EF4-FFF2-40B4-BE49-F238E27FC236}">
                <a16:creationId xmlns:a16="http://schemas.microsoft.com/office/drawing/2014/main" id="{CC5635A7-D7C8-4A85-BBC1-C4BFE45270FF}"/>
              </a:ext>
            </a:extLst>
          </p:cNvPr>
          <p:cNvSpPr>
            <a:spLocks noGrp="1"/>
          </p:cNvSpPr>
          <p:nvPr>
            <p:ph type="ftr" sz="quarter" idx="11"/>
          </p:nvPr>
        </p:nvSpPr>
        <p:spPr/>
        <p:txBody>
          <a:bodyPr/>
          <a:lstStyle/>
          <a:p>
            <a:endParaRPr lang="en-IE"/>
          </a:p>
        </p:txBody>
      </p:sp>
      <p:sp>
        <p:nvSpPr>
          <p:cNvPr id="7" name="Slide Number Placeholder 6">
            <a:extLst>
              <a:ext uri="{FF2B5EF4-FFF2-40B4-BE49-F238E27FC236}">
                <a16:creationId xmlns:a16="http://schemas.microsoft.com/office/drawing/2014/main" id="{95AF2690-2A06-4458-9C35-BD9D1A12F16F}"/>
              </a:ext>
            </a:extLst>
          </p:cNvPr>
          <p:cNvSpPr>
            <a:spLocks noGrp="1"/>
          </p:cNvSpPr>
          <p:nvPr>
            <p:ph type="sldNum" sz="quarter" idx="12"/>
          </p:nvPr>
        </p:nvSpPr>
        <p:spPr/>
        <p:txBody>
          <a:bodyPr/>
          <a:lstStyle/>
          <a:p>
            <a:fld id="{8D83726D-1888-4205-ABF2-147887465667}" type="slidenum">
              <a:rPr lang="en-IE" smtClean="0"/>
              <a:t>‹#›</a:t>
            </a:fld>
            <a:endParaRPr lang="en-IE"/>
          </a:p>
        </p:txBody>
      </p:sp>
    </p:spTree>
    <p:extLst>
      <p:ext uri="{BB962C8B-B14F-4D97-AF65-F5344CB8AC3E}">
        <p14:creationId xmlns:p14="http://schemas.microsoft.com/office/powerpoint/2010/main" val="7402788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66AEB-D464-434E-BF35-9B8EBA90B80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E"/>
          </a:p>
        </p:txBody>
      </p:sp>
      <p:sp>
        <p:nvSpPr>
          <p:cNvPr id="3" name="Picture Placeholder 2">
            <a:extLst>
              <a:ext uri="{FF2B5EF4-FFF2-40B4-BE49-F238E27FC236}">
                <a16:creationId xmlns:a16="http://schemas.microsoft.com/office/drawing/2014/main" id="{F1362624-8526-4AA7-86DB-41483187BE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E"/>
          </a:p>
        </p:txBody>
      </p:sp>
      <p:sp>
        <p:nvSpPr>
          <p:cNvPr id="4" name="Text Placeholder 3">
            <a:extLst>
              <a:ext uri="{FF2B5EF4-FFF2-40B4-BE49-F238E27FC236}">
                <a16:creationId xmlns:a16="http://schemas.microsoft.com/office/drawing/2014/main" id="{70946666-8F21-4618-8816-E56DFD4BF7C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E72B288-23C2-4865-A876-E198552295CD}"/>
              </a:ext>
            </a:extLst>
          </p:cNvPr>
          <p:cNvSpPr>
            <a:spLocks noGrp="1"/>
          </p:cNvSpPr>
          <p:nvPr>
            <p:ph type="dt" sz="half" idx="10"/>
          </p:nvPr>
        </p:nvSpPr>
        <p:spPr/>
        <p:txBody>
          <a:bodyPr/>
          <a:lstStyle/>
          <a:p>
            <a:fld id="{FB8D49E7-B944-444B-BA96-755A2EA84D8B}" type="datetimeFigureOut">
              <a:rPr lang="en-IE" smtClean="0"/>
              <a:t>27/11/2020</a:t>
            </a:fld>
            <a:endParaRPr lang="en-IE"/>
          </a:p>
        </p:txBody>
      </p:sp>
      <p:sp>
        <p:nvSpPr>
          <p:cNvPr id="6" name="Footer Placeholder 5">
            <a:extLst>
              <a:ext uri="{FF2B5EF4-FFF2-40B4-BE49-F238E27FC236}">
                <a16:creationId xmlns:a16="http://schemas.microsoft.com/office/drawing/2014/main" id="{85456B8B-A633-4D7B-AD41-FA0CBE1840C8}"/>
              </a:ext>
            </a:extLst>
          </p:cNvPr>
          <p:cNvSpPr>
            <a:spLocks noGrp="1"/>
          </p:cNvSpPr>
          <p:nvPr>
            <p:ph type="ftr" sz="quarter" idx="11"/>
          </p:nvPr>
        </p:nvSpPr>
        <p:spPr/>
        <p:txBody>
          <a:bodyPr/>
          <a:lstStyle/>
          <a:p>
            <a:endParaRPr lang="en-IE"/>
          </a:p>
        </p:txBody>
      </p:sp>
      <p:sp>
        <p:nvSpPr>
          <p:cNvPr id="7" name="Slide Number Placeholder 6">
            <a:extLst>
              <a:ext uri="{FF2B5EF4-FFF2-40B4-BE49-F238E27FC236}">
                <a16:creationId xmlns:a16="http://schemas.microsoft.com/office/drawing/2014/main" id="{D1B246BC-CB4D-4B2F-A959-1A2530C22962}"/>
              </a:ext>
            </a:extLst>
          </p:cNvPr>
          <p:cNvSpPr>
            <a:spLocks noGrp="1"/>
          </p:cNvSpPr>
          <p:nvPr>
            <p:ph type="sldNum" sz="quarter" idx="12"/>
          </p:nvPr>
        </p:nvSpPr>
        <p:spPr/>
        <p:txBody>
          <a:bodyPr/>
          <a:lstStyle/>
          <a:p>
            <a:fld id="{8D83726D-1888-4205-ABF2-147887465667}" type="slidenum">
              <a:rPr lang="en-IE" smtClean="0"/>
              <a:t>‹#›</a:t>
            </a:fld>
            <a:endParaRPr lang="en-IE"/>
          </a:p>
        </p:txBody>
      </p:sp>
    </p:spTree>
    <p:extLst>
      <p:ext uri="{BB962C8B-B14F-4D97-AF65-F5344CB8AC3E}">
        <p14:creationId xmlns:p14="http://schemas.microsoft.com/office/powerpoint/2010/main" val="22579927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DAFB6-D9A2-4B64-A30D-9E08D0A0310F}"/>
              </a:ext>
            </a:extLst>
          </p:cNvPr>
          <p:cNvSpPr>
            <a:spLocks noGrp="1"/>
          </p:cNvSpPr>
          <p:nvPr>
            <p:ph type="title"/>
          </p:nvPr>
        </p:nvSpPr>
        <p:spPr/>
        <p:txBody>
          <a:bodyPr/>
          <a:lstStyle/>
          <a:p>
            <a:r>
              <a:rPr lang="en-US"/>
              <a:t>Click to edit Master title style</a:t>
            </a:r>
            <a:endParaRPr lang="en-IE"/>
          </a:p>
        </p:txBody>
      </p:sp>
      <p:sp>
        <p:nvSpPr>
          <p:cNvPr id="3" name="Vertical Text Placeholder 2">
            <a:extLst>
              <a:ext uri="{FF2B5EF4-FFF2-40B4-BE49-F238E27FC236}">
                <a16:creationId xmlns:a16="http://schemas.microsoft.com/office/drawing/2014/main" id="{E5ABE858-DC7F-4254-800D-39D787417FF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a:extLst>
              <a:ext uri="{FF2B5EF4-FFF2-40B4-BE49-F238E27FC236}">
                <a16:creationId xmlns:a16="http://schemas.microsoft.com/office/drawing/2014/main" id="{7F3C26CB-2C25-4792-BABB-C42D9C64575B}"/>
              </a:ext>
            </a:extLst>
          </p:cNvPr>
          <p:cNvSpPr>
            <a:spLocks noGrp="1"/>
          </p:cNvSpPr>
          <p:nvPr>
            <p:ph type="dt" sz="half" idx="10"/>
          </p:nvPr>
        </p:nvSpPr>
        <p:spPr/>
        <p:txBody>
          <a:bodyPr/>
          <a:lstStyle/>
          <a:p>
            <a:fld id="{FB8D49E7-B944-444B-BA96-755A2EA84D8B}" type="datetimeFigureOut">
              <a:rPr lang="en-IE" smtClean="0"/>
              <a:t>27/11/2020</a:t>
            </a:fld>
            <a:endParaRPr lang="en-IE"/>
          </a:p>
        </p:txBody>
      </p:sp>
      <p:sp>
        <p:nvSpPr>
          <p:cNvPr id="5" name="Footer Placeholder 4">
            <a:extLst>
              <a:ext uri="{FF2B5EF4-FFF2-40B4-BE49-F238E27FC236}">
                <a16:creationId xmlns:a16="http://schemas.microsoft.com/office/drawing/2014/main" id="{6550F765-7DCF-4D62-A0BF-4124D90C8B4F}"/>
              </a:ext>
            </a:extLst>
          </p:cNvPr>
          <p:cNvSpPr>
            <a:spLocks noGrp="1"/>
          </p:cNvSpPr>
          <p:nvPr>
            <p:ph type="ftr" sz="quarter" idx="11"/>
          </p:nvPr>
        </p:nvSpPr>
        <p:spPr/>
        <p:txBody>
          <a:bodyPr/>
          <a:lstStyle/>
          <a:p>
            <a:endParaRPr lang="en-IE"/>
          </a:p>
        </p:txBody>
      </p:sp>
      <p:sp>
        <p:nvSpPr>
          <p:cNvPr id="6" name="Slide Number Placeholder 5">
            <a:extLst>
              <a:ext uri="{FF2B5EF4-FFF2-40B4-BE49-F238E27FC236}">
                <a16:creationId xmlns:a16="http://schemas.microsoft.com/office/drawing/2014/main" id="{E3E29374-C0A2-4A3E-B710-FCB1315C0A1D}"/>
              </a:ext>
            </a:extLst>
          </p:cNvPr>
          <p:cNvSpPr>
            <a:spLocks noGrp="1"/>
          </p:cNvSpPr>
          <p:nvPr>
            <p:ph type="sldNum" sz="quarter" idx="12"/>
          </p:nvPr>
        </p:nvSpPr>
        <p:spPr/>
        <p:txBody>
          <a:bodyPr/>
          <a:lstStyle/>
          <a:p>
            <a:fld id="{8D83726D-1888-4205-ABF2-147887465667}" type="slidenum">
              <a:rPr lang="en-IE" smtClean="0"/>
              <a:t>‹#›</a:t>
            </a:fld>
            <a:endParaRPr lang="en-IE"/>
          </a:p>
        </p:txBody>
      </p:sp>
    </p:spTree>
    <p:extLst>
      <p:ext uri="{BB962C8B-B14F-4D97-AF65-F5344CB8AC3E}">
        <p14:creationId xmlns:p14="http://schemas.microsoft.com/office/powerpoint/2010/main" val="8112126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274BC08-EE8F-40A4-B56B-30B7DA4A54F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E"/>
          </a:p>
        </p:txBody>
      </p:sp>
      <p:sp>
        <p:nvSpPr>
          <p:cNvPr id="3" name="Vertical Text Placeholder 2">
            <a:extLst>
              <a:ext uri="{FF2B5EF4-FFF2-40B4-BE49-F238E27FC236}">
                <a16:creationId xmlns:a16="http://schemas.microsoft.com/office/drawing/2014/main" id="{83AD0BBC-A94F-42B3-ACC7-A9C57CC3C26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a:extLst>
              <a:ext uri="{FF2B5EF4-FFF2-40B4-BE49-F238E27FC236}">
                <a16:creationId xmlns:a16="http://schemas.microsoft.com/office/drawing/2014/main" id="{BA4BBE98-937C-4CB4-82D4-27FA79E5F1BF}"/>
              </a:ext>
            </a:extLst>
          </p:cNvPr>
          <p:cNvSpPr>
            <a:spLocks noGrp="1"/>
          </p:cNvSpPr>
          <p:nvPr>
            <p:ph type="dt" sz="half" idx="10"/>
          </p:nvPr>
        </p:nvSpPr>
        <p:spPr/>
        <p:txBody>
          <a:bodyPr/>
          <a:lstStyle/>
          <a:p>
            <a:fld id="{FB8D49E7-B944-444B-BA96-755A2EA84D8B}" type="datetimeFigureOut">
              <a:rPr lang="en-IE" smtClean="0"/>
              <a:t>27/11/2020</a:t>
            </a:fld>
            <a:endParaRPr lang="en-IE"/>
          </a:p>
        </p:txBody>
      </p:sp>
      <p:sp>
        <p:nvSpPr>
          <p:cNvPr id="5" name="Footer Placeholder 4">
            <a:extLst>
              <a:ext uri="{FF2B5EF4-FFF2-40B4-BE49-F238E27FC236}">
                <a16:creationId xmlns:a16="http://schemas.microsoft.com/office/drawing/2014/main" id="{E8327B8C-BD1E-4B84-8E8F-CCF23B4ABFE3}"/>
              </a:ext>
            </a:extLst>
          </p:cNvPr>
          <p:cNvSpPr>
            <a:spLocks noGrp="1"/>
          </p:cNvSpPr>
          <p:nvPr>
            <p:ph type="ftr" sz="quarter" idx="11"/>
          </p:nvPr>
        </p:nvSpPr>
        <p:spPr/>
        <p:txBody>
          <a:bodyPr/>
          <a:lstStyle/>
          <a:p>
            <a:endParaRPr lang="en-IE"/>
          </a:p>
        </p:txBody>
      </p:sp>
      <p:sp>
        <p:nvSpPr>
          <p:cNvPr id="6" name="Slide Number Placeholder 5">
            <a:extLst>
              <a:ext uri="{FF2B5EF4-FFF2-40B4-BE49-F238E27FC236}">
                <a16:creationId xmlns:a16="http://schemas.microsoft.com/office/drawing/2014/main" id="{3D69EF38-D28B-42A8-BA28-5AB3F5DCB12E}"/>
              </a:ext>
            </a:extLst>
          </p:cNvPr>
          <p:cNvSpPr>
            <a:spLocks noGrp="1"/>
          </p:cNvSpPr>
          <p:nvPr>
            <p:ph type="sldNum" sz="quarter" idx="12"/>
          </p:nvPr>
        </p:nvSpPr>
        <p:spPr/>
        <p:txBody>
          <a:bodyPr/>
          <a:lstStyle/>
          <a:p>
            <a:fld id="{8D83726D-1888-4205-ABF2-147887465667}" type="slidenum">
              <a:rPr lang="en-IE" smtClean="0"/>
              <a:t>‹#›</a:t>
            </a:fld>
            <a:endParaRPr lang="en-IE"/>
          </a:p>
        </p:txBody>
      </p:sp>
    </p:spTree>
    <p:extLst>
      <p:ext uri="{BB962C8B-B14F-4D97-AF65-F5344CB8AC3E}">
        <p14:creationId xmlns:p14="http://schemas.microsoft.com/office/powerpoint/2010/main" val="42024164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E4F3513-46C0-45BE-A01C-7D927A78C95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E"/>
          </a:p>
        </p:txBody>
      </p:sp>
      <p:sp>
        <p:nvSpPr>
          <p:cNvPr id="3" name="Text Placeholder 2">
            <a:extLst>
              <a:ext uri="{FF2B5EF4-FFF2-40B4-BE49-F238E27FC236}">
                <a16:creationId xmlns:a16="http://schemas.microsoft.com/office/drawing/2014/main" id="{B14E82D1-4BBA-459A-A2C5-D2113A4F9DB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a:extLst>
              <a:ext uri="{FF2B5EF4-FFF2-40B4-BE49-F238E27FC236}">
                <a16:creationId xmlns:a16="http://schemas.microsoft.com/office/drawing/2014/main" id="{D04D6DDE-A018-40D0-B578-4DB741C42C4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8D49E7-B944-444B-BA96-755A2EA84D8B}" type="datetimeFigureOut">
              <a:rPr lang="en-IE" smtClean="0"/>
              <a:t>27/11/2020</a:t>
            </a:fld>
            <a:endParaRPr lang="en-IE"/>
          </a:p>
        </p:txBody>
      </p:sp>
      <p:sp>
        <p:nvSpPr>
          <p:cNvPr id="5" name="Footer Placeholder 4">
            <a:extLst>
              <a:ext uri="{FF2B5EF4-FFF2-40B4-BE49-F238E27FC236}">
                <a16:creationId xmlns:a16="http://schemas.microsoft.com/office/drawing/2014/main" id="{C9EF19A8-254F-4BC5-9766-0CFE57EA8FC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E"/>
          </a:p>
        </p:txBody>
      </p:sp>
      <p:sp>
        <p:nvSpPr>
          <p:cNvPr id="6" name="Slide Number Placeholder 5">
            <a:extLst>
              <a:ext uri="{FF2B5EF4-FFF2-40B4-BE49-F238E27FC236}">
                <a16:creationId xmlns:a16="http://schemas.microsoft.com/office/drawing/2014/main" id="{1EDBA36D-20B2-443A-9F5E-E8DF0F37AAF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83726D-1888-4205-ABF2-147887465667}" type="slidenum">
              <a:rPr lang="en-IE" smtClean="0"/>
              <a:t>‹#›</a:t>
            </a:fld>
            <a:endParaRPr lang="en-IE"/>
          </a:p>
        </p:txBody>
      </p:sp>
    </p:spTree>
    <p:extLst>
      <p:ext uri="{BB962C8B-B14F-4D97-AF65-F5344CB8AC3E}">
        <p14:creationId xmlns:p14="http://schemas.microsoft.com/office/powerpoint/2010/main" val="31690416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38C879-5A27-4BCC-BD19-EDEE5162B6C2}"/>
              </a:ext>
            </a:extLst>
          </p:cNvPr>
          <p:cNvSpPr>
            <a:spLocks noGrp="1"/>
          </p:cNvSpPr>
          <p:nvPr>
            <p:ph type="ctrTitle"/>
          </p:nvPr>
        </p:nvSpPr>
        <p:spPr>
          <a:xfrm>
            <a:off x="887128" y="2099962"/>
            <a:ext cx="10417743" cy="2387600"/>
          </a:xfrm>
        </p:spPr>
        <p:txBody>
          <a:bodyPr>
            <a:normAutofit fontScale="90000"/>
          </a:bodyPr>
          <a:lstStyle/>
          <a:p>
            <a:r>
              <a:rPr lang="en-GB" dirty="0">
                <a:latin typeface="Arial Black" panose="020B0A04020102020204" pitchFamily="34" charset="0"/>
              </a:rPr>
              <a:t>Parking Bye Laws progress update</a:t>
            </a:r>
            <a:br>
              <a:rPr lang="en-GB" dirty="0">
                <a:latin typeface="Arial Black" panose="020B0A04020102020204" pitchFamily="34" charset="0"/>
              </a:rPr>
            </a:br>
            <a:br>
              <a:rPr lang="en-GB" dirty="0">
                <a:latin typeface="Arial Black" panose="020B0A04020102020204" pitchFamily="34" charset="0"/>
              </a:rPr>
            </a:br>
            <a:r>
              <a:rPr lang="en-GB" sz="2200" dirty="0">
                <a:latin typeface="Arial Black" panose="020B0A04020102020204" pitchFamily="34" charset="0"/>
              </a:rPr>
              <a:t>27 November 2020</a:t>
            </a:r>
            <a:endParaRPr lang="en-IE" sz="2200" dirty="0">
              <a:latin typeface="Arial Black" panose="020B0A04020102020204" pitchFamily="34" charset="0"/>
            </a:endParaRPr>
          </a:p>
        </p:txBody>
      </p:sp>
    </p:spTree>
    <p:extLst>
      <p:ext uri="{BB962C8B-B14F-4D97-AF65-F5344CB8AC3E}">
        <p14:creationId xmlns:p14="http://schemas.microsoft.com/office/powerpoint/2010/main" val="33904083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E1B8D767-6D05-426A-A564-1E926F2C7A82}"/>
              </a:ext>
            </a:extLst>
          </p:cNvPr>
          <p:cNvSpPr>
            <a:spLocks noGrp="1"/>
          </p:cNvSpPr>
          <p:nvPr>
            <p:ph type="subTitle" idx="1"/>
          </p:nvPr>
        </p:nvSpPr>
        <p:spPr>
          <a:xfrm>
            <a:off x="190500" y="1191700"/>
            <a:ext cx="10959737" cy="5180224"/>
          </a:xfrm>
        </p:spPr>
        <p:txBody>
          <a:bodyPr>
            <a:normAutofit fontScale="70000" lnSpcReduction="20000"/>
          </a:bodyPr>
          <a:lstStyle/>
          <a:p>
            <a:pPr algn="l">
              <a:lnSpc>
                <a:spcPct val="170000"/>
              </a:lnSpc>
              <a:spcBef>
                <a:spcPts val="600"/>
              </a:spcBef>
              <a:spcAft>
                <a:spcPts val="600"/>
              </a:spcAft>
            </a:pPr>
            <a:r>
              <a:rPr lang="en-GB" sz="2000" dirty="0">
                <a:solidFill>
                  <a:srgbClr val="000000"/>
                </a:solidFill>
                <a:latin typeface="Arial" panose="020B0604020202020204" pitchFamily="34" charset="0"/>
              </a:rPr>
              <a:t>Pay and display discussions have taken place at each ACM on specific locations which presented from the public consultation process</a:t>
            </a:r>
          </a:p>
          <a:p>
            <a:pPr algn="l">
              <a:lnSpc>
                <a:spcPct val="170000"/>
              </a:lnSpc>
              <a:spcBef>
                <a:spcPts val="600"/>
              </a:spcBef>
              <a:spcAft>
                <a:spcPts val="600"/>
              </a:spcAft>
            </a:pPr>
            <a:r>
              <a:rPr lang="en-IE" sz="2000" b="1" dirty="0"/>
              <a:t>Clondalkin ACM:  Monastery Rise </a:t>
            </a:r>
            <a:r>
              <a:rPr lang="en-IE" sz="2000" dirty="0"/>
              <a:t>was included in the draft Bye Laws  -  the estate in its entirety (as per Draft ByeLaws) is to become P &amp; D </a:t>
            </a:r>
          </a:p>
          <a:p>
            <a:pPr algn="l">
              <a:lnSpc>
                <a:spcPct val="170000"/>
              </a:lnSpc>
              <a:spcBef>
                <a:spcPts val="600"/>
              </a:spcBef>
              <a:spcAft>
                <a:spcPts val="600"/>
              </a:spcAft>
            </a:pPr>
            <a:r>
              <a:rPr lang="en-IE" sz="2000" b="1" dirty="0"/>
              <a:t>Monastery Park / Drive </a:t>
            </a:r>
            <a:r>
              <a:rPr lang="en-IE" sz="2000" dirty="0"/>
              <a:t>was not included in the draft Bye Laws but submissions were made to include it and the AC Members agreed P &amp; D.  This will require a further round of public consultation and the precise locations to be technically identified (existing S &amp; L exists) before maps are put out to public consultation for this location only.</a:t>
            </a:r>
          </a:p>
          <a:p>
            <a:pPr algn="l">
              <a:lnSpc>
                <a:spcPct val="170000"/>
              </a:lnSpc>
              <a:spcBef>
                <a:spcPts val="600"/>
              </a:spcBef>
              <a:spcAft>
                <a:spcPts val="600"/>
              </a:spcAft>
            </a:pPr>
            <a:r>
              <a:rPr lang="en-IE" sz="2000" b="1" dirty="0"/>
              <a:t>RTFB ACM</a:t>
            </a:r>
            <a:r>
              <a:rPr lang="en-IE" sz="2000" dirty="0"/>
              <a:t>:  The following locations were included in the Draft Bye Laws as published </a:t>
            </a:r>
          </a:p>
          <a:p>
            <a:pPr marL="342900" lvl="0" indent="-342900" algn="just">
              <a:lnSpc>
                <a:spcPct val="107000"/>
              </a:lnSpc>
              <a:buFont typeface="+mj-lt"/>
              <a:buAutoNum type="arabicPeriod"/>
            </a:pPr>
            <a:r>
              <a:rPr lang="en-GB" sz="1800" b="1" dirty="0">
                <a:effectLst/>
                <a:latin typeface="Calibri" panose="020F0502020204030204" pitchFamily="34" charset="0"/>
                <a:ea typeface="Calibri" panose="020F0502020204030204" pitchFamily="34" charset="0"/>
                <a:cs typeface="Times New Roman" panose="02020603050405020304" pitchFamily="18" charset="0"/>
              </a:rPr>
              <a:t>Rosemount Car Park, Ballyroan -   </a:t>
            </a:r>
            <a:r>
              <a:rPr lang="en-GB" sz="1800" dirty="0">
                <a:effectLst/>
                <a:latin typeface="Calibri" panose="020F0502020204030204" pitchFamily="34" charset="0"/>
                <a:ea typeface="Calibri" panose="020F0502020204030204" pitchFamily="34" charset="0"/>
                <a:cs typeface="Times New Roman" panose="02020603050405020304" pitchFamily="18" charset="0"/>
              </a:rPr>
              <a:t>To be included in P &amp; D –  subject to the executive to </a:t>
            </a:r>
            <a:r>
              <a:rPr lang="en-GB" sz="1800" dirty="0">
                <a:latin typeface="Calibri" panose="020F0502020204030204" pitchFamily="34" charset="0"/>
                <a:ea typeface="Calibri" panose="020F0502020204030204" pitchFamily="34" charset="0"/>
                <a:cs typeface="Times New Roman" panose="02020603050405020304" pitchFamily="18" charset="0"/>
              </a:rPr>
              <a:t>arrange for</a:t>
            </a:r>
            <a:r>
              <a:rPr lang="en-GB" sz="1800" dirty="0">
                <a:effectLst/>
                <a:latin typeface="Calibri" panose="020F0502020204030204" pitchFamily="34" charset="0"/>
                <a:ea typeface="Calibri" panose="020F0502020204030204" pitchFamily="34" charset="0"/>
                <a:cs typeface="Times New Roman" panose="02020603050405020304" pitchFamily="18" charset="0"/>
              </a:rPr>
              <a:t> NON enforcement of P &amp; D durin</a:t>
            </a:r>
            <a:r>
              <a:rPr lang="en-GB" sz="1800" dirty="0">
                <a:latin typeface="Calibri" panose="020F0502020204030204" pitchFamily="34" charset="0"/>
                <a:ea typeface="Calibri" panose="020F0502020204030204" pitchFamily="34" charset="0"/>
                <a:cs typeface="Times New Roman" panose="02020603050405020304" pitchFamily="18" charset="0"/>
              </a:rPr>
              <a:t>g religious ceremonies </a:t>
            </a:r>
            <a:endParaRPr lang="en-I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mj-lt"/>
              <a:buAutoNum type="arabicPeriod"/>
            </a:pPr>
            <a:r>
              <a:rPr lang="en-GB" sz="1800" b="1" dirty="0">
                <a:effectLst/>
                <a:latin typeface="Calibri" panose="020F0502020204030204" pitchFamily="34" charset="0"/>
                <a:ea typeface="Calibri" panose="020F0502020204030204" pitchFamily="34" charset="0"/>
                <a:cs typeface="Times New Roman" panose="02020603050405020304" pitchFamily="18" charset="0"/>
              </a:rPr>
              <a:t>Barton Drive (at shops), Rathfarnham – </a:t>
            </a:r>
            <a:r>
              <a:rPr lang="en-GB" sz="1800" dirty="0">
                <a:effectLst/>
                <a:latin typeface="Calibri" panose="020F0502020204030204" pitchFamily="34" charset="0"/>
                <a:ea typeface="Calibri" panose="020F0502020204030204" pitchFamily="34" charset="0"/>
                <a:cs typeface="Times New Roman" panose="02020603050405020304" pitchFamily="18" charset="0"/>
              </a:rPr>
              <a:t>NOT to be included in P &amp; D  </a:t>
            </a:r>
            <a:endParaRPr lang="en-I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mj-lt"/>
              <a:buAutoNum type="arabicPeriod"/>
            </a:pPr>
            <a:r>
              <a:rPr lang="en-GB" sz="1800" b="1" dirty="0">
                <a:effectLst/>
                <a:latin typeface="Calibri" panose="020F0502020204030204" pitchFamily="34" charset="0"/>
                <a:ea typeface="Calibri" panose="020F0502020204030204" pitchFamily="34" charset="0"/>
                <a:cs typeface="Times New Roman" panose="02020603050405020304" pitchFamily="18" charset="0"/>
              </a:rPr>
              <a:t>Beaufort Villas, Rathfarnham – </a:t>
            </a:r>
            <a:r>
              <a:rPr lang="en-GB" sz="1800" dirty="0">
                <a:effectLst/>
                <a:latin typeface="Calibri" panose="020F0502020204030204" pitchFamily="34" charset="0"/>
                <a:ea typeface="Calibri" panose="020F0502020204030204" pitchFamily="34" charset="0"/>
                <a:cs typeface="Times New Roman" panose="02020603050405020304" pitchFamily="18" charset="0"/>
              </a:rPr>
              <a:t>NOT to be included </a:t>
            </a:r>
            <a:endParaRPr lang="en-I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mj-lt"/>
              <a:buAutoNum type="arabicPeriod"/>
            </a:pPr>
            <a:r>
              <a:rPr lang="en-GB" sz="1800" b="1" dirty="0">
                <a:effectLst/>
                <a:latin typeface="Calibri" panose="020F0502020204030204" pitchFamily="34" charset="0"/>
                <a:ea typeface="Calibri" panose="020F0502020204030204" pitchFamily="34" charset="0"/>
                <a:cs typeface="Times New Roman" panose="02020603050405020304" pitchFamily="18" charset="0"/>
              </a:rPr>
              <a:t>Butterfield Crescent, Rathfarnham – </a:t>
            </a:r>
            <a:r>
              <a:rPr lang="en-GB" sz="1800" dirty="0">
                <a:effectLst/>
                <a:latin typeface="Calibri" panose="020F0502020204030204" pitchFamily="34" charset="0"/>
                <a:ea typeface="Calibri" panose="020F0502020204030204" pitchFamily="34" charset="0"/>
                <a:cs typeface="Times New Roman" panose="02020603050405020304" pitchFamily="18" charset="0"/>
              </a:rPr>
              <a:t>NOT to be included</a:t>
            </a:r>
            <a:endParaRPr lang="en-IE" sz="18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70000"/>
              </a:lnSpc>
              <a:spcBef>
                <a:spcPts val="600"/>
              </a:spcBef>
              <a:spcAft>
                <a:spcPts val="600"/>
              </a:spcAft>
            </a:pPr>
            <a:r>
              <a:rPr lang="en-IE" sz="2000" b="1" dirty="0"/>
              <a:t>TALLAGHT ACM:  Airton Road </a:t>
            </a:r>
            <a:r>
              <a:rPr lang="en-IE" sz="2000" dirty="0"/>
              <a:t>was included in the Draft Bye Laws.  Tallaght AC Members recommend NOT to include P &amp; D</a:t>
            </a:r>
          </a:p>
          <a:p>
            <a:pPr algn="l">
              <a:lnSpc>
                <a:spcPct val="170000"/>
              </a:lnSpc>
              <a:spcBef>
                <a:spcPts val="600"/>
              </a:spcBef>
              <a:spcAft>
                <a:spcPts val="600"/>
              </a:spcAft>
            </a:pPr>
            <a:r>
              <a:rPr lang="en-IE" sz="2000" b="1" dirty="0"/>
              <a:t>LPNC ACM:  </a:t>
            </a:r>
            <a:r>
              <a:rPr lang="en-IE" sz="2000" b="1" dirty="0" err="1"/>
              <a:t>Kennelsfort</a:t>
            </a:r>
            <a:r>
              <a:rPr lang="en-IE" sz="2000" b="1" dirty="0"/>
              <a:t> Road Upper Public Carpark. </a:t>
            </a:r>
            <a:r>
              <a:rPr lang="en-IE" sz="2000" dirty="0"/>
              <a:t>This area was included as a P &amp; D location in the draft Bye Laws with proposed 10 commercial permits.  The AC Members supported the proposal subject to a </a:t>
            </a:r>
            <a:r>
              <a:rPr lang="en-IE" sz="2000" b="1" dirty="0"/>
              <a:t>reduced number of commercial permits from 10 to 6</a:t>
            </a:r>
          </a:p>
        </p:txBody>
      </p:sp>
      <p:sp>
        <p:nvSpPr>
          <p:cNvPr id="6" name="Title 1">
            <a:extLst>
              <a:ext uri="{FF2B5EF4-FFF2-40B4-BE49-F238E27FC236}">
                <a16:creationId xmlns:a16="http://schemas.microsoft.com/office/drawing/2014/main" id="{B9BF7BF3-EA89-4D40-AFDF-1B0F66782C59}"/>
              </a:ext>
            </a:extLst>
          </p:cNvPr>
          <p:cNvSpPr>
            <a:spLocks noGrp="1"/>
          </p:cNvSpPr>
          <p:nvPr>
            <p:ph type="ctrTitle"/>
          </p:nvPr>
        </p:nvSpPr>
        <p:spPr>
          <a:xfrm>
            <a:off x="190500" y="120917"/>
            <a:ext cx="10396659" cy="837066"/>
          </a:xfrm>
        </p:spPr>
        <p:txBody>
          <a:bodyPr>
            <a:normAutofit/>
          </a:bodyPr>
          <a:lstStyle/>
          <a:p>
            <a:pPr algn="l"/>
            <a:r>
              <a:rPr lang="en-GB" sz="2400" dirty="0">
                <a:latin typeface="Arial" panose="020B0604020202020204" pitchFamily="34" charset="0"/>
                <a:cs typeface="Arial" panose="020B0604020202020204" pitchFamily="34" charset="0"/>
              </a:rPr>
              <a:t>Issue 1 – Pay and display locations </a:t>
            </a:r>
            <a:br>
              <a:rPr lang="en-GB" sz="2400" dirty="0">
                <a:latin typeface="Arial" panose="020B0604020202020204" pitchFamily="34" charset="0"/>
                <a:cs typeface="Arial" panose="020B0604020202020204" pitchFamily="34" charset="0"/>
              </a:rPr>
            </a:br>
            <a:r>
              <a:rPr lang="en-GB" sz="2400" dirty="0">
                <a:latin typeface="Arial Black" panose="020B0A04020102020204" pitchFamily="34" charset="0"/>
              </a:rPr>
              <a:t>Update on agreed locations for pay and display </a:t>
            </a:r>
            <a:endParaRPr lang="en-IE" sz="2400" dirty="0">
              <a:latin typeface="Arial Black" panose="020B0A04020102020204" pitchFamily="34" charset="0"/>
            </a:endParaRPr>
          </a:p>
        </p:txBody>
      </p:sp>
    </p:spTree>
    <p:extLst>
      <p:ext uri="{BB962C8B-B14F-4D97-AF65-F5344CB8AC3E}">
        <p14:creationId xmlns:p14="http://schemas.microsoft.com/office/powerpoint/2010/main" val="24413885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E1B8D767-6D05-426A-A564-1E926F2C7A82}"/>
              </a:ext>
            </a:extLst>
          </p:cNvPr>
          <p:cNvSpPr>
            <a:spLocks noGrp="1"/>
          </p:cNvSpPr>
          <p:nvPr>
            <p:ph type="subTitle" idx="1"/>
          </p:nvPr>
        </p:nvSpPr>
        <p:spPr>
          <a:xfrm>
            <a:off x="190500" y="1191700"/>
            <a:ext cx="10959737" cy="5180224"/>
          </a:xfrm>
        </p:spPr>
        <p:txBody>
          <a:bodyPr>
            <a:normAutofit lnSpcReduction="10000"/>
          </a:bodyPr>
          <a:lstStyle/>
          <a:p>
            <a:pPr algn="l">
              <a:lnSpc>
                <a:spcPct val="170000"/>
              </a:lnSpc>
              <a:spcBef>
                <a:spcPts val="600"/>
              </a:spcBef>
              <a:spcAft>
                <a:spcPts val="600"/>
              </a:spcAft>
            </a:pPr>
            <a:r>
              <a:rPr lang="en-GB" sz="2000" dirty="0">
                <a:solidFill>
                  <a:srgbClr val="000000"/>
                </a:solidFill>
                <a:latin typeface="Arial" panose="020B0604020202020204" pitchFamily="34" charset="0"/>
              </a:rPr>
              <a:t>This is an amended version of previous Bye Law 25 / 2010 which allowed for 2 non resident </a:t>
            </a:r>
            <a:r>
              <a:rPr lang="en-GB" sz="2000" b="1" u="sng" dirty="0">
                <a:solidFill>
                  <a:srgbClr val="000000"/>
                </a:solidFill>
                <a:latin typeface="Arial" panose="020B0604020202020204" pitchFamily="34" charset="0"/>
              </a:rPr>
              <a:t>immediate family members </a:t>
            </a:r>
            <a:r>
              <a:rPr lang="en-IE" sz="1800" b="0" i="0" u="none" strike="noStrike" baseline="0" dirty="0">
                <a:solidFill>
                  <a:srgbClr val="000000"/>
                </a:solidFill>
                <a:latin typeface="Arial" panose="020B0604020202020204" pitchFamily="34" charset="0"/>
              </a:rPr>
              <a:t>who act as voluntary carers for a resident whose normal dwelling place is in a pay parking area.</a:t>
            </a:r>
          </a:p>
          <a:p>
            <a:pPr algn="l">
              <a:lnSpc>
                <a:spcPct val="170000"/>
              </a:lnSpc>
              <a:spcBef>
                <a:spcPts val="600"/>
              </a:spcBef>
              <a:spcAft>
                <a:spcPts val="600"/>
              </a:spcAft>
            </a:pPr>
            <a:r>
              <a:rPr lang="en-IE" sz="1800" dirty="0">
                <a:solidFill>
                  <a:srgbClr val="000000"/>
                </a:solidFill>
                <a:latin typeface="Arial" panose="020B0604020202020204" pitchFamily="34" charset="0"/>
              </a:rPr>
              <a:t>HOWEVER, the Schedule 1 Part 2 2010 (Parking Ticket Fees / Permits did NOT include a fee for this permit.</a:t>
            </a:r>
            <a:endParaRPr lang="en-IE" sz="1800" b="0" i="0" u="none" strike="noStrike" baseline="0" dirty="0">
              <a:solidFill>
                <a:srgbClr val="000000"/>
              </a:solidFill>
              <a:latin typeface="Arial" panose="020B0604020202020204" pitchFamily="34" charset="0"/>
            </a:endParaRPr>
          </a:p>
          <a:p>
            <a:pPr algn="l">
              <a:lnSpc>
                <a:spcPct val="170000"/>
              </a:lnSpc>
              <a:spcBef>
                <a:spcPts val="600"/>
              </a:spcBef>
              <a:spcAft>
                <a:spcPts val="600"/>
              </a:spcAft>
            </a:pPr>
            <a:r>
              <a:rPr lang="en-IE" sz="1800" dirty="0">
                <a:solidFill>
                  <a:srgbClr val="000000"/>
                </a:solidFill>
                <a:latin typeface="Arial" panose="020B0604020202020204" pitchFamily="34" charset="0"/>
              </a:rPr>
              <a:t>The intent of draft Bye Law 27 proposed a Carer Permit to NON Resident / NON family members.  However there is typo in draft text which should read NON RESIDENT NON FAMILY</a:t>
            </a:r>
          </a:p>
          <a:p>
            <a:pPr algn="l">
              <a:lnSpc>
                <a:spcPct val="170000"/>
              </a:lnSpc>
              <a:spcBef>
                <a:spcPts val="600"/>
              </a:spcBef>
              <a:spcAft>
                <a:spcPts val="600"/>
              </a:spcAft>
            </a:pPr>
            <a:r>
              <a:rPr lang="en-IE" sz="1800" dirty="0">
                <a:solidFill>
                  <a:srgbClr val="000000"/>
                </a:solidFill>
                <a:latin typeface="Arial" panose="020B0604020202020204" pitchFamily="34" charset="0"/>
              </a:rPr>
              <a:t>The proposed costs of the permit in Draft Bye Laws Appendix 2 Parking Charges is €40 per annum, it now recommended that this be </a:t>
            </a:r>
            <a:r>
              <a:rPr lang="en-IE" sz="1800" b="1" u="sng" dirty="0">
                <a:solidFill>
                  <a:srgbClr val="000000"/>
                </a:solidFill>
                <a:latin typeface="Arial" panose="020B0604020202020204" pitchFamily="34" charset="0"/>
              </a:rPr>
              <a:t>revised to €20 per annum</a:t>
            </a:r>
          </a:p>
          <a:p>
            <a:pPr algn="l">
              <a:lnSpc>
                <a:spcPct val="170000"/>
              </a:lnSpc>
              <a:spcBef>
                <a:spcPts val="600"/>
              </a:spcBef>
              <a:spcAft>
                <a:spcPts val="600"/>
              </a:spcAft>
            </a:pPr>
            <a:r>
              <a:rPr lang="en-IE" sz="1800" dirty="0">
                <a:solidFill>
                  <a:srgbClr val="000000"/>
                </a:solidFill>
                <a:latin typeface="Arial" panose="020B0604020202020204" pitchFamily="34" charset="0"/>
              </a:rPr>
              <a:t> </a:t>
            </a:r>
            <a:endParaRPr lang="en-IE" sz="2000" dirty="0"/>
          </a:p>
        </p:txBody>
      </p:sp>
      <p:sp>
        <p:nvSpPr>
          <p:cNvPr id="6" name="Title 1">
            <a:extLst>
              <a:ext uri="{FF2B5EF4-FFF2-40B4-BE49-F238E27FC236}">
                <a16:creationId xmlns:a16="http://schemas.microsoft.com/office/drawing/2014/main" id="{B9BF7BF3-EA89-4D40-AFDF-1B0F66782C59}"/>
              </a:ext>
            </a:extLst>
          </p:cNvPr>
          <p:cNvSpPr>
            <a:spLocks noGrp="1"/>
          </p:cNvSpPr>
          <p:nvPr>
            <p:ph type="ctrTitle"/>
          </p:nvPr>
        </p:nvSpPr>
        <p:spPr>
          <a:xfrm>
            <a:off x="190500" y="120917"/>
            <a:ext cx="10396659" cy="837066"/>
          </a:xfrm>
        </p:spPr>
        <p:txBody>
          <a:bodyPr>
            <a:normAutofit/>
          </a:bodyPr>
          <a:lstStyle/>
          <a:p>
            <a:pPr algn="l"/>
            <a:r>
              <a:rPr lang="en-GB" sz="2400" dirty="0">
                <a:latin typeface="Arial" panose="020B0604020202020204" pitchFamily="34" charset="0"/>
                <a:cs typeface="Arial" panose="020B0604020202020204" pitchFamily="34" charset="0"/>
              </a:rPr>
              <a:t>Issue 2 – Free parking permits for careers </a:t>
            </a:r>
            <a:br>
              <a:rPr lang="en-GB" sz="2400" dirty="0">
                <a:latin typeface="Arial" panose="020B0604020202020204" pitchFamily="34" charset="0"/>
                <a:cs typeface="Arial" panose="020B0604020202020204" pitchFamily="34" charset="0"/>
              </a:rPr>
            </a:br>
            <a:r>
              <a:rPr lang="en-GB" sz="2400" dirty="0">
                <a:latin typeface="Arial Black" panose="020B0A04020102020204" pitchFamily="34" charset="0"/>
              </a:rPr>
              <a:t>Initial proposal and revised proposal  </a:t>
            </a:r>
            <a:endParaRPr lang="en-IE" sz="2400" dirty="0">
              <a:latin typeface="Arial Black" panose="020B0A04020102020204" pitchFamily="34" charset="0"/>
            </a:endParaRPr>
          </a:p>
        </p:txBody>
      </p:sp>
    </p:spTree>
    <p:extLst>
      <p:ext uri="{BB962C8B-B14F-4D97-AF65-F5344CB8AC3E}">
        <p14:creationId xmlns:p14="http://schemas.microsoft.com/office/powerpoint/2010/main" val="9059980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E1B8D767-6D05-426A-A564-1E926F2C7A82}"/>
              </a:ext>
            </a:extLst>
          </p:cNvPr>
          <p:cNvSpPr>
            <a:spLocks noGrp="1"/>
          </p:cNvSpPr>
          <p:nvPr>
            <p:ph type="subTitle" idx="1"/>
          </p:nvPr>
        </p:nvSpPr>
        <p:spPr>
          <a:xfrm>
            <a:off x="190500" y="1191700"/>
            <a:ext cx="10959737" cy="5180224"/>
          </a:xfrm>
        </p:spPr>
        <p:txBody>
          <a:bodyPr>
            <a:normAutofit fontScale="92500" lnSpcReduction="10000"/>
          </a:bodyPr>
          <a:lstStyle/>
          <a:p>
            <a:pPr algn="l">
              <a:lnSpc>
                <a:spcPct val="170000"/>
              </a:lnSpc>
              <a:spcBef>
                <a:spcPts val="600"/>
              </a:spcBef>
              <a:spcAft>
                <a:spcPts val="600"/>
              </a:spcAft>
            </a:pPr>
            <a:r>
              <a:rPr lang="en-GB" sz="1800" dirty="0">
                <a:solidFill>
                  <a:srgbClr val="000000"/>
                </a:solidFill>
                <a:latin typeface="Arial" panose="020B0604020202020204" pitchFamily="34" charset="0"/>
              </a:rPr>
              <a:t>Summary of proposal:</a:t>
            </a:r>
          </a:p>
          <a:p>
            <a:pPr algn="l">
              <a:lnSpc>
                <a:spcPct val="170000"/>
              </a:lnSpc>
              <a:spcBef>
                <a:spcPts val="600"/>
              </a:spcBef>
              <a:spcAft>
                <a:spcPts val="600"/>
              </a:spcAft>
            </a:pPr>
            <a:r>
              <a:rPr lang="en-GB" sz="1800" dirty="0">
                <a:solidFill>
                  <a:srgbClr val="000000"/>
                </a:solidFill>
                <a:latin typeface="Arial" panose="020B0604020202020204" pitchFamily="34" charset="0"/>
              </a:rPr>
              <a:t>Draft Bye Law 7 </a:t>
            </a:r>
          </a:p>
          <a:p>
            <a:pPr marL="457200" indent="-457200" algn="l">
              <a:lnSpc>
                <a:spcPct val="170000"/>
              </a:lnSpc>
              <a:spcBef>
                <a:spcPts val="600"/>
              </a:spcBef>
              <a:spcAft>
                <a:spcPts val="600"/>
              </a:spcAft>
              <a:buAutoNum type="arabicParenBoth"/>
            </a:pPr>
            <a:r>
              <a:rPr lang="en-GB" sz="1800" dirty="0">
                <a:solidFill>
                  <a:srgbClr val="000000"/>
                </a:solidFill>
                <a:latin typeface="Arial" panose="020B0604020202020204" pitchFamily="34" charset="0"/>
              </a:rPr>
              <a:t>(d) proposes a 15 m grace period </a:t>
            </a:r>
            <a:r>
              <a:rPr lang="en-GB" sz="1800" b="1" dirty="0">
                <a:solidFill>
                  <a:srgbClr val="000000"/>
                </a:solidFill>
                <a:latin typeface="Arial" panose="020B0604020202020204" pitchFamily="34" charset="0"/>
              </a:rPr>
              <a:t>AFTER</a:t>
            </a:r>
            <a:r>
              <a:rPr lang="en-GB" sz="1800" dirty="0">
                <a:solidFill>
                  <a:srgbClr val="000000"/>
                </a:solidFill>
                <a:latin typeface="Arial" panose="020B0604020202020204" pitchFamily="34" charset="0"/>
              </a:rPr>
              <a:t> the expiry of a paid ticket will be applied </a:t>
            </a:r>
          </a:p>
          <a:p>
            <a:pPr algn="l">
              <a:lnSpc>
                <a:spcPct val="170000"/>
              </a:lnSpc>
              <a:spcBef>
                <a:spcPts val="600"/>
              </a:spcBef>
              <a:spcAft>
                <a:spcPts val="600"/>
              </a:spcAft>
            </a:pPr>
            <a:r>
              <a:rPr lang="en-GB" sz="1800" dirty="0">
                <a:solidFill>
                  <a:srgbClr val="000000"/>
                </a:solidFill>
                <a:latin typeface="Arial" panose="020B0604020202020204" pitchFamily="34" charset="0"/>
              </a:rPr>
              <a:t>(1)  (e) minimum payment of €0.50 must be paid for any parking in a P &amp; D Bay</a:t>
            </a:r>
          </a:p>
          <a:p>
            <a:pPr algn="l">
              <a:lnSpc>
                <a:spcPct val="170000"/>
              </a:lnSpc>
              <a:spcBef>
                <a:spcPts val="600"/>
              </a:spcBef>
              <a:spcAft>
                <a:spcPts val="600"/>
              </a:spcAft>
            </a:pPr>
            <a:r>
              <a:rPr lang="en-GB" sz="1800" dirty="0">
                <a:solidFill>
                  <a:srgbClr val="000000"/>
                </a:solidFill>
                <a:latin typeface="Arial" panose="020B0604020202020204" pitchFamily="34" charset="0"/>
              </a:rPr>
              <a:t>Summary of consultation responses received :</a:t>
            </a:r>
          </a:p>
          <a:p>
            <a:pPr algn="l">
              <a:lnSpc>
                <a:spcPct val="170000"/>
              </a:lnSpc>
              <a:spcBef>
                <a:spcPts val="600"/>
              </a:spcBef>
              <a:spcAft>
                <a:spcPts val="600"/>
              </a:spcAft>
            </a:pPr>
            <a:endParaRPr lang="en-GB" sz="1800" dirty="0">
              <a:solidFill>
                <a:srgbClr val="000000"/>
              </a:solidFill>
              <a:latin typeface="Arial" panose="020B0604020202020204" pitchFamily="34" charset="0"/>
            </a:endParaRPr>
          </a:p>
          <a:p>
            <a:pPr algn="l">
              <a:lnSpc>
                <a:spcPct val="170000"/>
              </a:lnSpc>
              <a:spcBef>
                <a:spcPts val="600"/>
              </a:spcBef>
              <a:spcAft>
                <a:spcPts val="600"/>
              </a:spcAft>
            </a:pPr>
            <a:endParaRPr lang="en-GB" sz="1800" dirty="0">
              <a:solidFill>
                <a:srgbClr val="000000"/>
              </a:solidFill>
              <a:latin typeface="Arial" panose="020B0604020202020204" pitchFamily="34" charset="0"/>
            </a:endParaRPr>
          </a:p>
          <a:p>
            <a:pPr algn="l">
              <a:lnSpc>
                <a:spcPct val="170000"/>
              </a:lnSpc>
              <a:spcBef>
                <a:spcPts val="600"/>
              </a:spcBef>
              <a:spcAft>
                <a:spcPts val="600"/>
              </a:spcAft>
            </a:pPr>
            <a:r>
              <a:rPr lang="en-GB" sz="1800" dirty="0">
                <a:solidFill>
                  <a:srgbClr val="000000"/>
                </a:solidFill>
                <a:latin typeface="Arial" panose="020B0604020202020204" pitchFamily="34" charset="0"/>
              </a:rPr>
              <a:t>Note 62% of the submissions relating to the 30 minutes free parking came from the Rathfarnham Area compared to 15% from the Lucan area. </a:t>
            </a:r>
          </a:p>
          <a:p>
            <a:pPr algn="l">
              <a:lnSpc>
                <a:spcPct val="170000"/>
              </a:lnSpc>
              <a:spcBef>
                <a:spcPts val="600"/>
              </a:spcBef>
              <a:spcAft>
                <a:spcPts val="600"/>
              </a:spcAft>
            </a:pPr>
            <a:endParaRPr lang="en-GB" sz="1800" dirty="0">
              <a:solidFill>
                <a:srgbClr val="000000"/>
              </a:solidFill>
              <a:latin typeface="Arial" panose="020B0604020202020204" pitchFamily="34" charset="0"/>
            </a:endParaRPr>
          </a:p>
          <a:p>
            <a:pPr algn="l">
              <a:lnSpc>
                <a:spcPct val="170000"/>
              </a:lnSpc>
              <a:spcBef>
                <a:spcPts val="600"/>
              </a:spcBef>
              <a:spcAft>
                <a:spcPts val="600"/>
              </a:spcAft>
            </a:pPr>
            <a:endParaRPr lang="en-GB" sz="2000" dirty="0">
              <a:solidFill>
                <a:srgbClr val="000000"/>
              </a:solidFill>
              <a:latin typeface="Arial" panose="020B0604020202020204" pitchFamily="34" charset="0"/>
            </a:endParaRPr>
          </a:p>
        </p:txBody>
      </p:sp>
      <p:sp>
        <p:nvSpPr>
          <p:cNvPr id="6" name="Title 1">
            <a:extLst>
              <a:ext uri="{FF2B5EF4-FFF2-40B4-BE49-F238E27FC236}">
                <a16:creationId xmlns:a16="http://schemas.microsoft.com/office/drawing/2014/main" id="{B9BF7BF3-EA89-4D40-AFDF-1B0F66782C59}"/>
              </a:ext>
            </a:extLst>
          </p:cNvPr>
          <p:cNvSpPr>
            <a:spLocks noGrp="1"/>
          </p:cNvSpPr>
          <p:nvPr>
            <p:ph type="ctrTitle"/>
          </p:nvPr>
        </p:nvSpPr>
        <p:spPr>
          <a:xfrm>
            <a:off x="190500" y="120917"/>
            <a:ext cx="10396659" cy="837066"/>
          </a:xfrm>
        </p:spPr>
        <p:txBody>
          <a:bodyPr>
            <a:normAutofit/>
          </a:bodyPr>
          <a:lstStyle/>
          <a:p>
            <a:pPr algn="l"/>
            <a:r>
              <a:rPr lang="en-GB" sz="2400" dirty="0">
                <a:latin typeface="Arial" panose="020B0604020202020204" pitchFamily="34" charset="0"/>
                <a:cs typeface="Arial" panose="020B0604020202020204" pitchFamily="34" charset="0"/>
              </a:rPr>
              <a:t>Issue 3 – Free parking period</a:t>
            </a:r>
            <a:br>
              <a:rPr lang="en-GB" sz="2400" dirty="0">
                <a:latin typeface="Arial" panose="020B0604020202020204" pitchFamily="34" charset="0"/>
                <a:cs typeface="Arial" panose="020B0604020202020204" pitchFamily="34" charset="0"/>
              </a:rPr>
            </a:br>
            <a:r>
              <a:rPr lang="en-GB" sz="2400" dirty="0">
                <a:latin typeface="Arial Black" panose="020B0A04020102020204" pitchFamily="34" charset="0"/>
                <a:cs typeface="Arial" panose="020B0604020202020204" pitchFamily="34" charset="0"/>
              </a:rPr>
              <a:t>Proposal and consultation response received </a:t>
            </a:r>
            <a:endParaRPr lang="en-IE" sz="2400" dirty="0">
              <a:latin typeface="Arial Black" panose="020B0A04020102020204" pitchFamily="34" charset="0"/>
            </a:endParaRPr>
          </a:p>
        </p:txBody>
      </p:sp>
      <p:pic>
        <p:nvPicPr>
          <p:cNvPr id="4" name="Picture 3">
            <a:extLst>
              <a:ext uri="{FF2B5EF4-FFF2-40B4-BE49-F238E27FC236}">
                <a16:creationId xmlns:a16="http://schemas.microsoft.com/office/drawing/2014/main" id="{C8956D6B-5C7B-4B59-84CA-7856F537D188}"/>
              </a:ext>
            </a:extLst>
          </p:cNvPr>
          <p:cNvPicPr>
            <a:picLocks noChangeAspect="1"/>
          </p:cNvPicPr>
          <p:nvPr/>
        </p:nvPicPr>
        <p:blipFill>
          <a:blip r:embed="rId2"/>
          <a:stretch>
            <a:fillRect/>
          </a:stretch>
        </p:blipFill>
        <p:spPr>
          <a:xfrm>
            <a:off x="2043145" y="4090064"/>
            <a:ext cx="5725668" cy="1171956"/>
          </a:xfrm>
          <a:prstGeom prst="rect">
            <a:avLst/>
          </a:prstGeom>
        </p:spPr>
      </p:pic>
    </p:spTree>
    <p:extLst>
      <p:ext uri="{BB962C8B-B14F-4D97-AF65-F5344CB8AC3E}">
        <p14:creationId xmlns:p14="http://schemas.microsoft.com/office/powerpoint/2010/main" val="24780836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E1B8D767-6D05-426A-A564-1E926F2C7A82}"/>
              </a:ext>
            </a:extLst>
          </p:cNvPr>
          <p:cNvSpPr>
            <a:spLocks noGrp="1"/>
          </p:cNvSpPr>
          <p:nvPr>
            <p:ph type="subTitle" idx="1"/>
          </p:nvPr>
        </p:nvSpPr>
        <p:spPr>
          <a:xfrm>
            <a:off x="190500" y="1191700"/>
            <a:ext cx="10959737" cy="5180224"/>
          </a:xfrm>
        </p:spPr>
        <p:txBody>
          <a:bodyPr>
            <a:normAutofit/>
          </a:bodyPr>
          <a:lstStyle/>
          <a:p>
            <a:pPr algn="l">
              <a:lnSpc>
                <a:spcPct val="170000"/>
              </a:lnSpc>
              <a:spcBef>
                <a:spcPts val="600"/>
              </a:spcBef>
              <a:spcAft>
                <a:spcPts val="600"/>
              </a:spcAft>
            </a:pPr>
            <a:r>
              <a:rPr lang="en-IE" sz="1800" dirty="0">
                <a:effectLst/>
                <a:latin typeface="Calibri" panose="020F0502020204030204" pitchFamily="34" charset="0"/>
                <a:ea typeface="Calibri" panose="020F0502020204030204" pitchFamily="34" charset="0"/>
                <a:cs typeface="Times New Roman" panose="02020603050405020304" pitchFamily="18" charset="0"/>
              </a:rPr>
              <a:t>1. T</a:t>
            </a:r>
            <a:r>
              <a:rPr lang="en-IE" sz="1800" dirty="0">
                <a:effectLst/>
                <a:ea typeface="Calibri" panose="020F0502020204030204" pitchFamily="34" charset="0"/>
                <a:cs typeface="Times New Roman" panose="02020603050405020304" pitchFamily="18" charset="0"/>
              </a:rPr>
              <a:t>he primary enforcement issue as highlighted by our parking enforcement contractor relates to the free parking period i.e. widely abused by patrons availing of continuous free periods, over several hours, without paying </a:t>
            </a:r>
            <a:r>
              <a:rPr lang="en-IE" sz="1800" dirty="0">
                <a:ea typeface="Calibri" panose="020F0502020204030204" pitchFamily="34" charset="0"/>
                <a:cs typeface="Times New Roman" panose="02020603050405020304" pitchFamily="18" charset="0"/>
              </a:rPr>
              <a:t>any fee for lengthy</a:t>
            </a:r>
            <a:r>
              <a:rPr lang="en-IE" sz="1800" dirty="0">
                <a:effectLst/>
                <a:ea typeface="Calibri" panose="020F0502020204030204" pitchFamily="34" charset="0"/>
                <a:cs typeface="Times New Roman" panose="02020603050405020304" pitchFamily="18" charset="0"/>
              </a:rPr>
              <a:t> parking. </a:t>
            </a:r>
            <a:endParaRPr lang="en-GB" sz="1800" dirty="0">
              <a:effectLst/>
              <a:ea typeface="Calibri" panose="020F0502020204030204" pitchFamily="34" charset="0"/>
              <a:cs typeface="Times New Roman" panose="02020603050405020304" pitchFamily="18" charset="0"/>
            </a:endParaRPr>
          </a:p>
          <a:p>
            <a:pPr algn="l">
              <a:lnSpc>
                <a:spcPct val="170000"/>
              </a:lnSpc>
              <a:spcBef>
                <a:spcPts val="600"/>
              </a:spcBef>
              <a:spcAft>
                <a:spcPts val="600"/>
              </a:spcAft>
            </a:pPr>
            <a:r>
              <a:rPr lang="en-IE" sz="1800" b="0" i="0" dirty="0">
                <a:effectLst/>
              </a:rPr>
              <a:t>2. Different tariffs in areas causes confusion as well and unhappy customers. </a:t>
            </a:r>
          </a:p>
          <a:p>
            <a:pPr algn="l">
              <a:lnSpc>
                <a:spcPct val="170000"/>
              </a:lnSpc>
              <a:spcBef>
                <a:spcPts val="600"/>
              </a:spcBef>
              <a:spcAft>
                <a:spcPts val="600"/>
              </a:spcAft>
            </a:pPr>
            <a:r>
              <a:rPr lang="en-IE" sz="1800" dirty="0"/>
              <a:t>3. </a:t>
            </a:r>
            <a:r>
              <a:rPr lang="en-IE" sz="1800" b="0" i="0" dirty="0">
                <a:effectLst/>
              </a:rPr>
              <a:t>Free parking on Saturday in certain area causing issues for residents - finding it increasingly difficult to get parking </a:t>
            </a:r>
          </a:p>
          <a:p>
            <a:pPr algn="l">
              <a:lnSpc>
                <a:spcPct val="170000"/>
              </a:lnSpc>
              <a:spcBef>
                <a:spcPts val="600"/>
              </a:spcBef>
              <a:spcAft>
                <a:spcPts val="600"/>
              </a:spcAft>
            </a:pPr>
            <a:r>
              <a:rPr lang="en-IE" sz="1800" dirty="0"/>
              <a:t>4. </a:t>
            </a:r>
            <a:r>
              <a:rPr lang="en-GB" sz="1800" dirty="0">
                <a:effectLst/>
                <a:ea typeface="Calibri" panose="020F0502020204030204" pitchFamily="34" charset="0"/>
                <a:cs typeface="Times New Roman" panose="02020603050405020304" pitchFamily="18" charset="0"/>
              </a:rPr>
              <a:t>The practice of customers accessing repeat free tickets diminishes the turnover of parking spaces both on-street and in off-street car parks owned by the Council. </a:t>
            </a:r>
          </a:p>
          <a:p>
            <a:pPr algn="l">
              <a:lnSpc>
                <a:spcPct val="170000"/>
              </a:lnSpc>
              <a:spcBef>
                <a:spcPts val="600"/>
              </a:spcBef>
              <a:spcAft>
                <a:spcPts val="600"/>
              </a:spcAft>
            </a:pPr>
            <a:r>
              <a:rPr lang="en-GB" sz="1800" b="0" i="0" dirty="0">
                <a:cs typeface="Times New Roman" panose="02020603050405020304" pitchFamily="18" charset="0"/>
              </a:rPr>
              <a:t>5.  Promote Healthy neighbourhoods</a:t>
            </a:r>
            <a:endParaRPr lang="en-IE" sz="1800" b="0" i="0" dirty="0">
              <a:effectLst/>
            </a:endParaRPr>
          </a:p>
          <a:p>
            <a:pPr algn="l">
              <a:lnSpc>
                <a:spcPct val="170000"/>
              </a:lnSpc>
              <a:spcBef>
                <a:spcPts val="600"/>
              </a:spcBef>
              <a:spcAft>
                <a:spcPts val="600"/>
              </a:spcAft>
            </a:pPr>
            <a:endParaRPr lang="en-GB" sz="2000" dirty="0">
              <a:solidFill>
                <a:srgbClr val="000000"/>
              </a:solidFill>
              <a:latin typeface="Arial" panose="020B0604020202020204" pitchFamily="34" charset="0"/>
            </a:endParaRPr>
          </a:p>
        </p:txBody>
      </p:sp>
      <p:sp>
        <p:nvSpPr>
          <p:cNvPr id="6" name="Title 1">
            <a:extLst>
              <a:ext uri="{FF2B5EF4-FFF2-40B4-BE49-F238E27FC236}">
                <a16:creationId xmlns:a16="http://schemas.microsoft.com/office/drawing/2014/main" id="{B9BF7BF3-EA89-4D40-AFDF-1B0F66782C59}"/>
              </a:ext>
            </a:extLst>
          </p:cNvPr>
          <p:cNvSpPr>
            <a:spLocks noGrp="1"/>
          </p:cNvSpPr>
          <p:nvPr>
            <p:ph type="ctrTitle"/>
          </p:nvPr>
        </p:nvSpPr>
        <p:spPr>
          <a:xfrm>
            <a:off x="190500" y="120916"/>
            <a:ext cx="10396659" cy="1070783"/>
          </a:xfrm>
        </p:spPr>
        <p:txBody>
          <a:bodyPr>
            <a:normAutofit fontScale="90000"/>
          </a:bodyPr>
          <a:lstStyle/>
          <a:p>
            <a:pPr algn="l"/>
            <a:r>
              <a:rPr lang="en-GB" sz="2400" dirty="0">
                <a:latin typeface="Arial" panose="020B0604020202020204" pitchFamily="34" charset="0"/>
                <a:cs typeface="Arial" panose="020B0604020202020204" pitchFamily="34" charset="0"/>
              </a:rPr>
              <a:t>Issue 3 – Free parking period</a:t>
            </a:r>
            <a:br>
              <a:rPr lang="en-GB" sz="2400" dirty="0">
                <a:latin typeface="Arial" panose="020B0604020202020204" pitchFamily="34" charset="0"/>
                <a:cs typeface="Arial" panose="020B0604020202020204" pitchFamily="34" charset="0"/>
              </a:rPr>
            </a:br>
            <a:br>
              <a:rPr lang="en-GB" sz="2400" dirty="0">
                <a:latin typeface="Arial" panose="020B0604020202020204" pitchFamily="34" charset="0"/>
                <a:cs typeface="Arial" panose="020B0604020202020204" pitchFamily="34" charset="0"/>
              </a:rPr>
            </a:br>
            <a:r>
              <a:rPr lang="en-GB" sz="2400" dirty="0">
                <a:latin typeface="Arial Black" panose="020B0A04020102020204" pitchFamily="34" charset="0"/>
                <a:cs typeface="Arial" panose="020B0604020202020204" pitchFamily="34" charset="0"/>
              </a:rPr>
              <a:t>Rationale for proposed approach </a:t>
            </a:r>
            <a:endParaRPr lang="en-IE" sz="2400" dirty="0">
              <a:latin typeface="Arial Black" panose="020B0A04020102020204" pitchFamily="34" charset="0"/>
            </a:endParaRPr>
          </a:p>
        </p:txBody>
      </p:sp>
    </p:spTree>
    <p:extLst>
      <p:ext uri="{BB962C8B-B14F-4D97-AF65-F5344CB8AC3E}">
        <p14:creationId xmlns:p14="http://schemas.microsoft.com/office/powerpoint/2010/main" val="30216854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38C879-5A27-4BCC-BD19-EDEE5162B6C2}"/>
              </a:ext>
            </a:extLst>
          </p:cNvPr>
          <p:cNvSpPr>
            <a:spLocks noGrp="1"/>
          </p:cNvSpPr>
          <p:nvPr>
            <p:ph type="ctrTitle"/>
          </p:nvPr>
        </p:nvSpPr>
        <p:spPr>
          <a:xfrm>
            <a:off x="190500" y="120917"/>
            <a:ext cx="10396659" cy="837066"/>
          </a:xfrm>
        </p:spPr>
        <p:txBody>
          <a:bodyPr>
            <a:normAutofit/>
          </a:bodyPr>
          <a:lstStyle/>
          <a:p>
            <a:pPr algn="l"/>
            <a:r>
              <a:rPr lang="en-GB" sz="2400" dirty="0">
                <a:latin typeface="Arial" panose="020B0604020202020204" pitchFamily="34" charset="0"/>
                <a:cs typeface="Arial" panose="020B0604020202020204" pitchFamily="34" charset="0"/>
              </a:rPr>
              <a:t>Issue 3 – Free car parking period </a:t>
            </a:r>
            <a:br>
              <a:rPr lang="en-GB" sz="2400" dirty="0">
                <a:latin typeface="Arial" panose="020B0604020202020204" pitchFamily="34" charset="0"/>
                <a:cs typeface="Arial" panose="020B0604020202020204" pitchFamily="34" charset="0"/>
              </a:rPr>
            </a:br>
            <a:r>
              <a:rPr lang="en-GB" sz="2400" dirty="0">
                <a:latin typeface="Arial Black" panose="020B0A04020102020204" pitchFamily="34" charset="0"/>
              </a:rPr>
              <a:t>Promoting healthy centres </a:t>
            </a:r>
            <a:endParaRPr lang="en-IE" sz="2400" dirty="0">
              <a:latin typeface="Arial Black" panose="020B0A04020102020204" pitchFamily="34" charset="0"/>
            </a:endParaRPr>
          </a:p>
        </p:txBody>
      </p:sp>
      <p:sp>
        <p:nvSpPr>
          <p:cNvPr id="3" name="Subtitle 2">
            <a:extLst>
              <a:ext uri="{FF2B5EF4-FFF2-40B4-BE49-F238E27FC236}">
                <a16:creationId xmlns:a16="http://schemas.microsoft.com/office/drawing/2014/main" id="{E1B8D767-6D05-426A-A564-1E926F2C7A82}"/>
              </a:ext>
            </a:extLst>
          </p:cNvPr>
          <p:cNvSpPr>
            <a:spLocks noGrp="1"/>
          </p:cNvSpPr>
          <p:nvPr>
            <p:ph type="subTitle" idx="1"/>
          </p:nvPr>
        </p:nvSpPr>
        <p:spPr>
          <a:xfrm>
            <a:off x="190500" y="1333456"/>
            <a:ext cx="3520440" cy="1655762"/>
          </a:xfrm>
        </p:spPr>
        <p:txBody>
          <a:bodyPr>
            <a:normAutofit fontScale="25000" lnSpcReduction="20000"/>
          </a:bodyPr>
          <a:lstStyle/>
          <a:p>
            <a:pPr algn="l">
              <a:lnSpc>
                <a:spcPct val="170000"/>
              </a:lnSpc>
              <a:spcBef>
                <a:spcPts val="600"/>
              </a:spcBef>
              <a:spcAft>
                <a:spcPts val="600"/>
              </a:spcAft>
            </a:pPr>
            <a:r>
              <a:rPr lang="en-GB" sz="6000" b="1" i="0" u="none" strike="noStrike" baseline="0" dirty="0">
                <a:solidFill>
                  <a:srgbClr val="000000"/>
                </a:solidFill>
                <a:latin typeface="Arial" panose="020B0604020202020204" pitchFamily="34" charset="0"/>
              </a:rPr>
              <a:t>Source: The Healthy Streets Approach </a:t>
            </a:r>
            <a:r>
              <a:rPr lang="en-GB" sz="6000" b="0" i="0" u="none" strike="noStrike" baseline="0" dirty="0">
                <a:solidFill>
                  <a:srgbClr val="000000"/>
                </a:solidFill>
                <a:latin typeface="Arial" panose="020B0604020202020204" pitchFamily="34" charset="0"/>
              </a:rPr>
              <a:t>(Royal Society for Public Health - Health on the High Street, 2018) and </a:t>
            </a:r>
            <a:endParaRPr lang="en-GB" sz="1600" b="1" dirty="0">
              <a:solidFill>
                <a:srgbClr val="000000"/>
              </a:solidFill>
              <a:latin typeface="Arial" panose="020B0604020202020204" pitchFamily="34" charset="0"/>
            </a:endParaRPr>
          </a:p>
          <a:p>
            <a:pPr algn="l">
              <a:lnSpc>
                <a:spcPct val="170000"/>
              </a:lnSpc>
              <a:spcBef>
                <a:spcPts val="600"/>
              </a:spcBef>
              <a:spcAft>
                <a:spcPts val="600"/>
              </a:spcAft>
            </a:pPr>
            <a:r>
              <a:rPr lang="en-GB" sz="6000" b="1" dirty="0">
                <a:solidFill>
                  <a:srgbClr val="000000"/>
                </a:solidFill>
                <a:latin typeface="Arial" panose="020B0604020202020204" pitchFamily="34" charset="0"/>
              </a:rPr>
              <a:t>Source: Healthy Streets for London                 </a:t>
            </a:r>
            <a:r>
              <a:rPr lang="en-GB" sz="6000" dirty="0">
                <a:solidFill>
                  <a:srgbClr val="000000"/>
                </a:solidFill>
                <a:latin typeface="Arial" panose="020B0604020202020204" pitchFamily="34" charset="0"/>
              </a:rPr>
              <a:t>(Transport for London, 2017)</a:t>
            </a:r>
          </a:p>
          <a:p>
            <a:pPr algn="l">
              <a:lnSpc>
                <a:spcPct val="170000"/>
              </a:lnSpc>
              <a:spcBef>
                <a:spcPts val="600"/>
              </a:spcBef>
              <a:spcAft>
                <a:spcPts val="600"/>
              </a:spcAft>
            </a:pPr>
            <a:endParaRPr lang="en-GB" sz="1600" dirty="0">
              <a:solidFill>
                <a:srgbClr val="000000"/>
              </a:solidFill>
              <a:latin typeface="Arial" panose="020B0604020202020204" pitchFamily="34" charset="0"/>
            </a:endParaRPr>
          </a:p>
          <a:p>
            <a:pPr algn="l">
              <a:lnSpc>
                <a:spcPct val="170000"/>
              </a:lnSpc>
              <a:spcBef>
                <a:spcPts val="600"/>
              </a:spcBef>
              <a:spcAft>
                <a:spcPts val="600"/>
              </a:spcAft>
            </a:pPr>
            <a:endParaRPr lang="en-GB" sz="2000" b="0" i="0" u="none" strike="noStrike" baseline="0" dirty="0">
              <a:solidFill>
                <a:srgbClr val="000000"/>
              </a:solidFill>
              <a:latin typeface="Arial" panose="020B0604020202020204" pitchFamily="34" charset="0"/>
            </a:endParaRPr>
          </a:p>
          <a:p>
            <a:pPr algn="l"/>
            <a:endParaRPr lang="en-IE" dirty="0"/>
          </a:p>
        </p:txBody>
      </p:sp>
      <p:grpSp>
        <p:nvGrpSpPr>
          <p:cNvPr id="6" name="Group 4">
            <a:extLst>
              <a:ext uri="{FF2B5EF4-FFF2-40B4-BE49-F238E27FC236}">
                <a16:creationId xmlns:a16="http://schemas.microsoft.com/office/drawing/2014/main" id="{792F97C0-3597-4088-B212-4FBEAF0512E9}"/>
              </a:ext>
            </a:extLst>
          </p:cNvPr>
          <p:cNvGrpSpPr>
            <a:grpSpLocks noChangeAspect="1"/>
          </p:cNvGrpSpPr>
          <p:nvPr/>
        </p:nvGrpSpPr>
        <p:grpSpPr bwMode="auto">
          <a:xfrm>
            <a:off x="4008438" y="1047973"/>
            <a:ext cx="8183562" cy="5776913"/>
            <a:chOff x="2397" y="638"/>
            <a:chExt cx="5155" cy="3639"/>
          </a:xfrm>
        </p:grpSpPr>
        <p:sp>
          <p:nvSpPr>
            <p:cNvPr id="7" name="AutoShape 3">
              <a:extLst>
                <a:ext uri="{FF2B5EF4-FFF2-40B4-BE49-F238E27FC236}">
                  <a16:creationId xmlns:a16="http://schemas.microsoft.com/office/drawing/2014/main" id="{F7A75D4D-4C64-40A9-BA1B-6979C51A3204}"/>
                </a:ext>
              </a:extLst>
            </p:cNvPr>
            <p:cNvSpPr>
              <a:spLocks noChangeAspect="1" noChangeArrowheads="1" noTextEdit="1"/>
            </p:cNvSpPr>
            <p:nvPr/>
          </p:nvSpPr>
          <p:spPr bwMode="auto">
            <a:xfrm>
              <a:off x="2397" y="638"/>
              <a:ext cx="5155" cy="3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IE"/>
            </a:p>
          </p:txBody>
        </p:sp>
        <p:pic>
          <p:nvPicPr>
            <p:cNvPr id="1029" name="Picture 5">
              <a:extLst>
                <a:ext uri="{FF2B5EF4-FFF2-40B4-BE49-F238E27FC236}">
                  <a16:creationId xmlns:a16="http://schemas.microsoft.com/office/drawing/2014/main" id="{874C2AEF-3197-49C0-8CEA-20C9D183BC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97" y="638"/>
              <a:ext cx="5159" cy="3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7996669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E1B8D767-6D05-426A-A564-1E926F2C7A82}"/>
              </a:ext>
            </a:extLst>
          </p:cNvPr>
          <p:cNvSpPr>
            <a:spLocks noGrp="1"/>
          </p:cNvSpPr>
          <p:nvPr>
            <p:ph type="subTitle" idx="1"/>
          </p:nvPr>
        </p:nvSpPr>
        <p:spPr>
          <a:xfrm>
            <a:off x="930093" y="5202238"/>
            <a:ext cx="10903131" cy="1655762"/>
          </a:xfrm>
        </p:spPr>
        <p:txBody>
          <a:bodyPr>
            <a:normAutofit/>
          </a:bodyPr>
          <a:lstStyle/>
          <a:p>
            <a:pPr algn="l"/>
            <a:r>
              <a:rPr lang="en-GB" b="1" dirty="0"/>
              <a:t>Source: </a:t>
            </a:r>
          </a:p>
          <a:p>
            <a:pPr algn="l"/>
            <a:endParaRPr lang="en-GB" sz="400" dirty="0"/>
          </a:p>
          <a:p>
            <a:pPr algn="l"/>
            <a:r>
              <a:rPr lang="en-GB" b="1" dirty="0"/>
              <a:t>Source: </a:t>
            </a:r>
            <a:r>
              <a:rPr lang="en-GB" dirty="0"/>
              <a:t>‘Report on Shopper Travel Behaviour in Dublin City Centre’</a:t>
            </a:r>
          </a:p>
          <a:p>
            <a:pPr algn="l"/>
            <a:r>
              <a:rPr lang="en-GB" dirty="0"/>
              <a:t>David O’Connor et al. Dublin Technological University College, 2011</a:t>
            </a:r>
            <a:endParaRPr lang="en-IE" dirty="0"/>
          </a:p>
        </p:txBody>
      </p:sp>
      <p:pic>
        <p:nvPicPr>
          <p:cNvPr id="4" name="Picture 3">
            <a:extLst>
              <a:ext uri="{FF2B5EF4-FFF2-40B4-BE49-F238E27FC236}">
                <a16:creationId xmlns:a16="http://schemas.microsoft.com/office/drawing/2014/main" id="{A1407F42-C266-41F7-84C8-CF19B8D45339}"/>
              </a:ext>
            </a:extLst>
          </p:cNvPr>
          <p:cNvPicPr>
            <a:picLocks noChangeAspect="1"/>
          </p:cNvPicPr>
          <p:nvPr/>
        </p:nvPicPr>
        <p:blipFill>
          <a:blip r:embed="rId2"/>
          <a:stretch>
            <a:fillRect/>
          </a:stretch>
        </p:blipFill>
        <p:spPr>
          <a:xfrm>
            <a:off x="251012" y="1349188"/>
            <a:ext cx="11689976" cy="4159624"/>
          </a:xfrm>
          <a:prstGeom prst="rect">
            <a:avLst/>
          </a:prstGeom>
        </p:spPr>
      </p:pic>
      <p:sp>
        <p:nvSpPr>
          <p:cNvPr id="9" name="Title 1">
            <a:extLst>
              <a:ext uri="{FF2B5EF4-FFF2-40B4-BE49-F238E27FC236}">
                <a16:creationId xmlns:a16="http://schemas.microsoft.com/office/drawing/2014/main" id="{F3EB849C-9E08-4450-B42E-FF90CD53AD8E}"/>
              </a:ext>
            </a:extLst>
          </p:cNvPr>
          <p:cNvSpPr txBox="1">
            <a:spLocks/>
          </p:cNvSpPr>
          <p:nvPr/>
        </p:nvSpPr>
        <p:spPr>
          <a:xfrm>
            <a:off x="0" y="143806"/>
            <a:ext cx="12192000" cy="837066"/>
          </a:xfrm>
          <a:prstGeom prst="rect">
            <a:avLst/>
          </a:prstGeom>
        </p:spPr>
        <p:txBody>
          <a:bodyPr vert="horz" lIns="91440" tIns="45720" rIns="91440" bIns="45720" rtlCol="0" anchor="b">
            <a:normAutofit fontScale="6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20000"/>
              </a:lnSpc>
              <a:tabLst>
                <a:tab pos="981075" algn="l"/>
              </a:tabLst>
            </a:pPr>
            <a:r>
              <a:rPr lang="en-GB" sz="4000" dirty="0">
                <a:latin typeface="Arial" panose="020B0604020202020204" pitchFamily="34" charset="0"/>
                <a:cs typeface="Arial" panose="020B0604020202020204" pitchFamily="34" charset="0"/>
              </a:rPr>
              <a:t>Issue 3 – Free car parking period </a:t>
            </a:r>
            <a:br>
              <a:rPr lang="en-GB" sz="4000" dirty="0">
                <a:latin typeface="Arial" panose="020B0604020202020204" pitchFamily="34" charset="0"/>
                <a:cs typeface="Arial" panose="020B0604020202020204" pitchFamily="34" charset="0"/>
              </a:rPr>
            </a:br>
            <a:r>
              <a:rPr lang="en-GB" sz="4000" dirty="0">
                <a:latin typeface="Arial Black" panose="020B0A04020102020204" pitchFamily="34" charset="0"/>
              </a:rPr>
              <a:t>Retailers Perceived versus actual travel patterns to retail in </a:t>
            </a:r>
            <a:r>
              <a:rPr lang="en-GB" sz="4000" dirty="0">
                <a:effectLst>
                  <a:outerShdw blurRad="38100" dist="38100" dir="2700000" algn="tl">
                    <a:srgbClr val="000000">
                      <a:alpha val="43137"/>
                    </a:srgbClr>
                  </a:outerShdw>
                </a:effectLst>
                <a:latin typeface="Arial Black" panose="020B0A04020102020204" pitchFamily="34" charset="0"/>
              </a:rPr>
              <a:t>Dublin City</a:t>
            </a:r>
            <a:endParaRPr lang="en-IE" sz="4000" dirty="0">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8549962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E1B8D767-6D05-426A-A564-1E926F2C7A82}"/>
              </a:ext>
            </a:extLst>
          </p:cNvPr>
          <p:cNvSpPr>
            <a:spLocks noGrp="1"/>
          </p:cNvSpPr>
          <p:nvPr>
            <p:ph type="subTitle" idx="1"/>
          </p:nvPr>
        </p:nvSpPr>
        <p:spPr>
          <a:xfrm>
            <a:off x="850800" y="5762041"/>
            <a:ext cx="10903131" cy="924544"/>
          </a:xfrm>
        </p:spPr>
        <p:txBody>
          <a:bodyPr>
            <a:normAutofit/>
          </a:bodyPr>
          <a:lstStyle/>
          <a:p>
            <a:pPr algn="l"/>
            <a:r>
              <a:rPr lang="en-GB" b="1" dirty="0"/>
              <a:t>Source: </a:t>
            </a:r>
            <a:r>
              <a:rPr lang="en-GB" dirty="0"/>
              <a:t>‘Shoppers and how they travel – Liveable Neighbourhoods’</a:t>
            </a:r>
          </a:p>
          <a:p>
            <a:pPr algn="l"/>
            <a:r>
              <a:rPr lang="en-GB" dirty="0"/>
              <a:t>Bristol City Council and </a:t>
            </a:r>
            <a:r>
              <a:rPr lang="en-GB" dirty="0" err="1"/>
              <a:t>Sustrans</a:t>
            </a:r>
            <a:r>
              <a:rPr lang="en-GB" dirty="0"/>
              <a:t>, 2006</a:t>
            </a:r>
            <a:endParaRPr lang="en-IE" dirty="0"/>
          </a:p>
        </p:txBody>
      </p:sp>
      <p:pic>
        <p:nvPicPr>
          <p:cNvPr id="2050" name="33B587E8-DBE3-4764-AF69-7EB2DE67FFE3">
            <a:extLst>
              <a:ext uri="{FF2B5EF4-FFF2-40B4-BE49-F238E27FC236}">
                <a16:creationId xmlns:a16="http://schemas.microsoft.com/office/drawing/2014/main" id="{470AA8B3-17D6-4E63-AC4C-B785B65790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5153" y="1346216"/>
            <a:ext cx="8705851"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a:extLst>
              <a:ext uri="{FF2B5EF4-FFF2-40B4-BE49-F238E27FC236}">
                <a16:creationId xmlns:a16="http://schemas.microsoft.com/office/drawing/2014/main" id="{44F3D069-04E2-4020-BE30-F96E93553F9C}"/>
              </a:ext>
            </a:extLst>
          </p:cNvPr>
          <p:cNvSpPr txBox="1">
            <a:spLocks/>
          </p:cNvSpPr>
          <p:nvPr/>
        </p:nvSpPr>
        <p:spPr>
          <a:xfrm>
            <a:off x="0" y="143806"/>
            <a:ext cx="12192000" cy="837066"/>
          </a:xfrm>
          <a:prstGeom prst="rect">
            <a:avLst/>
          </a:prstGeom>
        </p:spPr>
        <p:txBody>
          <a:bodyPr vert="horz" lIns="91440" tIns="45720" rIns="91440" bIns="45720" rtlCol="0" anchor="b">
            <a:normAutofit fontScale="6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20000"/>
              </a:lnSpc>
            </a:pPr>
            <a:r>
              <a:rPr lang="en-GB" sz="4000" dirty="0">
                <a:latin typeface="Arial" panose="020B0604020202020204" pitchFamily="34" charset="0"/>
                <a:cs typeface="Arial" panose="020B0604020202020204" pitchFamily="34" charset="0"/>
              </a:rPr>
              <a:t>Issue 3 – Free car parking period </a:t>
            </a:r>
            <a:br>
              <a:rPr lang="en-GB" sz="4000" dirty="0">
                <a:latin typeface="Arial" panose="020B0604020202020204" pitchFamily="34" charset="0"/>
                <a:cs typeface="Arial" panose="020B0604020202020204" pitchFamily="34" charset="0"/>
              </a:rPr>
            </a:br>
            <a:r>
              <a:rPr lang="en-GB" sz="4000" dirty="0">
                <a:latin typeface="Arial Black" panose="020B0A04020102020204" pitchFamily="34" charset="0"/>
              </a:rPr>
              <a:t>Retailers Perceived versus actual travel patterns to retail in </a:t>
            </a:r>
            <a:r>
              <a:rPr lang="en-GB" sz="4000" dirty="0">
                <a:effectLst>
                  <a:outerShdw blurRad="38100" dist="38100" dir="2700000" algn="tl">
                    <a:srgbClr val="000000">
                      <a:alpha val="43137"/>
                    </a:srgbClr>
                  </a:outerShdw>
                </a:effectLst>
                <a:latin typeface="Arial Black" panose="020B0A04020102020204" pitchFamily="34" charset="0"/>
              </a:rPr>
              <a:t>Bristol City</a:t>
            </a:r>
            <a:endParaRPr lang="en-IE" sz="4000" dirty="0">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0400796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38C879-5A27-4BCC-BD19-EDEE5162B6C2}"/>
              </a:ext>
            </a:extLst>
          </p:cNvPr>
          <p:cNvSpPr>
            <a:spLocks noGrp="1"/>
          </p:cNvSpPr>
          <p:nvPr>
            <p:ph type="ctrTitle"/>
          </p:nvPr>
        </p:nvSpPr>
        <p:spPr>
          <a:xfrm>
            <a:off x="190500" y="120917"/>
            <a:ext cx="10396659" cy="837066"/>
          </a:xfrm>
        </p:spPr>
        <p:txBody>
          <a:bodyPr>
            <a:normAutofit/>
          </a:bodyPr>
          <a:lstStyle/>
          <a:p>
            <a:pPr algn="l"/>
            <a:r>
              <a:rPr lang="en-GB" sz="2400" dirty="0">
                <a:latin typeface="Arial" panose="020B0604020202020204" pitchFamily="34" charset="0"/>
                <a:cs typeface="Arial" panose="020B0604020202020204" pitchFamily="34" charset="0"/>
              </a:rPr>
              <a:t>Issue 3 – Free car parking period </a:t>
            </a:r>
            <a:br>
              <a:rPr lang="en-GB" sz="2400" dirty="0">
                <a:latin typeface="Arial" panose="020B0604020202020204" pitchFamily="34" charset="0"/>
                <a:cs typeface="Arial" panose="020B0604020202020204" pitchFamily="34" charset="0"/>
              </a:rPr>
            </a:br>
            <a:r>
              <a:rPr lang="en-GB" sz="2400" dirty="0">
                <a:latin typeface="Arial Black" panose="020B0A04020102020204" pitchFamily="34" charset="0"/>
              </a:rPr>
              <a:t>Finance </a:t>
            </a:r>
            <a:endParaRPr lang="en-IE" sz="2400" dirty="0">
              <a:latin typeface="Arial Black" panose="020B0A04020102020204" pitchFamily="34" charset="0"/>
            </a:endParaRPr>
          </a:p>
        </p:txBody>
      </p:sp>
      <p:sp>
        <p:nvSpPr>
          <p:cNvPr id="9" name="Subtitle 2">
            <a:extLst>
              <a:ext uri="{FF2B5EF4-FFF2-40B4-BE49-F238E27FC236}">
                <a16:creationId xmlns:a16="http://schemas.microsoft.com/office/drawing/2014/main" id="{0F2B66E1-C094-4394-90DD-92BF24C196AF}"/>
              </a:ext>
            </a:extLst>
          </p:cNvPr>
          <p:cNvSpPr>
            <a:spLocks noGrp="1"/>
          </p:cNvSpPr>
          <p:nvPr>
            <p:ph type="subTitle" idx="1"/>
          </p:nvPr>
        </p:nvSpPr>
        <p:spPr>
          <a:xfrm>
            <a:off x="279247" y="1259077"/>
            <a:ext cx="10959737" cy="5180224"/>
          </a:xfrm>
        </p:spPr>
        <p:txBody>
          <a:bodyPr>
            <a:normAutofit/>
          </a:bodyPr>
          <a:lstStyle/>
          <a:p>
            <a:pPr algn="l">
              <a:lnSpc>
                <a:spcPct val="170000"/>
              </a:lnSpc>
              <a:spcBef>
                <a:spcPts val="600"/>
              </a:spcBef>
              <a:spcAft>
                <a:spcPts val="600"/>
              </a:spcAft>
            </a:pPr>
            <a:r>
              <a:rPr lang="en-GB" sz="2000" dirty="0">
                <a:solidFill>
                  <a:srgbClr val="000000"/>
                </a:solidFill>
                <a:latin typeface="Arial" panose="020B0604020202020204" pitchFamily="34" charset="0"/>
              </a:rPr>
              <a:t>Summary of income</a:t>
            </a:r>
          </a:p>
          <a:p>
            <a:pPr algn="l">
              <a:lnSpc>
                <a:spcPct val="170000"/>
              </a:lnSpc>
              <a:spcBef>
                <a:spcPts val="600"/>
              </a:spcBef>
              <a:spcAft>
                <a:spcPts val="600"/>
              </a:spcAft>
            </a:pPr>
            <a:endParaRPr lang="en-GB" sz="2000" dirty="0">
              <a:solidFill>
                <a:srgbClr val="000000"/>
              </a:solidFill>
              <a:latin typeface="Arial" panose="020B0604020202020204" pitchFamily="34" charset="0"/>
            </a:endParaRPr>
          </a:p>
          <a:p>
            <a:pPr algn="l">
              <a:lnSpc>
                <a:spcPct val="170000"/>
              </a:lnSpc>
              <a:spcBef>
                <a:spcPts val="600"/>
              </a:spcBef>
              <a:spcAft>
                <a:spcPts val="600"/>
              </a:spcAft>
            </a:pPr>
            <a:endParaRPr lang="en-IE" sz="2000" dirty="0"/>
          </a:p>
        </p:txBody>
      </p:sp>
      <p:graphicFrame>
        <p:nvGraphicFramePr>
          <p:cNvPr id="4" name="Table 4">
            <a:extLst>
              <a:ext uri="{FF2B5EF4-FFF2-40B4-BE49-F238E27FC236}">
                <a16:creationId xmlns:a16="http://schemas.microsoft.com/office/drawing/2014/main" id="{2E29F309-FAA8-4D20-8E72-0F9BA2493AF4}"/>
              </a:ext>
            </a:extLst>
          </p:cNvPr>
          <p:cNvGraphicFramePr>
            <a:graphicFrameLocks noGrp="1"/>
          </p:cNvGraphicFramePr>
          <p:nvPr>
            <p:extLst>
              <p:ext uri="{D42A27DB-BD31-4B8C-83A1-F6EECF244321}">
                <p14:modId xmlns:p14="http://schemas.microsoft.com/office/powerpoint/2010/main" val="977525389"/>
              </p:ext>
            </p:extLst>
          </p:nvPr>
        </p:nvGraphicFramePr>
        <p:xfrm>
          <a:off x="2032000" y="2438400"/>
          <a:ext cx="6767443" cy="2584176"/>
        </p:xfrm>
        <a:graphic>
          <a:graphicData uri="http://schemas.openxmlformats.org/drawingml/2006/table">
            <a:tbl>
              <a:tblPr firstRow="1" bandRow="1">
                <a:tableStyleId>{5C22544A-7EE6-4342-B048-85BDC9FD1C3A}</a:tableStyleId>
              </a:tblPr>
              <a:tblGrid>
                <a:gridCol w="2434808">
                  <a:extLst>
                    <a:ext uri="{9D8B030D-6E8A-4147-A177-3AD203B41FA5}">
                      <a16:colId xmlns:a16="http://schemas.microsoft.com/office/drawing/2014/main" val="2389096684"/>
                    </a:ext>
                  </a:extLst>
                </a:gridCol>
                <a:gridCol w="4332635">
                  <a:extLst>
                    <a:ext uri="{9D8B030D-6E8A-4147-A177-3AD203B41FA5}">
                      <a16:colId xmlns:a16="http://schemas.microsoft.com/office/drawing/2014/main" val="2760318903"/>
                    </a:ext>
                  </a:extLst>
                </a:gridCol>
              </a:tblGrid>
              <a:tr h="369168">
                <a:tc>
                  <a:txBody>
                    <a:bodyPr/>
                    <a:lstStyle/>
                    <a:p>
                      <a:r>
                        <a:rPr lang="en-IE" dirty="0"/>
                        <a:t>Year</a:t>
                      </a:r>
                    </a:p>
                  </a:txBody>
                  <a:tcPr/>
                </a:tc>
                <a:tc>
                  <a:txBody>
                    <a:bodyPr/>
                    <a:lstStyle/>
                    <a:p>
                      <a:r>
                        <a:rPr lang="en-IE" dirty="0"/>
                        <a:t>Meters &amp; Permits*  (Excluding Fines)</a:t>
                      </a:r>
                    </a:p>
                  </a:txBody>
                  <a:tcPr/>
                </a:tc>
                <a:extLst>
                  <a:ext uri="{0D108BD9-81ED-4DB2-BD59-A6C34878D82A}">
                    <a16:rowId xmlns:a16="http://schemas.microsoft.com/office/drawing/2014/main" val="1714250745"/>
                  </a:ext>
                </a:extLst>
              </a:tr>
              <a:tr h="369168">
                <a:tc>
                  <a:txBody>
                    <a:bodyPr/>
                    <a:lstStyle/>
                    <a:p>
                      <a:r>
                        <a:rPr lang="en-IE" dirty="0"/>
                        <a:t>2016</a:t>
                      </a:r>
                    </a:p>
                  </a:txBody>
                  <a:tcPr/>
                </a:tc>
                <a:tc>
                  <a:txBody>
                    <a:bodyPr/>
                    <a:lstStyle/>
                    <a:p>
                      <a:r>
                        <a:rPr lang="en-IE" dirty="0"/>
                        <a:t>€680,663</a:t>
                      </a:r>
                    </a:p>
                  </a:txBody>
                  <a:tcPr/>
                </a:tc>
                <a:extLst>
                  <a:ext uri="{0D108BD9-81ED-4DB2-BD59-A6C34878D82A}">
                    <a16:rowId xmlns:a16="http://schemas.microsoft.com/office/drawing/2014/main" val="2933067096"/>
                  </a:ext>
                </a:extLst>
              </a:tr>
              <a:tr h="369168">
                <a:tc>
                  <a:txBody>
                    <a:bodyPr/>
                    <a:lstStyle/>
                    <a:p>
                      <a:r>
                        <a:rPr lang="en-IE" dirty="0"/>
                        <a:t>2017</a:t>
                      </a:r>
                    </a:p>
                  </a:txBody>
                  <a:tcPr/>
                </a:tc>
                <a:tc>
                  <a:txBody>
                    <a:bodyPr/>
                    <a:lstStyle/>
                    <a:p>
                      <a:r>
                        <a:rPr lang="en-IE" dirty="0"/>
                        <a:t>€464,354</a:t>
                      </a:r>
                    </a:p>
                  </a:txBody>
                  <a:tcPr/>
                </a:tc>
                <a:extLst>
                  <a:ext uri="{0D108BD9-81ED-4DB2-BD59-A6C34878D82A}">
                    <a16:rowId xmlns:a16="http://schemas.microsoft.com/office/drawing/2014/main" val="3067757500"/>
                  </a:ext>
                </a:extLst>
              </a:tr>
              <a:tr h="369168">
                <a:tc>
                  <a:txBody>
                    <a:bodyPr/>
                    <a:lstStyle/>
                    <a:p>
                      <a:r>
                        <a:rPr lang="en-IE" dirty="0"/>
                        <a:t>2018</a:t>
                      </a:r>
                    </a:p>
                  </a:txBody>
                  <a:tcPr/>
                </a:tc>
                <a:tc>
                  <a:txBody>
                    <a:bodyPr/>
                    <a:lstStyle/>
                    <a:p>
                      <a:r>
                        <a:rPr lang="en-IE" dirty="0"/>
                        <a:t>€423,100</a:t>
                      </a:r>
                    </a:p>
                  </a:txBody>
                  <a:tcPr/>
                </a:tc>
                <a:extLst>
                  <a:ext uri="{0D108BD9-81ED-4DB2-BD59-A6C34878D82A}">
                    <a16:rowId xmlns:a16="http://schemas.microsoft.com/office/drawing/2014/main" val="311465185"/>
                  </a:ext>
                </a:extLst>
              </a:tr>
              <a:tr h="369168">
                <a:tc>
                  <a:txBody>
                    <a:bodyPr/>
                    <a:lstStyle/>
                    <a:p>
                      <a:r>
                        <a:rPr lang="en-IE" dirty="0"/>
                        <a:t>2019</a:t>
                      </a:r>
                    </a:p>
                  </a:txBody>
                  <a:tcPr/>
                </a:tc>
                <a:tc>
                  <a:txBody>
                    <a:bodyPr/>
                    <a:lstStyle/>
                    <a:p>
                      <a:r>
                        <a:rPr lang="en-IE" dirty="0"/>
                        <a:t>€490,183</a:t>
                      </a:r>
                    </a:p>
                  </a:txBody>
                  <a:tcPr/>
                </a:tc>
                <a:extLst>
                  <a:ext uri="{0D108BD9-81ED-4DB2-BD59-A6C34878D82A}">
                    <a16:rowId xmlns:a16="http://schemas.microsoft.com/office/drawing/2014/main" val="4070855444"/>
                  </a:ext>
                </a:extLst>
              </a:tr>
              <a:tr h="369168">
                <a:tc>
                  <a:txBody>
                    <a:bodyPr/>
                    <a:lstStyle/>
                    <a:p>
                      <a:r>
                        <a:rPr lang="en-IE" dirty="0"/>
                        <a:t>2020 (</a:t>
                      </a:r>
                      <a:r>
                        <a:rPr lang="en-IE"/>
                        <a:t>to 30/10/2020</a:t>
                      </a:r>
                      <a:r>
                        <a:rPr lang="en-IE" dirty="0"/>
                        <a:t>)</a:t>
                      </a:r>
                    </a:p>
                  </a:txBody>
                  <a:tcPr/>
                </a:tc>
                <a:tc>
                  <a:txBody>
                    <a:bodyPr/>
                    <a:lstStyle/>
                    <a:p>
                      <a:r>
                        <a:rPr lang="en-IE" dirty="0"/>
                        <a:t>€205,081</a:t>
                      </a:r>
                    </a:p>
                  </a:txBody>
                  <a:tcPr/>
                </a:tc>
                <a:extLst>
                  <a:ext uri="{0D108BD9-81ED-4DB2-BD59-A6C34878D82A}">
                    <a16:rowId xmlns:a16="http://schemas.microsoft.com/office/drawing/2014/main" val="3884721192"/>
                  </a:ext>
                </a:extLst>
              </a:tr>
              <a:tr h="369168">
                <a:tc>
                  <a:txBody>
                    <a:bodyPr/>
                    <a:lstStyle/>
                    <a:p>
                      <a:r>
                        <a:rPr lang="en-IE" dirty="0"/>
                        <a:t>2021 Projected</a:t>
                      </a:r>
                    </a:p>
                  </a:txBody>
                  <a:tcPr/>
                </a:tc>
                <a:tc>
                  <a:txBody>
                    <a:bodyPr/>
                    <a:lstStyle/>
                    <a:p>
                      <a:r>
                        <a:rPr lang="en-IE" dirty="0"/>
                        <a:t>€512,000</a:t>
                      </a:r>
                    </a:p>
                  </a:txBody>
                  <a:tcPr/>
                </a:tc>
                <a:extLst>
                  <a:ext uri="{0D108BD9-81ED-4DB2-BD59-A6C34878D82A}">
                    <a16:rowId xmlns:a16="http://schemas.microsoft.com/office/drawing/2014/main" val="4154971722"/>
                  </a:ext>
                </a:extLst>
              </a:tr>
            </a:tbl>
          </a:graphicData>
        </a:graphic>
      </p:graphicFrame>
    </p:spTree>
    <p:extLst>
      <p:ext uri="{BB962C8B-B14F-4D97-AF65-F5344CB8AC3E}">
        <p14:creationId xmlns:p14="http://schemas.microsoft.com/office/powerpoint/2010/main" val="3801914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291</TotalTime>
  <Words>827</Words>
  <Application>Microsoft Office PowerPoint</Application>
  <PresentationFormat>Widescreen</PresentationFormat>
  <Paragraphs>61</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Arial Black</vt:lpstr>
      <vt:lpstr>Calibri</vt:lpstr>
      <vt:lpstr>Calibri Light</vt:lpstr>
      <vt:lpstr>Office Theme</vt:lpstr>
      <vt:lpstr>Parking Bye Laws progress update  27 November 2020</vt:lpstr>
      <vt:lpstr>Issue 1 – Pay and display locations  Update on agreed locations for pay and display </vt:lpstr>
      <vt:lpstr>Issue 2 – Free parking permits for careers  Initial proposal and revised proposal  </vt:lpstr>
      <vt:lpstr>Issue 3 – Free parking period Proposal and consultation response received </vt:lpstr>
      <vt:lpstr>Issue 3 – Free parking period  Rationale for proposed approach </vt:lpstr>
      <vt:lpstr>Issue 3 – Free car parking period  Promoting healthy centres </vt:lpstr>
      <vt:lpstr>PowerPoint Presentation</vt:lpstr>
      <vt:lpstr>PowerPoint Presentation</vt:lpstr>
      <vt:lpstr>Issue 3 – Free car parking period  Finance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Parking Bye Laws update</dc:title>
  <dc:creator>Mick Mulhern</dc:creator>
  <cp:lastModifiedBy>Sheila Kelly</cp:lastModifiedBy>
  <cp:revision>37</cp:revision>
  <cp:lastPrinted>2020-11-26T17:20:53Z</cp:lastPrinted>
  <dcterms:created xsi:type="dcterms:W3CDTF">2020-11-24T10:07:21Z</dcterms:created>
  <dcterms:modified xsi:type="dcterms:W3CDTF">2020-11-27T10:36:08Z</dcterms:modified>
</cp:coreProperties>
</file>