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0" r:id="rId6"/>
    <p:sldId id="258" r:id="rId7"/>
    <p:sldId id="316" r:id="rId8"/>
    <p:sldId id="467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622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728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208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038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50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08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099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041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070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91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747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763C-A61E-4C18-AE4A-37A77ED7919A}" type="datetimeFigureOut">
              <a:rPr lang="en-IE" smtClean="0"/>
              <a:t>26/11/2020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AA84-E834-4681-AB54-F6FED4564E2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37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5759DD-4120-4BB4-8DD2-829EA3DCF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1" b="199"/>
          <a:stretch/>
        </p:blipFill>
        <p:spPr>
          <a:xfrm>
            <a:off x="0" y="543340"/>
            <a:ext cx="9144000" cy="5420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4997A-4A70-455E-81FE-7A87748A2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D8D98C-9392-4968-B41E-32BA80F9A8AC}"/>
              </a:ext>
            </a:extLst>
          </p:cNvPr>
          <p:cNvSpPr/>
          <p:nvPr/>
        </p:nvSpPr>
        <p:spPr>
          <a:xfrm>
            <a:off x="292382" y="4505740"/>
            <a:ext cx="1457739" cy="1351721"/>
          </a:xfrm>
          <a:prstGeom prst="ellipse">
            <a:avLst/>
          </a:prstGeom>
          <a:solidFill>
            <a:schemeClr val="tx1">
              <a:alpha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92DBB-7F5F-4F0C-A88F-B42D9513D0FB}"/>
              </a:ext>
            </a:extLst>
          </p:cNvPr>
          <p:cNvSpPr txBox="1"/>
          <p:nvPr/>
        </p:nvSpPr>
        <p:spPr>
          <a:xfrm>
            <a:off x="225597" y="4942840"/>
            <a:ext cx="15913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8,714 Homes Over 10 years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AE92CB-9A84-4CAA-A8E7-A1D5F75C566C}"/>
              </a:ext>
            </a:extLst>
          </p:cNvPr>
          <p:cNvSpPr/>
          <p:nvPr/>
        </p:nvSpPr>
        <p:spPr>
          <a:xfrm>
            <a:off x="1969304" y="4505740"/>
            <a:ext cx="1457739" cy="1351721"/>
          </a:xfrm>
          <a:prstGeom prst="ellipse">
            <a:avLst/>
          </a:prstGeom>
          <a:solidFill>
            <a:schemeClr val="tx1">
              <a:alpha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8AC6C-B19B-4D93-AF16-956DCBD5833C}"/>
              </a:ext>
            </a:extLst>
          </p:cNvPr>
          <p:cNvSpPr txBox="1"/>
          <p:nvPr/>
        </p:nvSpPr>
        <p:spPr>
          <a:xfrm>
            <a:off x="1803129" y="4942840"/>
            <a:ext cx="17492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€235m Funding Application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4DD0C7-160E-4328-A80D-C58B2BCE88EC}"/>
              </a:ext>
            </a:extLst>
          </p:cNvPr>
          <p:cNvSpPr/>
          <p:nvPr/>
        </p:nvSpPr>
        <p:spPr>
          <a:xfrm>
            <a:off x="3646228" y="4505740"/>
            <a:ext cx="1457739" cy="1351721"/>
          </a:xfrm>
          <a:prstGeom prst="ellipse">
            <a:avLst/>
          </a:prstGeom>
          <a:solidFill>
            <a:schemeClr val="tx1">
              <a:alpha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C1E10-6C94-40BC-A840-7677D104B829}"/>
              </a:ext>
            </a:extLst>
          </p:cNvPr>
          <p:cNvSpPr txBox="1"/>
          <p:nvPr/>
        </p:nvSpPr>
        <p:spPr>
          <a:xfrm>
            <a:off x="3593218" y="4819728"/>
            <a:ext cx="15913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38% Social &amp; Affordable Homes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76ECEC-4C7C-471D-9138-F806168F0927}"/>
              </a:ext>
            </a:extLst>
          </p:cNvPr>
          <p:cNvCxnSpPr>
            <a:cxnSpLocks/>
          </p:cNvCxnSpPr>
          <p:nvPr/>
        </p:nvCxnSpPr>
        <p:spPr>
          <a:xfrm>
            <a:off x="4388871" y="543340"/>
            <a:ext cx="475512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2AEB3B6-5B52-4F50-A95A-71AFAB714125}"/>
              </a:ext>
            </a:extLst>
          </p:cNvPr>
          <p:cNvSpPr/>
          <p:nvPr/>
        </p:nvSpPr>
        <p:spPr>
          <a:xfrm>
            <a:off x="5389937" y="4505740"/>
            <a:ext cx="1457739" cy="1351721"/>
          </a:xfrm>
          <a:prstGeom prst="ellipse">
            <a:avLst/>
          </a:prstGeom>
          <a:solidFill>
            <a:schemeClr val="tx1">
              <a:alpha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86684-0D4C-492F-A1B7-93F77B7D5D1B}"/>
              </a:ext>
            </a:extLst>
          </p:cNvPr>
          <p:cNvSpPr txBox="1"/>
          <p:nvPr/>
        </p:nvSpPr>
        <p:spPr>
          <a:xfrm>
            <a:off x="5350700" y="4819728"/>
            <a:ext cx="15913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€2.3bn Regeneration Project</a:t>
            </a:r>
          </a:p>
        </p:txBody>
      </p:sp>
    </p:spTree>
    <p:extLst>
      <p:ext uri="{BB962C8B-B14F-4D97-AF65-F5344CB8AC3E}">
        <p14:creationId xmlns:p14="http://schemas.microsoft.com/office/powerpoint/2010/main" val="3162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79"/>
    </mc:Choice>
    <mc:Fallback xmlns="">
      <p:transition spd="slow" advTm="645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BB86A1-2967-4447-BD94-150FC179020A}"/>
              </a:ext>
            </a:extLst>
          </p:cNvPr>
          <p:cNvSpPr txBox="1"/>
          <p:nvPr/>
        </p:nvSpPr>
        <p:spPr>
          <a:xfrm>
            <a:off x="304801" y="303881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/>
              <a:t>Clonburris</a:t>
            </a:r>
            <a:r>
              <a:rPr lang="en-IE" b="1" dirty="0"/>
              <a:t> URDF Proposal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87DEFD-7142-411F-902E-7C5F40D710B0}"/>
              </a:ext>
            </a:extLst>
          </p:cNvPr>
          <p:cNvCxnSpPr>
            <a:cxnSpLocks/>
          </p:cNvCxnSpPr>
          <p:nvPr/>
        </p:nvCxnSpPr>
        <p:spPr>
          <a:xfrm>
            <a:off x="0" y="673213"/>
            <a:ext cx="28492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3A5F71-03F1-4E94-9E05-FEB685FE2053}"/>
              </a:ext>
            </a:extLst>
          </p:cNvPr>
          <p:cNvSpPr txBox="1"/>
          <p:nvPr/>
        </p:nvSpPr>
        <p:spPr>
          <a:xfrm>
            <a:off x="304801" y="2444707"/>
            <a:ext cx="426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Housing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8,714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c.2500+ SDCC Dwellings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c.600 Private Part V units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c.600 Private Affordable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c.5,000 Private Residential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78660-5DCD-4BA3-9852-3E9E42542EC2}"/>
              </a:ext>
            </a:extLst>
          </p:cNvPr>
          <p:cNvSpPr txBox="1"/>
          <p:nvPr/>
        </p:nvSpPr>
        <p:spPr>
          <a:xfrm>
            <a:off x="4472610" y="2655560"/>
            <a:ext cx="436658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/>
              <a:t>Delivery Target Timelines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Commence Delivery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Phase 1 (south of rail-line): 4,780 Units By c.2027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Phase 2 (north of rail-line): 3,934 Units By c.2030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114B18-B0F8-4974-B1DA-2B585FB8BDB4}"/>
              </a:ext>
            </a:extLst>
          </p:cNvPr>
          <p:cNvSpPr txBox="1"/>
          <p:nvPr/>
        </p:nvSpPr>
        <p:spPr>
          <a:xfrm>
            <a:off x="304800" y="4595186"/>
            <a:ext cx="5115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Strategic Roads &amp; Utility Corridors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Bridges &amp; Link Streets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Community Centres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Regional &amp; Local Parks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Community Centres &amp; Park Hubs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Water, Foul &amp; Surface Water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B912E-7129-46FE-9AE5-CA4E08C8EBD6}"/>
              </a:ext>
            </a:extLst>
          </p:cNvPr>
          <p:cNvSpPr txBox="1"/>
          <p:nvPr/>
        </p:nvSpPr>
        <p:spPr>
          <a:xfrm>
            <a:off x="4472611" y="4739893"/>
            <a:ext cx="4366587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4"/>
                </a:solidFill>
              </a:rPr>
              <a:t>Delivery Target Timelines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accent4"/>
                </a:solidFill>
              </a:rPr>
              <a:t>Overall Delivery: 2020 - 2027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accent4"/>
                </a:solidFill>
              </a:rPr>
              <a:t>South Link Road: 2020 –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accent4"/>
                </a:solidFill>
              </a:rPr>
              <a:t>Grand Canal Park: 2022 - 2024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 err="1">
                <a:solidFill>
                  <a:schemeClr val="accent4"/>
                </a:solidFill>
              </a:rPr>
              <a:t>Kishoge</a:t>
            </a:r>
            <a:r>
              <a:rPr lang="en-IE" dirty="0">
                <a:solidFill>
                  <a:schemeClr val="accent4"/>
                </a:solidFill>
              </a:rPr>
              <a:t> Community Facility: 2021 – 2023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 err="1">
                <a:solidFill>
                  <a:schemeClr val="accent4"/>
                </a:solidFill>
              </a:rPr>
              <a:t>Griffeen</a:t>
            </a:r>
            <a:r>
              <a:rPr lang="en-IE" dirty="0">
                <a:solidFill>
                  <a:schemeClr val="accent4"/>
                </a:solidFill>
              </a:rPr>
              <a:t> Valley Park: 2024 – 2026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ADDC32-50B9-4A5F-A8E4-23CAF5E99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46" y="81832"/>
            <a:ext cx="1455552" cy="811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9C7C98-4D82-430D-A662-1C053683D5DB}"/>
              </a:ext>
            </a:extLst>
          </p:cNvPr>
          <p:cNvSpPr txBox="1"/>
          <p:nvPr/>
        </p:nvSpPr>
        <p:spPr>
          <a:xfrm>
            <a:off x="304800" y="797438"/>
            <a:ext cx="5115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URDF Proposal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€235m Funding Application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3 Partners (Cairn Homes, Quintain &amp;             Kelland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25% Match Funding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5913E9-9828-4745-B26C-E4130C9C0063}"/>
              </a:ext>
            </a:extLst>
          </p:cNvPr>
          <p:cNvSpPr txBox="1"/>
          <p:nvPr/>
        </p:nvSpPr>
        <p:spPr>
          <a:xfrm>
            <a:off x="4472610" y="848225"/>
            <a:ext cx="4366587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Key Timelines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URDF Application Submitted: June 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URDF Expected Decision: Q3/Q4 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Strategic Road Planning Application: Q3/Q4 2020 </a:t>
            </a:r>
          </a:p>
        </p:txBody>
      </p:sp>
    </p:spTree>
    <p:extLst>
      <p:ext uri="{BB962C8B-B14F-4D97-AF65-F5344CB8AC3E}">
        <p14:creationId xmlns:p14="http://schemas.microsoft.com/office/powerpoint/2010/main" val="36675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43"/>
    </mc:Choice>
    <mc:Fallback xmlns="">
      <p:transition spd="slow" advTm="1427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1C428-D851-46BF-B034-A62D0E4EB8E4}"/>
              </a:ext>
            </a:extLst>
          </p:cNvPr>
          <p:cNvSpPr txBox="1"/>
          <p:nvPr/>
        </p:nvSpPr>
        <p:spPr>
          <a:xfrm>
            <a:off x="-13252" y="274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IE" b="1" dirty="0"/>
              <a:t>Phase 1: 		Infrastructure Programme South of the Railway</a:t>
            </a:r>
          </a:p>
          <a:p>
            <a:endParaRPr lang="en-IE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CEFDB9-E8CC-497A-84D2-B591BF904E41}"/>
              </a:ext>
            </a:extLst>
          </p:cNvPr>
          <p:cNvCxnSpPr/>
          <p:nvPr/>
        </p:nvCxnSpPr>
        <p:spPr>
          <a:xfrm>
            <a:off x="0" y="923494"/>
            <a:ext cx="3016155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9F7692-8894-44A3-9FB6-A84D0081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7A1BDD-A4F2-436F-A0B4-82140F016701}"/>
              </a:ext>
            </a:extLst>
          </p:cNvPr>
          <p:cNvSpPr txBox="1"/>
          <p:nvPr/>
        </p:nvSpPr>
        <p:spPr>
          <a:xfrm>
            <a:off x="0" y="3684251"/>
            <a:ext cx="695740" cy="338554"/>
          </a:xfrm>
          <a:prstGeom prst="rect">
            <a:avLst/>
          </a:prstGeom>
          <a:solidFill>
            <a:srgbClr val="3EBAC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dirty="0"/>
              <a:t>South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9389D-AA69-4B8D-9985-01AAD81EB24A}"/>
              </a:ext>
            </a:extLst>
          </p:cNvPr>
          <p:cNvSpPr txBox="1"/>
          <p:nvPr/>
        </p:nvSpPr>
        <p:spPr>
          <a:xfrm>
            <a:off x="0" y="3158561"/>
            <a:ext cx="69574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sz="1600" b="1" dirty="0"/>
              <a:t>North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4A3F6E-164C-4BC2-953B-212AF3B762AE}"/>
              </a:ext>
            </a:extLst>
          </p:cNvPr>
          <p:cNvGrpSpPr/>
          <p:nvPr/>
        </p:nvGrpSpPr>
        <p:grpSpPr>
          <a:xfrm>
            <a:off x="-26504" y="1029488"/>
            <a:ext cx="9170504" cy="4883865"/>
            <a:chOff x="-26504" y="1029488"/>
            <a:chExt cx="9170504" cy="48838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60DF80-0E54-4AE7-A5A5-7A7EA9C4F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27" t="19646" r="13333" b="12301"/>
            <a:stretch/>
          </p:blipFill>
          <p:spPr>
            <a:xfrm>
              <a:off x="-26504" y="1029488"/>
              <a:ext cx="9170504" cy="488386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C04E12-C294-41A4-A295-6C91CD410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7965" y="4816123"/>
              <a:ext cx="284987" cy="1848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5CEA0A-B4AC-424A-AC52-4B03D899E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4409" y="4883558"/>
              <a:ext cx="284987" cy="184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1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7945FF-211F-49C6-9BCB-19C558BB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20936" r="14927" b="9465"/>
          <a:stretch/>
        </p:blipFill>
        <p:spPr>
          <a:xfrm>
            <a:off x="-13252" y="1016410"/>
            <a:ext cx="9144000" cy="4987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CA6A5-17C2-40C1-AF61-02A398C72A95}"/>
              </a:ext>
            </a:extLst>
          </p:cNvPr>
          <p:cNvSpPr txBox="1"/>
          <p:nvPr/>
        </p:nvSpPr>
        <p:spPr>
          <a:xfrm>
            <a:off x="-13252" y="274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IE" b="1" dirty="0"/>
              <a:t>Phase 2: 		Infrastructure Programme North of the Railway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2B9CF-C945-4E49-81B7-A46D82DEF466}"/>
              </a:ext>
            </a:extLst>
          </p:cNvPr>
          <p:cNvCxnSpPr/>
          <p:nvPr/>
        </p:nvCxnSpPr>
        <p:spPr>
          <a:xfrm>
            <a:off x="0" y="923494"/>
            <a:ext cx="3016155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3239277-C732-4251-BA1E-B45D6C294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0D7E65-CDBE-4785-881B-70E518F7D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4" t="37426" r="7619" b="5181"/>
          <a:stretch/>
        </p:blipFill>
        <p:spPr>
          <a:xfrm>
            <a:off x="-2312" y="899886"/>
            <a:ext cx="9147072" cy="50945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4697E-030D-447D-A471-10142174C9CB}"/>
              </a:ext>
            </a:extLst>
          </p:cNvPr>
          <p:cNvSpPr txBox="1"/>
          <p:nvPr/>
        </p:nvSpPr>
        <p:spPr>
          <a:xfrm>
            <a:off x="-27759" y="303881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/>
              <a:t>Clonburris</a:t>
            </a:r>
            <a:r>
              <a:rPr lang="en-IE" b="1" dirty="0"/>
              <a:t> SDZ Updates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A04EC3-ADD1-4AD9-AE5E-5DEE5206C1DB}"/>
              </a:ext>
            </a:extLst>
          </p:cNvPr>
          <p:cNvCxnSpPr>
            <a:cxnSpLocks/>
          </p:cNvCxnSpPr>
          <p:nvPr/>
        </p:nvCxnSpPr>
        <p:spPr>
          <a:xfrm>
            <a:off x="0" y="673213"/>
            <a:ext cx="28492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952362-920D-4121-ACA7-4DED0C899ABE}"/>
              </a:ext>
            </a:extLst>
          </p:cNvPr>
          <p:cNvSpPr txBox="1"/>
          <p:nvPr/>
        </p:nvSpPr>
        <p:spPr>
          <a:xfrm>
            <a:off x="132520" y="885973"/>
            <a:ext cx="2557671" cy="2031325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D024AF"/>
                </a:solidFill>
              </a:rPr>
              <a:t>Fire Station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 err="1">
                <a:solidFill>
                  <a:schemeClr val="accent6"/>
                </a:solidFill>
              </a:rPr>
              <a:t>Griffeen</a:t>
            </a:r>
            <a:r>
              <a:rPr lang="en-IE" b="1" dirty="0">
                <a:solidFill>
                  <a:schemeClr val="accent6"/>
                </a:solidFill>
              </a:rPr>
              <a:t> School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FF0000"/>
                </a:solidFill>
              </a:rPr>
              <a:t>Southern Link Road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7030A0"/>
                </a:solidFill>
              </a:rPr>
              <a:t>Kelland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/>
              <a:t>IW Pumping Station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C00000"/>
                </a:solidFill>
              </a:rPr>
              <a:t>Cairn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b="1" dirty="0">
                <a:solidFill>
                  <a:srgbClr val="00B0F0"/>
                </a:solidFill>
              </a:rPr>
              <a:t>SDCC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A39578-1D2D-48BF-9E37-87885D63C8D8}"/>
              </a:ext>
            </a:extLst>
          </p:cNvPr>
          <p:cNvSpPr/>
          <p:nvPr/>
        </p:nvSpPr>
        <p:spPr>
          <a:xfrm>
            <a:off x="3962400" y="1842051"/>
            <a:ext cx="225287" cy="2252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530BA9-7B0F-4BE9-8388-146F4A4C9FF0}"/>
              </a:ext>
            </a:extLst>
          </p:cNvPr>
          <p:cNvSpPr/>
          <p:nvPr/>
        </p:nvSpPr>
        <p:spPr>
          <a:xfrm>
            <a:off x="7646504" y="3697005"/>
            <a:ext cx="225287" cy="2252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871198-D5B2-4198-A9EB-ABAEC3611531}"/>
              </a:ext>
            </a:extLst>
          </p:cNvPr>
          <p:cNvSpPr/>
          <p:nvPr/>
        </p:nvSpPr>
        <p:spPr>
          <a:xfrm>
            <a:off x="7712765" y="3337810"/>
            <a:ext cx="225287" cy="2252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57F9A0-E612-4AC8-9829-1EA5526D3F17}"/>
              </a:ext>
            </a:extLst>
          </p:cNvPr>
          <p:cNvSpPr/>
          <p:nvPr/>
        </p:nvSpPr>
        <p:spPr>
          <a:xfrm>
            <a:off x="1888435" y="3107634"/>
            <a:ext cx="225287" cy="2252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C2B5F5-DB21-4101-A003-02C077A6BF84}"/>
              </a:ext>
            </a:extLst>
          </p:cNvPr>
          <p:cNvSpPr/>
          <p:nvPr/>
        </p:nvSpPr>
        <p:spPr>
          <a:xfrm>
            <a:off x="6115880" y="2201821"/>
            <a:ext cx="225287" cy="225287"/>
          </a:xfrm>
          <a:prstGeom prst="ellipse">
            <a:avLst/>
          </a:prstGeom>
          <a:solidFill>
            <a:srgbClr val="D024A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1107B1-C13D-465D-9483-82139FB88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6D64B40-FF53-4C83-BF09-AD9F6C9CB809}"/>
              </a:ext>
            </a:extLst>
          </p:cNvPr>
          <p:cNvSpPr/>
          <p:nvPr/>
        </p:nvSpPr>
        <p:spPr>
          <a:xfrm>
            <a:off x="3068257" y="3203713"/>
            <a:ext cx="225287" cy="2252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140CCA-2F2C-4FDD-A4F4-56D796298D94}"/>
              </a:ext>
            </a:extLst>
          </p:cNvPr>
          <p:cNvSpPr/>
          <p:nvPr/>
        </p:nvSpPr>
        <p:spPr>
          <a:xfrm>
            <a:off x="6852356" y="3697004"/>
            <a:ext cx="225287" cy="2252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908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06D5ECC2-B924-49CC-9075-0043D8F6D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>
          <a:xfrm>
            <a:off x="1765" y="-58769"/>
            <a:ext cx="9142235" cy="6062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55DBD7-F00D-49BF-A637-86A9693FA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2BD2A62-A617-47E8-AD33-13F8456DB702}"/>
              </a:ext>
            </a:extLst>
          </p:cNvPr>
          <p:cNvSpPr/>
          <p:nvPr/>
        </p:nvSpPr>
        <p:spPr>
          <a:xfrm>
            <a:off x="292382" y="795140"/>
            <a:ext cx="1457739" cy="1351721"/>
          </a:xfrm>
          <a:prstGeom prst="ellipse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92E8C-D130-467B-BD2F-8568065BD15E}"/>
              </a:ext>
            </a:extLst>
          </p:cNvPr>
          <p:cNvSpPr txBox="1"/>
          <p:nvPr/>
        </p:nvSpPr>
        <p:spPr>
          <a:xfrm>
            <a:off x="211822" y="1232240"/>
            <a:ext cx="15913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585 Homes </a:t>
            </a: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By 2024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6C3EC6-8C19-4297-B1C1-FBC2F1CF8979}"/>
              </a:ext>
            </a:extLst>
          </p:cNvPr>
          <p:cNvSpPr/>
          <p:nvPr/>
        </p:nvSpPr>
        <p:spPr>
          <a:xfrm>
            <a:off x="1969304" y="795140"/>
            <a:ext cx="1457739" cy="1351721"/>
          </a:xfrm>
          <a:prstGeom prst="ellipse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C25B5-0513-4A30-947B-975DC2463EC9}"/>
              </a:ext>
            </a:extLst>
          </p:cNvPr>
          <p:cNvSpPr txBox="1"/>
          <p:nvPr/>
        </p:nvSpPr>
        <p:spPr>
          <a:xfrm>
            <a:off x="1803129" y="1232240"/>
            <a:ext cx="17492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€12m Funding Application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7F3C6E-0B1D-4A36-9AB7-1F0AD89849EB}"/>
              </a:ext>
            </a:extLst>
          </p:cNvPr>
          <p:cNvSpPr/>
          <p:nvPr/>
        </p:nvSpPr>
        <p:spPr>
          <a:xfrm>
            <a:off x="3646228" y="795140"/>
            <a:ext cx="1457739" cy="1351721"/>
          </a:xfrm>
          <a:prstGeom prst="ellipse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010A5-3ADB-492A-91B0-AE7C23A59BAA}"/>
              </a:ext>
            </a:extLst>
          </p:cNvPr>
          <p:cNvSpPr txBox="1"/>
          <p:nvPr/>
        </p:nvSpPr>
        <p:spPr>
          <a:xfrm>
            <a:off x="3593218" y="1109128"/>
            <a:ext cx="15913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20% Social &amp; Affordable Homes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380D7-8F0F-41B8-B05F-95C3734AC0AD}"/>
              </a:ext>
            </a:extLst>
          </p:cNvPr>
          <p:cNvSpPr txBox="1"/>
          <p:nvPr/>
        </p:nvSpPr>
        <p:spPr>
          <a:xfrm>
            <a:off x="0" y="183520"/>
            <a:ext cx="284921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Adamstown URDF  Proposal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B50922-EC64-4941-B767-B94385FD5F22}"/>
              </a:ext>
            </a:extLst>
          </p:cNvPr>
          <p:cNvCxnSpPr>
            <a:cxnSpLocks/>
          </p:cNvCxnSpPr>
          <p:nvPr/>
        </p:nvCxnSpPr>
        <p:spPr>
          <a:xfrm flipV="1">
            <a:off x="4587738" y="6003346"/>
            <a:ext cx="4572883" cy="1049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41C62E5-CF8B-4C57-B408-36E97C7F6FDB}"/>
              </a:ext>
            </a:extLst>
          </p:cNvPr>
          <p:cNvSpPr txBox="1"/>
          <p:nvPr/>
        </p:nvSpPr>
        <p:spPr>
          <a:xfrm>
            <a:off x="291547" y="2432852"/>
            <a:ext cx="5817705" cy="12003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URDF Proposal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€12m Funding Application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3 Partners (Cairn Homes, Quintain &amp; McGreevy and Sons)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/>
              <a:t>25% Match Funding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4D6CAB-2F5C-4FEE-9210-55229EF7725C}"/>
              </a:ext>
            </a:extLst>
          </p:cNvPr>
          <p:cNvSpPr/>
          <p:nvPr/>
        </p:nvSpPr>
        <p:spPr>
          <a:xfrm>
            <a:off x="5398444" y="795140"/>
            <a:ext cx="1457739" cy="1351721"/>
          </a:xfrm>
          <a:prstGeom prst="ellipse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7BCA8E-9B5F-421E-9C2C-496AE16B5E18}"/>
              </a:ext>
            </a:extLst>
          </p:cNvPr>
          <p:cNvSpPr txBox="1"/>
          <p:nvPr/>
        </p:nvSpPr>
        <p:spPr>
          <a:xfrm>
            <a:off x="5350700" y="1232240"/>
            <a:ext cx="15913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</a:rPr>
              <a:t>€220m Investment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7147D6-1B32-4B85-B2D1-75F45A0BDAA9}"/>
              </a:ext>
            </a:extLst>
          </p:cNvPr>
          <p:cNvSpPr txBox="1"/>
          <p:nvPr/>
        </p:nvSpPr>
        <p:spPr>
          <a:xfrm>
            <a:off x="291546" y="3888127"/>
            <a:ext cx="5817705" cy="1477328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4"/>
                </a:solidFill>
              </a:rPr>
              <a:t>Housing &amp; 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585 Homes: 2021 - 2024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Central Boulevard Park (c.€5m): Q2 2023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Civic/Library Building (c.€4m): Q4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Town Centre Plaza (c.€3m): Q4 2022</a:t>
            </a:r>
          </a:p>
        </p:txBody>
      </p:sp>
    </p:spTree>
    <p:extLst>
      <p:ext uri="{BB962C8B-B14F-4D97-AF65-F5344CB8AC3E}">
        <p14:creationId xmlns:p14="http://schemas.microsoft.com/office/powerpoint/2010/main" val="17906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11"/>
    </mc:Choice>
    <mc:Fallback xmlns="">
      <p:transition spd="slow" advTm="575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0201FA91-480E-4E32-8CC8-BD62B1E19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r="20259" b="-1"/>
          <a:stretch/>
        </p:blipFill>
        <p:spPr>
          <a:xfrm>
            <a:off x="5536240" y="891123"/>
            <a:ext cx="3607760" cy="5143493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Picture 6" descr="Several tall buildings in a city&#10;&#10;Description automatically generated">
            <a:extLst>
              <a:ext uri="{FF2B5EF4-FFF2-40B4-BE49-F238E27FC236}">
                <a16:creationId xmlns:a16="http://schemas.microsoft.com/office/drawing/2014/main" id="{613669A5-370E-40EB-8695-4AFBAC71E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r="13078" b="3"/>
          <a:stretch/>
        </p:blipFill>
        <p:spPr>
          <a:xfrm>
            <a:off x="2352292" y="857257"/>
            <a:ext cx="3734478" cy="255116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Content Placeholder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C1F5204E-B8E4-4C3F-93CA-9987556D0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-1" b="-1"/>
          <a:stretch/>
        </p:blipFill>
        <p:spPr>
          <a:xfrm>
            <a:off x="2392072" y="3449574"/>
            <a:ext cx="3694109" cy="2551176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A2E6B3-0DA7-489F-9AE6-1D7DF83C04A1}"/>
              </a:ext>
            </a:extLst>
          </p:cNvPr>
          <p:cNvSpPr txBox="1"/>
          <p:nvPr/>
        </p:nvSpPr>
        <p:spPr>
          <a:xfrm>
            <a:off x="848579" y="203640"/>
            <a:ext cx="1256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200" b="1" dirty="0"/>
              <a:t>Priorities</a:t>
            </a:r>
            <a:r>
              <a:rPr lang="en-IE" b="1" dirty="0"/>
              <a:t> </a:t>
            </a:r>
            <a:endParaRPr lang="en-IE" b="1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43AD7E-9147-47DB-A7DC-5E93708B90AA}"/>
              </a:ext>
            </a:extLst>
          </p:cNvPr>
          <p:cNvCxnSpPr>
            <a:cxnSpLocks/>
          </p:cNvCxnSpPr>
          <p:nvPr/>
        </p:nvCxnSpPr>
        <p:spPr>
          <a:xfrm>
            <a:off x="0" y="619614"/>
            <a:ext cx="198782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721BEE5-C318-4F95-B753-E04BD1735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" y="5886801"/>
            <a:ext cx="1455552" cy="8114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69FF91-DD75-4228-9839-FDBF47F0DBC5}"/>
              </a:ext>
            </a:extLst>
          </p:cNvPr>
          <p:cNvSpPr txBox="1"/>
          <p:nvPr/>
        </p:nvSpPr>
        <p:spPr>
          <a:xfrm>
            <a:off x="58463" y="1732847"/>
            <a:ext cx="2639581" cy="17081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4"/>
                </a:solidFill>
              </a:rPr>
              <a:t>Priority 1 – Town Centre Projects </a:t>
            </a:r>
            <a:endParaRPr lang="en-GB" sz="1500" dirty="0">
              <a:solidFill>
                <a:schemeClr val="bg1"/>
              </a:solidFill>
            </a:endParaRPr>
          </a:p>
          <a:p>
            <a:r>
              <a:rPr lang="en-GB" sz="1500" b="1" dirty="0">
                <a:solidFill>
                  <a:schemeClr val="bg1"/>
                </a:solidFill>
              </a:rPr>
              <a:t>Plaza:		€3.35m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Civic Building:	€3.93m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Housing:	329 of 585 Homes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Planning:	Majority Secured </a:t>
            </a:r>
          </a:p>
          <a:p>
            <a:r>
              <a:rPr lang="en-GB" sz="1500" b="1" dirty="0">
                <a:solidFill>
                  <a:schemeClr val="bg1"/>
                </a:solidFill>
              </a:rPr>
              <a:t>Completion:	2023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CA0A7-B11A-44B1-BFA9-1FF4B44B183E}"/>
              </a:ext>
            </a:extLst>
          </p:cNvPr>
          <p:cNvSpPr txBox="1"/>
          <p:nvPr/>
        </p:nvSpPr>
        <p:spPr>
          <a:xfrm>
            <a:off x="57874" y="3797063"/>
            <a:ext cx="2639581" cy="12464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1500" b="1" dirty="0"/>
              <a:t>Priority 2 – Central Boulevard </a:t>
            </a:r>
            <a:endParaRPr lang="en-GB" sz="1500" dirty="0"/>
          </a:p>
          <a:p>
            <a:r>
              <a:rPr lang="en-GB" sz="1500" dirty="0"/>
              <a:t>The Park:	€5.68m</a:t>
            </a:r>
          </a:p>
          <a:p>
            <a:r>
              <a:rPr lang="en-GB" sz="1500" dirty="0"/>
              <a:t>Housing:	256 of 585 Homes</a:t>
            </a:r>
          </a:p>
          <a:p>
            <a:r>
              <a:rPr lang="en-GB" sz="1500" dirty="0"/>
              <a:t>Planning:	Pre-planning</a:t>
            </a:r>
          </a:p>
          <a:p>
            <a:r>
              <a:rPr lang="en-GB" sz="1500" dirty="0"/>
              <a:t>Completion: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17D8A-B906-45F3-B253-2EA72D3F7ABF}"/>
              </a:ext>
            </a:extLst>
          </p:cNvPr>
          <p:cNvSpPr txBox="1"/>
          <p:nvPr/>
        </p:nvSpPr>
        <p:spPr>
          <a:xfrm>
            <a:off x="8128979" y="3754669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Civic </a:t>
            </a:r>
          </a:p>
          <a:p>
            <a:r>
              <a:rPr lang="en-IE" b="1" dirty="0"/>
              <a:t>Building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D75540-3C8F-4683-B87C-5F5C24A82FB6}"/>
              </a:ext>
            </a:extLst>
          </p:cNvPr>
          <p:cNvSpPr txBox="1"/>
          <p:nvPr/>
        </p:nvSpPr>
        <p:spPr>
          <a:xfrm>
            <a:off x="6580684" y="4124520"/>
            <a:ext cx="73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Plaza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680F7-561E-45CB-9519-B5F690DA4000}"/>
              </a:ext>
            </a:extLst>
          </p:cNvPr>
          <p:cNvSpPr txBox="1"/>
          <p:nvPr/>
        </p:nvSpPr>
        <p:spPr>
          <a:xfrm>
            <a:off x="6580684" y="1528371"/>
            <a:ext cx="1153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Central </a:t>
            </a:r>
          </a:p>
          <a:p>
            <a:r>
              <a:rPr lang="en-IE" b="1" dirty="0"/>
              <a:t>Boulevard</a:t>
            </a:r>
          </a:p>
          <a:p>
            <a:r>
              <a:rPr lang="en-IE" b="1" dirty="0"/>
              <a:t>Park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B77C20-C982-456B-8E65-CA328138237B}"/>
              </a:ext>
            </a:extLst>
          </p:cNvPr>
          <p:cNvSpPr txBox="1"/>
          <p:nvPr/>
        </p:nvSpPr>
        <p:spPr>
          <a:xfrm>
            <a:off x="6609261" y="5871294"/>
            <a:ext cx="18404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300" b="1" dirty="0">
                <a:solidFill>
                  <a:srgbClr val="3EBAC3"/>
                </a:solidFill>
              </a:rPr>
              <a:t>Train station  </a:t>
            </a:r>
          </a:p>
        </p:txBody>
      </p:sp>
    </p:spTree>
    <p:extLst>
      <p:ext uri="{BB962C8B-B14F-4D97-AF65-F5344CB8AC3E}">
        <p14:creationId xmlns:p14="http://schemas.microsoft.com/office/powerpoint/2010/main" val="15764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5EB94C5-4C2E-4A9A-91CB-7A6516DC0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3" b="1057"/>
          <a:stretch/>
        </p:blipFill>
        <p:spPr>
          <a:xfrm>
            <a:off x="0" y="992352"/>
            <a:ext cx="9144000" cy="5024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CA6A5-17C2-40C1-AF61-02A398C72A95}"/>
              </a:ext>
            </a:extLst>
          </p:cNvPr>
          <p:cNvSpPr txBox="1"/>
          <p:nvPr/>
        </p:nvSpPr>
        <p:spPr>
          <a:xfrm>
            <a:off x="-13252" y="161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/>
          </a:p>
          <a:p>
            <a:r>
              <a:rPr lang="en-IE" b="1" dirty="0"/>
              <a:t>Key Stages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2B9CF-C945-4E49-81B7-A46D82DEF466}"/>
              </a:ext>
            </a:extLst>
          </p:cNvPr>
          <p:cNvCxnSpPr/>
          <p:nvPr/>
        </p:nvCxnSpPr>
        <p:spPr>
          <a:xfrm>
            <a:off x="0" y="923494"/>
            <a:ext cx="3016155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3239277-C732-4251-BA1E-B45D6C294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6016488"/>
            <a:ext cx="1455552" cy="8114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FF5E1B-18E5-48D6-AA59-B9E1048F82DD}"/>
              </a:ext>
            </a:extLst>
          </p:cNvPr>
          <p:cNvSpPr txBox="1"/>
          <p:nvPr/>
        </p:nvSpPr>
        <p:spPr>
          <a:xfrm>
            <a:off x="5138654" y="1275244"/>
            <a:ext cx="3403377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rgbClr val="FFC000"/>
                </a:solidFill>
              </a:rPr>
              <a:t>URDF Application Submission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400" b="1" dirty="0">
                <a:solidFill>
                  <a:schemeClr val="bg1"/>
                </a:solidFill>
              </a:rPr>
              <a:t>29</a:t>
            </a:r>
            <a:r>
              <a:rPr lang="en-IE" sz="1400" b="1" baseline="30000" dirty="0">
                <a:solidFill>
                  <a:schemeClr val="bg1"/>
                </a:solidFill>
              </a:rPr>
              <a:t>th</a:t>
            </a:r>
            <a:r>
              <a:rPr lang="en-IE" sz="1400" b="1" dirty="0">
                <a:solidFill>
                  <a:schemeClr val="bg1"/>
                </a:solidFill>
              </a:rPr>
              <a:t> May 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926FAA-A25E-4652-9524-938DF7E0DCE0}"/>
              </a:ext>
            </a:extLst>
          </p:cNvPr>
          <p:cNvSpPr txBox="1"/>
          <p:nvPr/>
        </p:nvSpPr>
        <p:spPr>
          <a:xfrm>
            <a:off x="5138653" y="2321684"/>
            <a:ext cx="3403378" cy="73866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rgbClr val="FFC000"/>
                </a:solidFill>
              </a:rPr>
              <a:t>SDCC Presentation to URDF Steering Committee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400" b="1" dirty="0">
                <a:solidFill>
                  <a:schemeClr val="bg1"/>
                </a:solidFill>
              </a:rPr>
              <a:t>30</a:t>
            </a:r>
            <a:r>
              <a:rPr lang="en-IE" sz="1400" b="1" baseline="30000" dirty="0">
                <a:solidFill>
                  <a:schemeClr val="bg1"/>
                </a:solidFill>
              </a:rPr>
              <a:t>th</a:t>
            </a:r>
            <a:r>
              <a:rPr lang="en-IE" sz="1400" b="1" dirty="0">
                <a:solidFill>
                  <a:schemeClr val="bg1"/>
                </a:solidFill>
              </a:rPr>
              <a:t> September 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55A984-12D8-40C2-AB8A-FFFB79D3F9B2}"/>
              </a:ext>
            </a:extLst>
          </p:cNvPr>
          <p:cNvSpPr txBox="1"/>
          <p:nvPr/>
        </p:nvSpPr>
        <p:spPr>
          <a:xfrm>
            <a:off x="5138653" y="3558805"/>
            <a:ext cx="3403378" cy="73866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rgbClr val="FFC000"/>
                </a:solidFill>
              </a:rPr>
              <a:t>Recommendation of URDF Steering Committee to Minister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400" b="1" dirty="0">
                <a:solidFill>
                  <a:schemeClr val="bg1"/>
                </a:solidFill>
              </a:rPr>
              <a:t>November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1E241A-DC16-4EAC-A0B0-29CAD9827BD3}"/>
              </a:ext>
            </a:extLst>
          </p:cNvPr>
          <p:cNvSpPr txBox="1"/>
          <p:nvPr/>
        </p:nvSpPr>
        <p:spPr>
          <a:xfrm>
            <a:off x="5149942" y="4795926"/>
            <a:ext cx="3403377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dirty="0">
                <a:solidFill>
                  <a:srgbClr val="FFC000"/>
                </a:solidFill>
              </a:rPr>
              <a:t>Outcome (Cabinet / Minister Decision)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400" b="1" dirty="0">
                <a:solidFill>
                  <a:schemeClr val="bg1"/>
                </a:solidFill>
              </a:rPr>
              <a:t>December 2020 </a:t>
            </a:r>
            <a:r>
              <a:rPr lang="en-IE" sz="1400" b="1">
                <a:solidFill>
                  <a:schemeClr val="bg1"/>
                </a:solidFill>
              </a:rPr>
              <a:t>/ January 2021</a:t>
            </a:r>
            <a:endParaRPr lang="en-IE" sz="1400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FAF72E-D03C-477E-9661-AC2D9F1B8CAD}"/>
              </a:ext>
            </a:extLst>
          </p:cNvPr>
          <p:cNvCxnSpPr>
            <a:stCxn id="18" idx="2"/>
          </p:cNvCxnSpPr>
          <p:nvPr/>
        </p:nvCxnSpPr>
        <p:spPr>
          <a:xfrm flipH="1">
            <a:off x="6840342" y="1798464"/>
            <a:ext cx="1" cy="488425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7C420-24D7-4D5A-BB8F-839C0145CB27}"/>
              </a:ext>
            </a:extLst>
          </p:cNvPr>
          <p:cNvCxnSpPr/>
          <p:nvPr/>
        </p:nvCxnSpPr>
        <p:spPr>
          <a:xfrm flipH="1">
            <a:off x="6840342" y="3065364"/>
            <a:ext cx="1" cy="488425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686DAC4-7C92-40B9-892E-8CAE9C31A809}"/>
              </a:ext>
            </a:extLst>
          </p:cNvPr>
          <p:cNvCxnSpPr/>
          <p:nvPr/>
        </p:nvCxnSpPr>
        <p:spPr>
          <a:xfrm flipH="1">
            <a:off x="6851631" y="4297700"/>
            <a:ext cx="1" cy="488425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7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87707D-8CB3-4461-BEDF-67C238F69E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9BB38-7B5A-432C-8228-DF870CA12AFA}"/>
              </a:ext>
            </a:extLst>
          </p:cNvPr>
          <p:cNvSpPr txBox="1"/>
          <p:nvPr/>
        </p:nvSpPr>
        <p:spPr>
          <a:xfrm>
            <a:off x="145775" y="2782669"/>
            <a:ext cx="22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8503B-E693-4974-9E61-065B96656CC2}"/>
              </a:ext>
            </a:extLst>
          </p:cNvPr>
          <p:cNvCxnSpPr>
            <a:cxnSpLocks/>
          </p:cNvCxnSpPr>
          <p:nvPr/>
        </p:nvCxnSpPr>
        <p:spPr>
          <a:xfrm>
            <a:off x="265043" y="2782669"/>
            <a:ext cx="186855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1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426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Byrne</dc:creator>
  <cp:lastModifiedBy>Mick Mulhern</cp:lastModifiedBy>
  <cp:revision>15</cp:revision>
  <dcterms:created xsi:type="dcterms:W3CDTF">2020-11-10T12:16:44Z</dcterms:created>
  <dcterms:modified xsi:type="dcterms:W3CDTF">2020-11-26T17:15:25Z</dcterms:modified>
</cp:coreProperties>
</file>