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3" r:id="rId1"/>
  </p:sldMasterIdLst>
  <p:notesMasterIdLst>
    <p:notesMasterId r:id="rId17"/>
  </p:notesMasterIdLst>
  <p:sldIdLst>
    <p:sldId id="257" r:id="rId2"/>
    <p:sldId id="272" r:id="rId3"/>
    <p:sldId id="482" r:id="rId4"/>
    <p:sldId id="483" r:id="rId5"/>
    <p:sldId id="263" r:id="rId6"/>
    <p:sldId id="260" r:id="rId7"/>
    <p:sldId id="258" r:id="rId8"/>
    <p:sldId id="262" r:id="rId9"/>
    <p:sldId id="261" r:id="rId10"/>
    <p:sldId id="269" r:id="rId11"/>
    <p:sldId id="270" r:id="rId12"/>
    <p:sldId id="484" r:id="rId13"/>
    <p:sldId id="273" r:id="rId14"/>
    <p:sldId id="485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A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0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27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8BFBD-417D-FE43-943C-5854C97B62FE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6D04C-785A-CF4D-9679-C1DF0CC6E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98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ga-IE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ga-IE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ga-IE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ga-IE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ga-IE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ga-IE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ga-IE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ga-IE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ga-IE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ga-IE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CA54C2F-0B48-B148-BDC5-F319650CD988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DE458D5C-A076-5C44-944C-4A7AE284C6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" y="0"/>
            <a:ext cx="9143997" cy="67453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BBBB4-50AE-4225-AD2A-029273421E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7" r="-1" b="-1"/>
          <a:stretch/>
        </p:blipFill>
        <p:spPr>
          <a:xfrm>
            <a:off x="2" y="10"/>
            <a:ext cx="9143998" cy="685799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7" name="Rounded Rectangle 6"/>
          <p:cNvSpPr/>
          <p:nvPr/>
        </p:nvSpPr>
        <p:spPr>
          <a:xfrm>
            <a:off x="1052286" y="2201317"/>
            <a:ext cx="3652762" cy="2939143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innerShdw blurRad="190500" dist="63500" dir="5400000">
              <a:srgbClr val="FFFFFF">
                <a:alpha val="6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nnam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11" y="4217235"/>
            <a:ext cx="1672344" cy="9276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91746" y="2386446"/>
            <a:ext cx="27698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Tallaght</a:t>
            </a:r>
            <a:r>
              <a:rPr lang="en-US" sz="2000" b="1" dirty="0"/>
              <a:t> LAP Updates</a:t>
            </a:r>
          </a:p>
          <a:p>
            <a:r>
              <a:rPr lang="en-US" sz="2000" dirty="0"/>
              <a:t>Land Use Planning </a:t>
            </a:r>
          </a:p>
          <a:p>
            <a:r>
              <a:rPr lang="en-US" sz="2000" dirty="0"/>
              <a:t>&amp; Transportation </a:t>
            </a:r>
          </a:p>
          <a:p>
            <a:r>
              <a:rPr lang="en-US" sz="2000" b="1" dirty="0"/>
              <a:t>SPC Meeting</a:t>
            </a:r>
          </a:p>
          <a:p>
            <a:r>
              <a:rPr lang="en-US" sz="2000" dirty="0"/>
              <a:t>27</a:t>
            </a:r>
            <a:r>
              <a:rPr lang="en-US" sz="2000" baseline="30000" dirty="0"/>
              <a:t>th</a:t>
            </a:r>
            <a:r>
              <a:rPr lang="en-US" sz="2000" dirty="0"/>
              <a:t> November 2020</a:t>
            </a:r>
          </a:p>
          <a:p>
            <a:r>
              <a:rPr lang="en-US" sz="2000" dirty="0"/>
              <a:t>17:30</a:t>
            </a:r>
          </a:p>
        </p:txBody>
      </p:sp>
    </p:spTree>
    <p:extLst>
      <p:ext uri="{BB962C8B-B14F-4D97-AF65-F5344CB8AC3E}">
        <p14:creationId xmlns:p14="http://schemas.microsoft.com/office/powerpoint/2010/main" val="4073584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532330" y="2593583"/>
            <a:ext cx="2326917" cy="43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6358" y="296930"/>
            <a:ext cx="4047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N81 Integrated Planning Strategies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199" y="776046"/>
            <a:ext cx="4399809" cy="16931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/>
              <a:t>Potential solutions for an integrated approach to movement across and to the N81 for sustainable transport.</a:t>
            </a:r>
          </a:p>
          <a:p>
            <a:r>
              <a:rPr lang="en-US" sz="1300" dirty="0"/>
              <a:t>Scoping Report, Desktop review and Stakeholder consultation completed.</a:t>
            </a:r>
          </a:p>
          <a:p>
            <a:r>
              <a:rPr lang="en-US" sz="1300" dirty="0"/>
              <a:t>Evidence base surveys to undertake:</a:t>
            </a:r>
          </a:p>
          <a:p>
            <a:pPr lvl="1"/>
            <a:r>
              <a:rPr lang="en-US" sz="1300" dirty="0"/>
              <a:t>Collision Data, Traffic Surveys, Pedestrian Surveys.</a:t>
            </a:r>
          </a:p>
          <a:p>
            <a:pPr marL="0" indent="0">
              <a:buNone/>
            </a:pPr>
            <a:endParaRPr lang="en-US" sz="1300" b="1" dirty="0"/>
          </a:p>
          <a:p>
            <a:pPr marL="0" indent="0">
              <a:buNone/>
            </a:pP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51479" y="5980453"/>
            <a:ext cx="3571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Draft document is being </a:t>
            </a:r>
            <a:r>
              <a:rPr lang="en-US" sz="1200" dirty="0" err="1">
                <a:solidFill>
                  <a:srgbClr val="000000"/>
                </a:solidFill>
              </a:rPr>
              <a:t>finalised</a:t>
            </a:r>
            <a:r>
              <a:rPr lang="en-US" sz="1200" dirty="0">
                <a:solidFill>
                  <a:srgbClr val="000000"/>
                </a:solidFill>
              </a:rPr>
              <a:t> before being designed for publishing standards.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236520" y="5980453"/>
            <a:ext cx="488615" cy="417647"/>
          </a:xfrm>
          <a:prstGeom prst="rightArrow">
            <a:avLst/>
          </a:prstGeom>
          <a:solidFill>
            <a:srgbClr val="51A6C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5389" y="6038621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NEXT STEPS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0612" y="3336638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51A6C2"/>
                </a:solidFill>
              </a:rPr>
              <a:t>Tallaght</a:t>
            </a:r>
            <a:r>
              <a:rPr lang="en-US" dirty="0">
                <a:solidFill>
                  <a:srgbClr val="51A6C2"/>
                </a:solidFill>
              </a:rPr>
              <a:t> Village ACA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10778" y="3336638"/>
            <a:ext cx="1639332" cy="160807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199" y="3833190"/>
            <a:ext cx="4273413" cy="1951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1200" b="1" dirty="0"/>
              <a:t>Guidance document for properties within the Architectural Conservation Area - Tallaght Village (mix-use) and </a:t>
            </a:r>
            <a:r>
              <a:rPr lang="en-IE" sz="1200" b="1" dirty="0" err="1"/>
              <a:t>Balrothery</a:t>
            </a:r>
            <a:r>
              <a:rPr lang="en-IE" sz="1200" b="1" dirty="0"/>
              <a:t> Cottages (residential). </a:t>
            </a:r>
            <a:endParaRPr lang="en-US" sz="1200" dirty="0"/>
          </a:p>
          <a:p>
            <a:r>
              <a:rPr lang="en-US" sz="1200" dirty="0"/>
              <a:t>Document to raise awareness and provide clear advice to owners and business in ACAs of the development control requirements and to highlight the important and advantages of an ACA</a:t>
            </a:r>
            <a:r>
              <a:rPr lang="en-US" sz="1400" dirty="0"/>
              <a:t>.</a:t>
            </a:r>
            <a:endParaRPr lang="en-US" sz="1400" b="1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5" name="Picture 14" descr="Screen Shot 2020-11-11 at 17.51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833" y="666262"/>
            <a:ext cx="3081413" cy="1936792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2236520" y="2674491"/>
            <a:ext cx="488615" cy="417647"/>
          </a:xfrm>
          <a:prstGeom prst="rightArrow">
            <a:avLst/>
          </a:prstGeom>
          <a:solidFill>
            <a:srgbClr val="51A6C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523193" y="2619239"/>
            <a:ext cx="1767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TBC in 2021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51479" y="2722806"/>
            <a:ext cx="4961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Proposed Scheme and Plans.</a:t>
            </a:r>
          </a:p>
        </p:txBody>
      </p:sp>
      <p:pic>
        <p:nvPicPr>
          <p:cNvPr id="20" name="Picture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673" y="3705970"/>
            <a:ext cx="3094243" cy="22583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756382" y="2736972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NEXT STEPS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23193" y="5964063"/>
            <a:ext cx="2326917" cy="43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23193" y="6005336"/>
            <a:ext cx="220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Q1 2021</a:t>
            </a:r>
          </a:p>
        </p:txBody>
      </p:sp>
    </p:spTree>
    <p:extLst>
      <p:ext uri="{BB962C8B-B14F-4D97-AF65-F5344CB8AC3E}">
        <p14:creationId xmlns:p14="http://schemas.microsoft.com/office/powerpoint/2010/main" val="2789491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37337" y="263079"/>
            <a:ext cx="337610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rgbClr val="51A6C2"/>
                </a:solidFill>
              </a:rPr>
              <a:t>Tallaght</a:t>
            </a:r>
            <a:r>
              <a:rPr lang="en-US" sz="2200" dirty="0">
                <a:solidFill>
                  <a:srgbClr val="51A6C2"/>
                </a:solidFill>
              </a:rPr>
              <a:t> District Heating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10577"/>
          <a:stretch/>
        </p:blipFill>
        <p:spPr>
          <a:xfrm>
            <a:off x="3033589" y="727818"/>
            <a:ext cx="5816521" cy="366073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55389" y="4776540"/>
            <a:ext cx="137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523193" y="5467912"/>
            <a:ext cx="2326917" cy="43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20091" y="5493568"/>
            <a:ext cx="4760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Starting on site for construction. 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798625" y="5476580"/>
            <a:ext cx="488615" cy="417647"/>
          </a:xfrm>
          <a:prstGeom prst="rightArrow">
            <a:avLst/>
          </a:prstGeom>
          <a:solidFill>
            <a:srgbClr val="51A6C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523194" y="5518592"/>
            <a:ext cx="184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Q1 2021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57200" y="727818"/>
            <a:ext cx="2393244" cy="404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Waste heat from a local data </a:t>
            </a:r>
            <a:r>
              <a:rPr lang="en-US" sz="1400" b="1" dirty="0" err="1"/>
              <a:t>centre</a:t>
            </a:r>
            <a:r>
              <a:rPr lang="en-US" sz="1400" b="1" dirty="0"/>
              <a:t> to be </a:t>
            </a:r>
            <a:r>
              <a:rPr lang="en-US" sz="1400" b="1" dirty="0" err="1"/>
              <a:t>utilised</a:t>
            </a:r>
            <a:r>
              <a:rPr lang="en-US" sz="1400" b="1" dirty="0"/>
              <a:t> to heat South Dublin County Council’s public buildings, as well as other residential and commercial buildings in the </a:t>
            </a:r>
            <a:r>
              <a:rPr lang="en-US" sz="1400" b="1" dirty="0" err="1"/>
              <a:t>Tallaght</a:t>
            </a:r>
            <a:r>
              <a:rPr lang="en-US" sz="1400" b="1" dirty="0"/>
              <a:t> town </a:t>
            </a:r>
            <a:r>
              <a:rPr lang="en-US" sz="1400" b="1" dirty="0" err="1"/>
              <a:t>centre</a:t>
            </a:r>
            <a:r>
              <a:rPr lang="en-US" sz="1400" b="1" dirty="0"/>
              <a:t> area.</a:t>
            </a:r>
          </a:p>
          <a:p>
            <a:r>
              <a:rPr lang="en-US" sz="1400" dirty="0" err="1"/>
              <a:t>Fortum</a:t>
            </a:r>
            <a:r>
              <a:rPr lang="en-US" sz="1400" dirty="0"/>
              <a:t> have been appointed as the Design, Build, Operate and Maintain (DBOM) contractor</a:t>
            </a:r>
          </a:p>
          <a:p>
            <a:pPr marL="0" indent="0">
              <a:buNone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751447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AC5CB69-6840-4D0D-90ED-5E0295D2E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</p:spPr>
        <p:txBody>
          <a:bodyPr/>
          <a:lstStyle/>
          <a:p>
            <a:r>
              <a:rPr lang="en-US" dirty="0"/>
              <a:t>Private Sector Proposals</a:t>
            </a:r>
          </a:p>
        </p:txBody>
      </p:sp>
    </p:spTree>
    <p:extLst>
      <p:ext uri="{BB962C8B-B14F-4D97-AF65-F5344CB8AC3E}">
        <p14:creationId xmlns:p14="http://schemas.microsoft.com/office/powerpoint/2010/main" val="2023692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23745" y="186828"/>
            <a:ext cx="394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1A6C2"/>
                </a:solidFill>
              </a:rPr>
              <a:t>Planning Applications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23193" y="5290758"/>
            <a:ext cx="232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Q4 2020 / Q1 2021</a:t>
            </a:r>
          </a:p>
        </p:txBody>
      </p:sp>
      <p:pic>
        <p:nvPicPr>
          <p:cNvPr id="15" name="Picture 14" descr="Screen Shot 2020-11-11 at 18.04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26" y="710048"/>
            <a:ext cx="5435221" cy="5017840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740817"/>
              </p:ext>
            </p:extLst>
          </p:nvPr>
        </p:nvGraphicFramePr>
        <p:xfrm>
          <a:off x="409222" y="710048"/>
          <a:ext cx="2808112" cy="583186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17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2730">
                <a:tc>
                  <a:txBody>
                    <a:bodyPr/>
                    <a:lstStyle/>
                    <a:p>
                      <a:r>
                        <a:rPr lang="en-US" sz="1600" dirty="0"/>
                        <a:t>Total</a:t>
                      </a:r>
                      <a:r>
                        <a:rPr lang="en-US" sz="1600" baseline="0" dirty="0"/>
                        <a:t> Apt. Permitted (since 2017)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1,561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223">
                <a:tc>
                  <a:txBody>
                    <a:bodyPr/>
                    <a:lstStyle/>
                    <a:p>
                      <a:r>
                        <a:rPr lang="en-US" sz="1600" dirty="0"/>
                        <a:t>Of</a:t>
                      </a:r>
                      <a:r>
                        <a:rPr lang="en-US" sz="1600" baseline="0" dirty="0"/>
                        <a:t> which are SHDs Approved Units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1,464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r>
                        <a:rPr lang="en-US" sz="1600" dirty="0"/>
                        <a:t>Under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Student Bed spaces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63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SHD Stage 3 </a:t>
                      </a:r>
                      <a:r>
                        <a:rPr lang="mr-IN" dirty="0"/>
                        <a:t>–</a:t>
                      </a:r>
                      <a:r>
                        <a:rPr lang="en-US" sz="1200" dirty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Unit 66</a:t>
                      </a:r>
                      <a:r>
                        <a:rPr lang="en-US" sz="1200" baseline="0" dirty="0"/>
                        <a:t> &amp; 67 4</a:t>
                      </a:r>
                      <a:r>
                        <a:rPr lang="en-US" sz="1200" baseline="30000" dirty="0"/>
                        <a:t>th</a:t>
                      </a:r>
                      <a:r>
                        <a:rPr lang="en-US" sz="1200" baseline="0" dirty="0"/>
                        <a:t> Ave, </a:t>
                      </a:r>
                      <a:r>
                        <a:rPr lang="en-US" sz="1200" baseline="0" dirty="0" err="1"/>
                        <a:t>Cookstown</a:t>
                      </a:r>
                      <a:endParaRPr lang="en-US" sz="12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Lodged with</a:t>
                      </a:r>
                      <a:r>
                        <a:rPr lang="en-US" sz="1200" baseline="0" dirty="0"/>
                        <a:t> ABP on 12.10.20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Decision due date: 09.02.21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252 BTR Apt.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95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SHD Stage</a:t>
                      </a:r>
                      <a:r>
                        <a:rPr lang="en-US" baseline="0" dirty="0"/>
                        <a:t> 1 </a:t>
                      </a:r>
                      <a:r>
                        <a:rPr lang="mr-IN" baseline="0" dirty="0"/>
                        <a:t>–</a:t>
                      </a:r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Lands at </a:t>
                      </a:r>
                      <a:r>
                        <a:rPr lang="en-US" sz="1200" dirty="0" err="1"/>
                        <a:t>Greenhills</a:t>
                      </a:r>
                      <a:r>
                        <a:rPr lang="en-US" sz="1200" dirty="0"/>
                        <a:t> Road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Pre-Application</a:t>
                      </a:r>
                      <a:r>
                        <a:rPr lang="en-US" sz="1200" baseline="0" dirty="0"/>
                        <a:t> Lodged with SDCC and ABP on 18.11.20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Meeting 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236 BTR Apt.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668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Square €100m expansion given go-ahead">
            <a:extLst>
              <a:ext uri="{FF2B5EF4-FFF2-40B4-BE49-F238E27FC236}">
                <a16:creationId xmlns:a16="http://schemas.microsoft.com/office/drawing/2014/main" id="{69DEEA6C-29D5-4294-B832-0C95739D2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4202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A2A861-2208-4C06-9C61-C91771280956}"/>
              </a:ext>
            </a:extLst>
          </p:cNvPr>
          <p:cNvSpPr/>
          <p:nvPr/>
        </p:nvSpPr>
        <p:spPr>
          <a:xfrm>
            <a:off x="2979188" y="290841"/>
            <a:ext cx="51860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1A6C2"/>
                </a:solidFill>
              </a:rPr>
              <a:t>The Square Shopping Centre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D3B220-E8DD-43BF-8F8F-8DF2C0D94213}"/>
              </a:ext>
            </a:extLst>
          </p:cNvPr>
          <p:cNvSpPr txBox="1"/>
          <p:nvPr/>
        </p:nvSpPr>
        <p:spPr>
          <a:xfrm>
            <a:off x="6467061" y="5336714"/>
            <a:ext cx="2676940" cy="338554"/>
          </a:xfrm>
          <a:prstGeom prst="rect">
            <a:avLst/>
          </a:prstGeom>
          <a:solidFill>
            <a:srgbClr val="51A6C2"/>
          </a:solidFill>
        </p:spPr>
        <p:txBody>
          <a:bodyPr wrap="square" rtlCol="0">
            <a:spAutoFit/>
          </a:bodyPr>
          <a:lstStyle/>
          <a:p>
            <a:r>
              <a:rPr lang="en-IE" sz="1600" b="1" dirty="0">
                <a:solidFill>
                  <a:schemeClr val="bg1"/>
                </a:solidFill>
              </a:rPr>
              <a:t>c.10,000 Sqm. Extension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20C9F-9215-4B74-8F34-85B8689459D4}"/>
              </a:ext>
            </a:extLst>
          </p:cNvPr>
          <p:cNvSpPr txBox="1"/>
          <p:nvPr/>
        </p:nvSpPr>
        <p:spPr>
          <a:xfrm>
            <a:off x="6334539" y="5733656"/>
            <a:ext cx="2809462" cy="338554"/>
          </a:xfrm>
          <a:prstGeom prst="rect">
            <a:avLst/>
          </a:prstGeom>
          <a:solidFill>
            <a:srgbClr val="51A6C2"/>
          </a:solidFill>
        </p:spPr>
        <p:txBody>
          <a:bodyPr wrap="square" rtlCol="0">
            <a:spAutoFit/>
          </a:bodyPr>
          <a:lstStyle/>
          <a:p>
            <a:r>
              <a:rPr lang="en-IE" sz="1600" b="1" dirty="0">
                <a:solidFill>
                  <a:schemeClr val="bg1"/>
                </a:solidFill>
              </a:rPr>
              <a:t>Plaza &amp; Food Market Area</a:t>
            </a:r>
          </a:p>
        </p:txBody>
      </p:sp>
    </p:spTree>
    <p:extLst>
      <p:ext uri="{BB962C8B-B14F-4D97-AF65-F5344CB8AC3E}">
        <p14:creationId xmlns:p14="http://schemas.microsoft.com/office/powerpoint/2010/main" val="1691876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03381" y="298704"/>
            <a:ext cx="2993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1A6C2"/>
                </a:solidFill>
              </a:rPr>
              <a:t>Moving Forward</a:t>
            </a:r>
          </a:p>
        </p:txBody>
      </p:sp>
      <p:sp>
        <p:nvSpPr>
          <p:cNvPr id="6" name="Rectangle 5"/>
          <p:cNvSpPr/>
          <p:nvPr/>
        </p:nvSpPr>
        <p:spPr>
          <a:xfrm>
            <a:off x="6815667" y="821924"/>
            <a:ext cx="2060222" cy="1195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 blurRad="190500" dist="63500" dir="5400000">
              <a:srgbClr val="FFFFFF">
                <a:alpha val="6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67210" y="1397000"/>
            <a:ext cx="8008679" cy="3795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Progressing </a:t>
            </a:r>
            <a:r>
              <a:rPr lang="en-US" sz="1600" b="1" dirty="0"/>
              <a:t>studies and strategies </a:t>
            </a:r>
            <a:r>
              <a:rPr lang="en-US" sz="1600" dirty="0"/>
              <a:t>arising from the LAP.</a:t>
            </a:r>
          </a:p>
          <a:p>
            <a:r>
              <a:rPr lang="en-US" sz="1600" dirty="0"/>
              <a:t>Ongoing </a:t>
            </a:r>
            <a:r>
              <a:rPr lang="en-US" sz="1600" b="1" dirty="0"/>
              <a:t>engagement with the private sector </a:t>
            </a:r>
            <a:r>
              <a:rPr lang="en-US" sz="1600" dirty="0"/>
              <a:t>to </a:t>
            </a:r>
            <a:r>
              <a:rPr lang="en-US" sz="1600" b="1" dirty="0"/>
              <a:t>activate key sites </a:t>
            </a:r>
            <a:r>
              <a:rPr lang="en-US" sz="1600" dirty="0"/>
              <a:t>within the LAP.</a:t>
            </a:r>
          </a:p>
          <a:p>
            <a:r>
              <a:rPr lang="en-US" sz="1600" dirty="0"/>
              <a:t>Ensuring the </a:t>
            </a:r>
            <a:r>
              <a:rPr lang="en-US" sz="1600" b="1" dirty="0"/>
              <a:t>delivery</a:t>
            </a:r>
            <a:r>
              <a:rPr lang="en-US" sz="1600" dirty="0"/>
              <a:t> of </a:t>
            </a:r>
            <a:r>
              <a:rPr lang="en-US" sz="1600" b="1" dirty="0"/>
              <a:t>SDCC led projects</a:t>
            </a:r>
            <a:r>
              <a:rPr lang="en-US" sz="1600" dirty="0"/>
              <a:t>.</a:t>
            </a:r>
          </a:p>
          <a:p>
            <a:r>
              <a:rPr lang="en-US" sz="1600" dirty="0"/>
              <a:t>Ensuring that the </a:t>
            </a:r>
            <a:r>
              <a:rPr lang="en-US" sz="1600" b="1" dirty="0"/>
              <a:t>core objectives of the Development Plan</a:t>
            </a:r>
            <a:r>
              <a:rPr lang="en-US" sz="1600" dirty="0"/>
              <a:t> are taken into consideration for the </a:t>
            </a:r>
            <a:r>
              <a:rPr lang="en-US" sz="1600" dirty="0" err="1"/>
              <a:t>Tallaght</a:t>
            </a:r>
            <a:r>
              <a:rPr lang="en-US" sz="1600" dirty="0"/>
              <a:t> </a:t>
            </a:r>
            <a:r>
              <a:rPr lang="en-US" sz="1600" dirty="0" err="1"/>
              <a:t>Neighbourhood</a:t>
            </a:r>
            <a:r>
              <a:rPr lang="en-US" sz="1600" dirty="0"/>
              <a:t>.</a:t>
            </a:r>
          </a:p>
        </p:txBody>
      </p:sp>
      <p:pic>
        <p:nvPicPr>
          <p:cNvPr id="7" name="Picture 6" descr="Screen Shot 2020-11-13 at 15.41.5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8"/>
          <a:stretch/>
        </p:blipFill>
        <p:spPr>
          <a:xfrm>
            <a:off x="867211" y="4158839"/>
            <a:ext cx="8008678" cy="232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35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138290" y="332037"/>
            <a:ext cx="5070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1A6C2"/>
                </a:solidFill>
              </a:rPr>
              <a:t>Vision &amp; Overarching Objectives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68111" y="1419905"/>
            <a:ext cx="6166636" cy="4947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400" b="1" dirty="0"/>
              <a:t>Vision: </a:t>
            </a:r>
            <a:r>
              <a:rPr lang="en-IE" sz="1400" dirty="0"/>
              <a:t>“An inclusive and vibrant Town Centre, a connected and accessible place with an attractive built environment for families of all kinds, workers, visitors and tourists. A place where people can live, work, visit and have fun in lively and liveable spaces.”</a:t>
            </a:r>
          </a:p>
          <a:p>
            <a:r>
              <a:rPr lang="en-IE" sz="1400" dirty="0"/>
              <a:t>Delivery of between </a:t>
            </a:r>
            <a:r>
              <a:rPr lang="en-IE" sz="1400" b="1" dirty="0"/>
              <a:t>3,000</a:t>
            </a:r>
            <a:r>
              <a:rPr lang="en-IE" sz="1400" dirty="0"/>
              <a:t> and </a:t>
            </a:r>
            <a:r>
              <a:rPr lang="en-IE" sz="1400" b="1" dirty="0"/>
              <a:t>5,000</a:t>
            </a:r>
            <a:r>
              <a:rPr lang="en-IE" sz="1400" dirty="0"/>
              <a:t> </a:t>
            </a:r>
            <a:r>
              <a:rPr lang="en-IE" sz="1400" b="1" dirty="0"/>
              <a:t>new homes</a:t>
            </a:r>
            <a:r>
              <a:rPr lang="en-IE" sz="1400" dirty="0"/>
              <a:t>.</a:t>
            </a:r>
            <a:endParaRPr lang="en-US" sz="1400" dirty="0"/>
          </a:p>
          <a:p>
            <a:r>
              <a:rPr lang="en-IE" sz="1400" dirty="0"/>
              <a:t>Delivery of a </a:t>
            </a:r>
            <a:r>
              <a:rPr lang="en-IE" sz="1400" b="1" dirty="0"/>
              <a:t>mix</a:t>
            </a:r>
            <a:r>
              <a:rPr lang="en-IE" sz="1400" dirty="0"/>
              <a:t> of new </a:t>
            </a:r>
            <a:r>
              <a:rPr lang="en-IE" sz="1400" b="1" dirty="0"/>
              <a:t>employment spaces</a:t>
            </a:r>
            <a:r>
              <a:rPr lang="en-IE" sz="1400" dirty="0"/>
              <a:t>. </a:t>
            </a:r>
            <a:endParaRPr lang="en-US" sz="1400" dirty="0"/>
          </a:p>
          <a:p>
            <a:r>
              <a:rPr lang="en-US" sz="1400" dirty="0"/>
              <a:t>Improvements to the</a:t>
            </a:r>
            <a:r>
              <a:rPr lang="en-US" sz="1400" b="1" dirty="0"/>
              <a:t> street network </a:t>
            </a:r>
            <a:r>
              <a:rPr lang="en-US" sz="1400" dirty="0"/>
              <a:t>including</a:t>
            </a:r>
            <a:r>
              <a:rPr lang="en-US" sz="1400" b="1" dirty="0"/>
              <a:t> extensions to Airton Road </a:t>
            </a:r>
            <a:r>
              <a:rPr lang="en-US" sz="1400" dirty="0"/>
              <a:t>and</a:t>
            </a:r>
            <a:r>
              <a:rPr lang="en-US" sz="1400" b="1" dirty="0"/>
              <a:t> Cookstown Road.</a:t>
            </a:r>
          </a:p>
          <a:p>
            <a:r>
              <a:rPr lang="en-US" sz="1400" dirty="0"/>
              <a:t>Enhancement of </a:t>
            </a:r>
            <a:r>
              <a:rPr lang="en-US" sz="1400" b="1" dirty="0"/>
              <a:t>existing green spaces </a:t>
            </a:r>
            <a:r>
              <a:rPr lang="en-US" sz="1400" dirty="0"/>
              <a:t>and the creation of </a:t>
            </a:r>
            <a:r>
              <a:rPr lang="en-US" sz="1400" b="1" dirty="0"/>
              <a:t>a network of public open spaces.</a:t>
            </a:r>
          </a:p>
          <a:p>
            <a:r>
              <a:rPr lang="en-IE" sz="1400" b="1" dirty="0"/>
              <a:t>Development of new transport interchange. </a:t>
            </a:r>
            <a:endParaRPr lang="en-US" sz="1400" b="1" dirty="0"/>
          </a:p>
          <a:p>
            <a:r>
              <a:rPr lang="en-US" sz="1400" dirty="0"/>
              <a:t>Provision of </a:t>
            </a:r>
            <a:r>
              <a:rPr lang="en-US" sz="1400" b="1" dirty="0"/>
              <a:t>cycling and pedestrian </a:t>
            </a:r>
            <a:r>
              <a:rPr lang="en-US" sz="1400" dirty="0"/>
              <a:t>infrastructure</a:t>
            </a:r>
            <a:r>
              <a:rPr lang="en-US" sz="1400" b="1" dirty="0"/>
              <a:t> links.</a:t>
            </a:r>
          </a:p>
          <a:p>
            <a:endParaRPr lang="en-US" sz="1400" b="1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6815667" y="821924"/>
            <a:ext cx="2060222" cy="1195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 blurRad="190500" dist="63500" dir="5400000">
              <a:srgbClr val="FFFFFF">
                <a:alpha val="6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20-11-11 at 16.45.24.png">
            <a:extLst>
              <a:ext uri="{FF2B5EF4-FFF2-40B4-BE49-F238E27FC236}">
                <a16:creationId xmlns:a16="http://schemas.microsoft.com/office/drawing/2014/main" id="{4C0CC589-D473-407D-9553-866FE8ED64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0"/>
          <a:stretch/>
        </p:blipFill>
        <p:spPr>
          <a:xfrm>
            <a:off x="6372019" y="1314959"/>
            <a:ext cx="2558793" cy="460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36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75652" y="332037"/>
            <a:ext cx="3233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1A6C2"/>
                </a:solidFill>
              </a:rPr>
              <a:t>LAP Urban Structure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15667" y="821924"/>
            <a:ext cx="2060222" cy="1195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 blurRad="190500" dist="63500" dir="5400000">
              <a:srgbClr val="FFFFFF">
                <a:alpha val="65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E527A42-9F5C-4C95-8D65-03A94F6027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5"/>
          <a:stretch/>
        </p:blipFill>
        <p:spPr>
          <a:xfrm>
            <a:off x="0" y="940450"/>
            <a:ext cx="9144000" cy="5685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61F747-E475-43A0-8F77-DEAB5C99CAFA}"/>
              </a:ext>
            </a:extLst>
          </p:cNvPr>
          <p:cNvSpPr txBox="1"/>
          <p:nvPr/>
        </p:nvSpPr>
        <p:spPr>
          <a:xfrm>
            <a:off x="7566991" y="5866799"/>
            <a:ext cx="1577009" cy="338554"/>
          </a:xfrm>
          <a:prstGeom prst="rect">
            <a:avLst/>
          </a:prstGeom>
          <a:solidFill>
            <a:srgbClr val="51A6C2"/>
          </a:solidFill>
        </p:spPr>
        <p:txBody>
          <a:bodyPr wrap="square" rtlCol="0">
            <a:spAutoFit/>
          </a:bodyPr>
          <a:lstStyle/>
          <a:p>
            <a:r>
              <a:rPr lang="en-IE" sz="1600" b="1" dirty="0">
                <a:solidFill>
                  <a:schemeClr val="bg1"/>
                </a:solidFill>
              </a:rPr>
              <a:t>370 Hectares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691C31-5275-4618-8D21-C0349EBB1A14}"/>
              </a:ext>
            </a:extLst>
          </p:cNvPr>
          <p:cNvSpPr txBox="1"/>
          <p:nvPr/>
        </p:nvSpPr>
        <p:spPr>
          <a:xfrm>
            <a:off x="7083779" y="6263741"/>
            <a:ext cx="2060222" cy="338554"/>
          </a:xfrm>
          <a:prstGeom prst="rect">
            <a:avLst/>
          </a:prstGeom>
          <a:solidFill>
            <a:srgbClr val="51A6C2"/>
          </a:solidFill>
        </p:spPr>
        <p:txBody>
          <a:bodyPr wrap="square" rtlCol="0">
            <a:spAutoFit/>
          </a:bodyPr>
          <a:lstStyle/>
          <a:p>
            <a:r>
              <a:rPr lang="en-IE" sz="1600" b="1" dirty="0">
                <a:solidFill>
                  <a:schemeClr val="bg1"/>
                </a:solidFill>
              </a:rPr>
              <a:t>8 Neighbourhoods</a:t>
            </a:r>
          </a:p>
        </p:txBody>
      </p:sp>
    </p:spTree>
    <p:extLst>
      <p:ext uri="{BB962C8B-B14F-4D97-AF65-F5344CB8AC3E}">
        <p14:creationId xmlns:p14="http://schemas.microsoft.com/office/powerpoint/2010/main" val="2492998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AC5CB69-6840-4D0D-90ED-5E0295D2E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</p:spPr>
        <p:txBody>
          <a:bodyPr/>
          <a:lstStyle/>
          <a:p>
            <a:r>
              <a:rPr lang="en-US" dirty="0"/>
              <a:t>SDCC Initiatives</a:t>
            </a:r>
          </a:p>
        </p:txBody>
      </p:sp>
    </p:spTree>
    <p:extLst>
      <p:ext uri="{BB962C8B-B14F-4D97-AF65-F5344CB8AC3E}">
        <p14:creationId xmlns:p14="http://schemas.microsoft.com/office/powerpoint/2010/main" val="360884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20-11-11 at 14.29.0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8" b="9978"/>
          <a:stretch>
            <a:fillRect/>
          </a:stretch>
        </p:blipFill>
        <p:spPr>
          <a:xfrm>
            <a:off x="3821528" y="710048"/>
            <a:ext cx="5037541" cy="3031300"/>
          </a:xfrm>
        </p:spPr>
      </p:pic>
      <p:sp>
        <p:nvSpPr>
          <p:cNvPr id="5" name="Rectangle 4"/>
          <p:cNvSpPr/>
          <p:nvPr/>
        </p:nvSpPr>
        <p:spPr>
          <a:xfrm>
            <a:off x="3723648" y="186828"/>
            <a:ext cx="3529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1A6C2"/>
                </a:solidFill>
              </a:rPr>
              <a:t>Affordable Housing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7719" y="46321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523193" y="4435751"/>
            <a:ext cx="2326917" cy="43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727817"/>
            <a:ext cx="2703690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The development will consist of the construction of 133 affordable rental apartments with a community facility (c 12,918m2 ) in three blocks ranging from three to eight </a:t>
            </a:r>
            <a:r>
              <a:rPr lang="en-US" sz="1400" b="1" dirty="0" err="1"/>
              <a:t>storeys</a:t>
            </a:r>
            <a:r>
              <a:rPr lang="en-US" sz="1400" b="1" dirty="0"/>
              <a:t>.</a:t>
            </a:r>
          </a:p>
          <a:p>
            <a:r>
              <a:rPr lang="en-US" sz="1400" dirty="0"/>
              <a:t>Part 8 approved at October meeting.</a:t>
            </a:r>
            <a:endParaRPr lang="en-US" sz="1400" b="1" dirty="0"/>
          </a:p>
        </p:txBody>
      </p:sp>
      <p:sp>
        <p:nvSpPr>
          <p:cNvPr id="11" name="Rectangle 10"/>
          <p:cNvSpPr/>
          <p:nvPr/>
        </p:nvSpPr>
        <p:spPr>
          <a:xfrm>
            <a:off x="6523193" y="5978742"/>
            <a:ext cx="2326917" cy="43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0091" y="4435751"/>
            <a:ext cx="476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Fire safety certificate and disability access certificate applications.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20091" y="5967113"/>
            <a:ext cx="4760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Starting on site for construction. 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798625" y="5967113"/>
            <a:ext cx="488615" cy="417647"/>
          </a:xfrm>
          <a:prstGeom prst="rightArrow">
            <a:avLst/>
          </a:prstGeom>
          <a:solidFill>
            <a:srgbClr val="51A6C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98625" y="4418763"/>
            <a:ext cx="488615" cy="417647"/>
          </a:xfrm>
          <a:prstGeom prst="rightArrow">
            <a:avLst/>
          </a:prstGeom>
          <a:solidFill>
            <a:srgbClr val="51A6C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5389" y="3741819"/>
            <a:ext cx="137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23193" y="6015428"/>
            <a:ext cx="233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Q3-4 2021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23193" y="4486431"/>
            <a:ext cx="232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Q1 2021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23193" y="5220994"/>
            <a:ext cx="2326917" cy="43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20091" y="5246650"/>
            <a:ext cx="4760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Tender process.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798625" y="5229662"/>
            <a:ext cx="488615" cy="417647"/>
          </a:xfrm>
          <a:prstGeom prst="rightArrow">
            <a:avLst/>
          </a:prstGeom>
          <a:solidFill>
            <a:srgbClr val="51A6C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523194" y="5271674"/>
            <a:ext cx="184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Q2 2021</a:t>
            </a:r>
          </a:p>
        </p:txBody>
      </p:sp>
    </p:spTree>
    <p:extLst>
      <p:ext uri="{BB962C8B-B14F-4D97-AF65-F5344CB8AC3E}">
        <p14:creationId xmlns:p14="http://schemas.microsoft.com/office/powerpoint/2010/main" val="250031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20-11-11 at 14.20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21" y="737354"/>
            <a:ext cx="6186286" cy="42874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92592" y="204597"/>
            <a:ext cx="2838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1A6C2"/>
                </a:solidFill>
              </a:rPr>
              <a:t>Innovation Hub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199" y="727817"/>
            <a:ext cx="2090691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The building is 4 </a:t>
            </a:r>
            <a:r>
              <a:rPr lang="en-US" sz="1400" b="1" dirty="0" err="1"/>
              <a:t>storeys</a:t>
            </a:r>
            <a:r>
              <a:rPr lang="en-US" sz="1400" b="1" dirty="0"/>
              <a:t> high – 3 floors of </a:t>
            </a:r>
            <a:r>
              <a:rPr lang="en-US" sz="1400" b="1" dirty="0" err="1"/>
              <a:t>lettable</a:t>
            </a:r>
            <a:r>
              <a:rPr lang="en-US" sz="1400" b="1" dirty="0"/>
              <a:t> office space over a publicly-oriented ground floor. </a:t>
            </a:r>
          </a:p>
          <a:p>
            <a:r>
              <a:rPr lang="en-US" sz="1400" dirty="0"/>
              <a:t>Part 8 process ongoing.</a:t>
            </a:r>
          </a:p>
          <a:p>
            <a:r>
              <a:rPr lang="en-US" sz="1400" dirty="0"/>
              <a:t>Submission closing date - 12</a:t>
            </a:r>
            <a:r>
              <a:rPr lang="en-US" sz="1400" baseline="30000" dirty="0"/>
              <a:t>th</a:t>
            </a:r>
            <a:r>
              <a:rPr lang="en-US" sz="1400" dirty="0"/>
              <a:t> November 2020.</a:t>
            </a:r>
          </a:p>
          <a:p>
            <a:endParaRPr lang="en-US" sz="1400" b="1" dirty="0"/>
          </a:p>
          <a:p>
            <a:endParaRPr lang="en-US" sz="1400" b="1" dirty="0"/>
          </a:p>
          <a:p>
            <a:endParaRPr lang="en-US" sz="1400" b="1" dirty="0"/>
          </a:p>
          <a:p>
            <a:endParaRPr lang="en-US" sz="1800" dirty="0"/>
          </a:p>
        </p:txBody>
      </p:sp>
      <p:sp>
        <p:nvSpPr>
          <p:cNvPr id="14" name="Rectangle 13"/>
          <p:cNvSpPr/>
          <p:nvPr/>
        </p:nvSpPr>
        <p:spPr>
          <a:xfrm>
            <a:off x="6523193" y="5863072"/>
            <a:ext cx="2326917" cy="43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20091" y="5899413"/>
            <a:ext cx="4760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Going before council for Part 8 decision. 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798625" y="5882425"/>
            <a:ext cx="488615" cy="417647"/>
          </a:xfrm>
          <a:prstGeom prst="rightArrow">
            <a:avLst/>
          </a:prstGeom>
          <a:solidFill>
            <a:srgbClr val="51A6C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55389" y="5260028"/>
            <a:ext cx="137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23193" y="5885953"/>
            <a:ext cx="232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December 2020</a:t>
            </a:r>
          </a:p>
        </p:txBody>
      </p:sp>
    </p:spTree>
    <p:extLst>
      <p:ext uri="{BB962C8B-B14F-4D97-AF65-F5344CB8AC3E}">
        <p14:creationId xmlns:p14="http://schemas.microsoft.com/office/powerpoint/2010/main" val="3739012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6532330" y="4932206"/>
            <a:ext cx="2326917" cy="43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Content Placeholder 3" descr="Tallaght Stadiu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r="3189"/>
          <a:stretch>
            <a:fillRect/>
          </a:stretch>
        </p:blipFill>
        <p:spPr>
          <a:xfrm>
            <a:off x="3613387" y="710048"/>
            <a:ext cx="5245860" cy="3156654"/>
          </a:xfrm>
        </p:spPr>
      </p:pic>
      <p:sp>
        <p:nvSpPr>
          <p:cNvPr id="7" name="Rectangle 6"/>
          <p:cNvSpPr/>
          <p:nvPr/>
        </p:nvSpPr>
        <p:spPr>
          <a:xfrm>
            <a:off x="3524146" y="296930"/>
            <a:ext cx="37761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accent1"/>
                </a:solidFill>
              </a:rPr>
              <a:t>Tallaght</a:t>
            </a:r>
            <a:r>
              <a:rPr lang="en-US" sz="2000" dirty="0">
                <a:solidFill>
                  <a:schemeClr val="accent1"/>
                </a:solidFill>
              </a:rPr>
              <a:t> Stadium North Stand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199" y="727818"/>
            <a:ext cx="3066947" cy="3138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/>
              <a:t>Proposed capacity of 2,500 to include covered universal accessible seating above pitch level, with an overall footprint area of 1,700 </a:t>
            </a:r>
            <a:r>
              <a:rPr lang="en-US" sz="1300" b="1" dirty="0" err="1"/>
              <a:t>sq.m</a:t>
            </a:r>
            <a:r>
              <a:rPr lang="en-US" sz="1300" b="1" dirty="0"/>
              <a:t>.</a:t>
            </a:r>
          </a:p>
          <a:p>
            <a:r>
              <a:rPr lang="en-US" sz="1300" dirty="0"/>
              <a:t>The capacity of the Stadium will increase to 10,000 spectators, once development completed.</a:t>
            </a:r>
            <a:endParaRPr lang="en-US" sz="1300" b="1" dirty="0"/>
          </a:p>
          <a:p>
            <a:r>
              <a:rPr lang="en-US" sz="1300" dirty="0"/>
              <a:t>Part 8 approved at October meeting, with modifications.</a:t>
            </a:r>
            <a:endParaRPr lang="en-US" sz="1300" b="1" dirty="0"/>
          </a:p>
          <a:p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3358444" y="17215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0" y="54751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523193" y="5513595"/>
            <a:ext cx="2326917" cy="43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0091" y="4919378"/>
            <a:ext cx="476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Detailed design and tender preparation work by the consultant architects.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20091" y="5543789"/>
            <a:ext cx="4760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Tender process.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798625" y="5543789"/>
            <a:ext cx="488615" cy="417647"/>
          </a:xfrm>
          <a:prstGeom prst="rightArrow">
            <a:avLst/>
          </a:prstGeom>
          <a:solidFill>
            <a:srgbClr val="51A6C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798625" y="4928046"/>
            <a:ext cx="488615" cy="417647"/>
          </a:xfrm>
          <a:prstGeom prst="rightArrow">
            <a:avLst/>
          </a:prstGeom>
          <a:solidFill>
            <a:srgbClr val="51A6C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55389" y="4305649"/>
            <a:ext cx="137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23193" y="5553620"/>
            <a:ext cx="119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Q2 2021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23193" y="4931574"/>
            <a:ext cx="232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Ongoing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23193" y="6092307"/>
            <a:ext cx="2326917" cy="43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20091" y="6131990"/>
            <a:ext cx="4760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Construction start.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798625" y="6131990"/>
            <a:ext cx="488615" cy="417647"/>
          </a:xfrm>
          <a:prstGeom prst="rightArrow">
            <a:avLst/>
          </a:prstGeom>
          <a:solidFill>
            <a:srgbClr val="51A6C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23193" y="6128993"/>
            <a:ext cx="216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Q3-4 2021</a:t>
            </a:r>
          </a:p>
        </p:txBody>
      </p:sp>
    </p:spTree>
    <p:extLst>
      <p:ext uri="{BB962C8B-B14F-4D97-AF65-F5344CB8AC3E}">
        <p14:creationId xmlns:p14="http://schemas.microsoft.com/office/powerpoint/2010/main" val="2878120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20-11-11 at 14.41.5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2" b="11412"/>
          <a:stretch>
            <a:fillRect/>
          </a:stretch>
        </p:blipFill>
        <p:spPr>
          <a:xfrm>
            <a:off x="2824028" y="710049"/>
            <a:ext cx="6465636" cy="3890644"/>
          </a:xfrm>
        </p:spPr>
      </p:pic>
      <p:sp>
        <p:nvSpPr>
          <p:cNvPr id="5" name="Rectangle 4"/>
          <p:cNvSpPr/>
          <p:nvPr/>
        </p:nvSpPr>
        <p:spPr>
          <a:xfrm>
            <a:off x="3304748" y="186828"/>
            <a:ext cx="3891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Tallaght</a:t>
            </a:r>
            <a:r>
              <a:rPr lang="en-US" sz="2800" dirty="0">
                <a:solidFill>
                  <a:schemeClr val="accent1"/>
                </a:solidFill>
              </a:rPr>
              <a:t> Public Realm</a:t>
            </a:r>
          </a:p>
        </p:txBody>
      </p:sp>
      <p:sp>
        <p:nvSpPr>
          <p:cNvPr id="6" name="Rectangle 5"/>
          <p:cNvSpPr/>
          <p:nvPr/>
        </p:nvSpPr>
        <p:spPr>
          <a:xfrm>
            <a:off x="6523193" y="5240078"/>
            <a:ext cx="2326917" cy="43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727817"/>
            <a:ext cx="2703690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The Public Realm projects links up 5 spaces that will create a permeable and user friendly space at:</a:t>
            </a:r>
          </a:p>
          <a:p>
            <a:pPr lvl="1"/>
            <a:r>
              <a:rPr lang="en-US" sz="1200" b="1" dirty="0"/>
              <a:t>Chamber Square</a:t>
            </a:r>
          </a:p>
          <a:p>
            <a:pPr lvl="1"/>
            <a:r>
              <a:rPr lang="en-US" sz="1200" b="1" dirty="0"/>
              <a:t>County Hall Pedestrian Link</a:t>
            </a:r>
          </a:p>
          <a:p>
            <a:pPr lvl="1"/>
            <a:r>
              <a:rPr lang="en-US" sz="1200" b="1" dirty="0" err="1"/>
              <a:t>Belgard</a:t>
            </a:r>
            <a:r>
              <a:rPr lang="en-US" sz="1200" b="1" dirty="0"/>
              <a:t> Square North Pedestrian Crossing.</a:t>
            </a:r>
          </a:p>
          <a:p>
            <a:pPr lvl="1"/>
            <a:r>
              <a:rPr lang="en-US" sz="1200" b="1" dirty="0"/>
              <a:t>School Pedestrian Link</a:t>
            </a:r>
          </a:p>
          <a:p>
            <a:pPr lvl="1"/>
            <a:r>
              <a:rPr lang="en-US" sz="1200" b="1" dirty="0"/>
              <a:t>Innovation Square</a:t>
            </a:r>
          </a:p>
          <a:p>
            <a:r>
              <a:rPr lang="en-US" sz="1400" dirty="0"/>
              <a:t>Part 8 approved at October meeting.</a:t>
            </a:r>
            <a:endParaRPr lang="en-US" sz="1400" b="1" dirty="0"/>
          </a:p>
          <a:p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6523193" y="5978742"/>
            <a:ext cx="2326917" cy="43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0091" y="5240078"/>
            <a:ext cx="476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Will be progressed to detail design on completion of a cost check which is currently being </a:t>
            </a:r>
            <a:r>
              <a:rPr lang="en-US" sz="1400" dirty="0" err="1"/>
              <a:t>finalised</a:t>
            </a:r>
            <a:r>
              <a:rPr lang="en-US" sz="1400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0091" y="5967113"/>
            <a:ext cx="4760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Tender process.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798625" y="5967113"/>
            <a:ext cx="488615" cy="417647"/>
          </a:xfrm>
          <a:prstGeom prst="rightArrow">
            <a:avLst/>
          </a:prstGeom>
          <a:solidFill>
            <a:srgbClr val="51A6C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798625" y="5223090"/>
            <a:ext cx="488615" cy="417647"/>
          </a:xfrm>
          <a:prstGeom prst="rightArrow">
            <a:avLst/>
          </a:prstGeom>
          <a:solidFill>
            <a:srgbClr val="51A6C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5389" y="4600693"/>
            <a:ext cx="137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23193" y="6015428"/>
            <a:ext cx="119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Q1 2021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23193" y="5290758"/>
            <a:ext cx="232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Q4 2020</a:t>
            </a:r>
          </a:p>
        </p:txBody>
      </p:sp>
    </p:spTree>
    <p:extLst>
      <p:ext uri="{BB962C8B-B14F-4D97-AF65-F5344CB8AC3E}">
        <p14:creationId xmlns:p14="http://schemas.microsoft.com/office/powerpoint/2010/main" val="2586683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21095" y="296930"/>
            <a:ext cx="28896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solidFill>
                  <a:schemeClr val="accent1"/>
                </a:solidFill>
              </a:rPr>
              <a:t>Belgard</a:t>
            </a:r>
            <a:r>
              <a:rPr lang="en-US" sz="2200" dirty="0">
                <a:solidFill>
                  <a:schemeClr val="accent1"/>
                </a:solidFill>
              </a:rPr>
              <a:t> Road North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199" y="727817"/>
            <a:ext cx="3617985" cy="2339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Direct link between </a:t>
            </a:r>
            <a:r>
              <a:rPr lang="en-US" sz="1400" b="1" dirty="0" err="1"/>
              <a:t>Belgard</a:t>
            </a:r>
            <a:r>
              <a:rPr lang="en-US" sz="1400" b="1" dirty="0"/>
              <a:t> Square North and Cookstown Industrial Estate. </a:t>
            </a:r>
          </a:p>
          <a:p>
            <a:r>
              <a:rPr lang="en-US" sz="1400" dirty="0" err="1"/>
              <a:t>Signalised</a:t>
            </a:r>
            <a:r>
              <a:rPr lang="en-US" sz="1400" dirty="0"/>
              <a:t> T-junction at </a:t>
            </a:r>
            <a:r>
              <a:rPr lang="en-US" sz="1400" dirty="0" err="1"/>
              <a:t>Belgard</a:t>
            </a:r>
            <a:r>
              <a:rPr lang="en-US" sz="1400" dirty="0"/>
              <a:t> Square North. The proposed road scheme is approximately 102 </a:t>
            </a:r>
            <a:r>
              <a:rPr lang="en-US" sz="1400" dirty="0" err="1"/>
              <a:t>metres</a:t>
            </a:r>
            <a:r>
              <a:rPr lang="en-US" sz="1400" dirty="0"/>
              <a:t> in length.  </a:t>
            </a:r>
          </a:p>
          <a:p>
            <a:r>
              <a:rPr lang="en-US" sz="1400" dirty="0"/>
              <a:t>Construction to finish in Q1 2021.</a:t>
            </a:r>
          </a:p>
          <a:p>
            <a:pPr marL="0" indent="0">
              <a:buNone/>
            </a:pP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23193" y="5290758"/>
            <a:ext cx="232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5002" y="3813153"/>
            <a:ext cx="31457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Airton Road Extension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210778" y="3813153"/>
            <a:ext cx="1639332" cy="160807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Screen Shot 2020-11-11 at 18.10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463" y="4258313"/>
            <a:ext cx="4436784" cy="1814152"/>
          </a:xfrm>
          <a:prstGeom prst="rect">
            <a:avLst/>
          </a:prstGeom>
        </p:spPr>
      </p:pic>
      <p:pic>
        <p:nvPicPr>
          <p:cNvPr id="21" name="Picture 20" descr="Screen Shot 2020-11-11 at 18.13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453" y="727817"/>
            <a:ext cx="3605768" cy="2339399"/>
          </a:xfrm>
          <a:prstGeom prst="rect">
            <a:avLst/>
          </a:prstGeom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457199" y="4258314"/>
            <a:ext cx="3617985" cy="1814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Extension of Airton Road to link in with new north-south Link Road and provide alternative access to rear of </a:t>
            </a:r>
            <a:r>
              <a:rPr lang="en-US" sz="1400" b="1" dirty="0" err="1"/>
              <a:t>Tallaght</a:t>
            </a:r>
            <a:r>
              <a:rPr lang="en-US" sz="1400" b="1" dirty="0"/>
              <a:t> Hospital.</a:t>
            </a:r>
          </a:p>
          <a:p>
            <a:r>
              <a:rPr lang="en-US" sz="1400" dirty="0"/>
              <a:t>In the process of acquiring lands.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49415751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811</Words>
  <Application>Microsoft Office PowerPoint</Application>
  <PresentationFormat>On-screen Show (4:3)</PresentationFormat>
  <Paragraphs>118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Century Gothic</vt:lpstr>
      <vt:lpstr>Wingdings 2</vt:lpstr>
      <vt:lpstr>Plaza</vt:lpstr>
      <vt:lpstr>PowerPoint Presentation</vt:lpstr>
      <vt:lpstr>PowerPoint Presentation</vt:lpstr>
      <vt:lpstr>PowerPoint Presentation</vt:lpstr>
      <vt:lpstr>SDCC Initiatives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Private Sector Proposals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Frehill</dc:creator>
  <cp:lastModifiedBy>Edel Colgan</cp:lastModifiedBy>
  <cp:revision>3</cp:revision>
  <dcterms:created xsi:type="dcterms:W3CDTF">2020-11-25T12:04:25Z</dcterms:created>
  <dcterms:modified xsi:type="dcterms:W3CDTF">2020-11-25T13:33:12Z</dcterms:modified>
</cp:coreProperties>
</file>