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93" r:id="rId1"/>
  </p:sldMasterIdLst>
  <p:notesMasterIdLst>
    <p:notesMasterId r:id="rId17"/>
  </p:notesMasterIdLst>
  <p:sldIdLst>
    <p:sldId id="257" r:id="rId2"/>
    <p:sldId id="272" r:id="rId3"/>
    <p:sldId id="482" r:id="rId4"/>
    <p:sldId id="483" r:id="rId5"/>
    <p:sldId id="263" r:id="rId6"/>
    <p:sldId id="260" r:id="rId7"/>
    <p:sldId id="258" r:id="rId8"/>
    <p:sldId id="262" r:id="rId9"/>
    <p:sldId id="261" r:id="rId10"/>
    <p:sldId id="269" r:id="rId11"/>
    <p:sldId id="270" r:id="rId12"/>
    <p:sldId id="484" r:id="rId13"/>
    <p:sldId id="273" r:id="rId14"/>
    <p:sldId id="485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1A6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0" autoAdjust="0"/>
    <p:restoredTop sz="94660"/>
  </p:normalViewPr>
  <p:slideViewPr>
    <p:cSldViewPr snapToGrid="0" snapToObjects="1">
      <p:cViewPr varScale="1">
        <p:scale>
          <a:sx n="114" d="100"/>
          <a:sy n="114" d="100"/>
        </p:scale>
        <p:origin x="1278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D8BFBD-417D-FE43-943C-5854C97B62FE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D6D04C-785A-CF4D-9679-C1DF0CC6E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498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39003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400" y="4208929"/>
            <a:ext cx="5458968" cy="1048684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ga-IE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0" y="5257800"/>
            <a:ext cx="5458968" cy="62179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ga-IE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90525"/>
            <a:ext cx="5504688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2200" b="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CA54C2F-0B48-B148-BDC5-F319650CD988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8688" y="6356350"/>
            <a:ext cx="4736592" cy="365125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6494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ga-IE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54C2F-0B48-B148-BDC5-F319650CD988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58D5C-A076-5C44-944C-4A7AE284C6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ga-IE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54C2F-0B48-B148-BDC5-F319650CD988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58D5C-A076-5C44-944C-4A7AE284C6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5720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54C2F-0B48-B148-BDC5-F319650CD988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58D5C-A076-5C44-944C-4A7AE284C6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54C2F-0B48-B148-BDC5-F319650CD988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58D5C-A076-5C44-944C-4A7AE284C6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ga-IE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052" y="990600"/>
            <a:ext cx="3566160" cy="5135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54C2F-0B48-B148-BDC5-F319650CD988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746811" y="268288"/>
            <a:ext cx="4114800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ga-IE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1365" y="6124014"/>
            <a:ext cx="1752600" cy="365125"/>
          </a:xfrm>
        </p:spPr>
        <p:txBody>
          <a:bodyPr/>
          <a:lstStyle>
            <a:lvl1pPr algn="l">
              <a:defRPr/>
            </a:lvl1pPr>
          </a:lstStyle>
          <a:p>
            <a:fld id="{DCA54C2F-0B48-B148-BDC5-F319650CD988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38637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58D5C-A076-5C44-944C-4A7AE284C6A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760258" y="990600"/>
            <a:ext cx="4096512" cy="561181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ga-IE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216775" y="268288"/>
            <a:ext cx="1639457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ga-IE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6858000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ga-IE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54C2F-0B48-B148-BDC5-F319650CD988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58D5C-A076-5C44-944C-4A7AE284C6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35471" y="268288"/>
            <a:ext cx="720761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ga-IE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3006726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ga-IE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54C2F-0B48-B148-BDC5-F319650CD988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58D5C-A076-5C44-944C-4A7AE284C6A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>
            <a:off x="3352800" y="268288"/>
            <a:ext cx="47019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ga-IE"/>
              <a:t>Drag picture to placeholder or click icon to add</a:t>
            </a:r>
            <a:endParaRPr/>
          </a:p>
        </p:txBody>
      </p:sp>
      <p:sp>
        <p:nvSpPr>
          <p:cNvPr id="11" name="Picture Placeholder 2"/>
          <p:cNvSpPr>
            <a:spLocks noGrp="1"/>
          </p:cNvSpPr>
          <p:nvPr>
            <p:ph type="pic" idx="14"/>
          </p:nvPr>
        </p:nvSpPr>
        <p:spPr>
          <a:xfrm>
            <a:off x="33528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ga-IE"/>
              <a:t>Drag picture to placeholder or click icon to add</a:t>
            </a:r>
            <a:endParaRPr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/>
          </p:nvPr>
        </p:nvSpPr>
        <p:spPr>
          <a:xfrm>
            <a:off x="57505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ga-IE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54C2F-0B48-B148-BDC5-F319650CD988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58D5C-A076-5C44-944C-4A7AE284C6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43799" y="1035424"/>
            <a:ext cx="1322295" cy="5090739"/>
          </a:xfrm>
        </p:spPr>
        <p:txBody>
          <a:bodyPr vert="eaVert" anchor="t" anchorCtr="0"/>
          <a:lstStyle/>
          <a:p>
            <a:r>
              <a:rPr lang="ga-IE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35424"/>
            <a:ext cx="6019800" cy="510978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54C2F-0B48-B148-BDC5-F319650CD988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58D5C-A076-5C44-944C-4A7AE284C6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DCA54C2F-0B48-B148-BDC5-F319650CD988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58D5C-A076-5C44-944C-4A7AE284C6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2560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399" y="4171950"/>
            <a:ext cx="5457919" cy="1085850"/>
          </a:xfrm>
        </p:spPr>
        <p:txBody>
          <a:bodyPr>
            <a:normAutofit/>
          </a:bodyPr>
          <a:lstStyle>
            <a:lvl1pPr>
              <a:defRPr sz="4600"/>
            </a:lvl1pPr>
          </a:lstStyle>
          <a:p>
            <a:r>
              <a:rPr lang="ga-IE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1" y="5257799"/>
            <a:ext cx="5457918" cy="618565"/>
          </a:xfrm>
        </p:spPr>
        <p:txBody>
          <a:bodyPr>
            <a:normAutofit/>
          </a:bodyPr>
          <a:lstStyle>
            <a:lvl1pPr marL="0" indent="0" algn="l">
              <a:spcBef>
                <a:spcPct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spcBef>
                <a:spcPct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ga-IE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89965"/>
            <a:ext cx="5499847" cy="365125"/>
          </a:xfrm>
        </p:spPr>
        <p:txBody>
          <a:bodyPr/>
          <a:lstStyle>
            <a:lvl1pPr>
              <a:defRPr sz="2200" b="0" baseline="0">
                <a:solidFill>
                  <a:schemeClr val="bg1"/>
                </a:solidFill>
              </a:defRPr>
            </a:lvl1pPr>
          </a:lstStyle>
          <a:p>
            <a:fld id="{DCA54C2F-0B48-B148-BDC5-F319650CD988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3847" y="6356350"/>
            <a:ext cx="473411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5459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DE458D5C-A076-5C44-944C-4A7AE284C6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200400" y="2877671"/>
            <a:ext cx="5646867" cy="128016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ga-IE"/>
              <a:t>Drag picture to placeholder or click icon to add</a:t>
            </a:r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,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8423" y="914400"/>
            <a:ext cx="6508377" cy="1143000"/>
          </a:xfrm>
        </p:spPr>
        <p:txBody>
          <a:bodyPr/>
          <a:lstStyle/>
          <a:p>
            <a:r>
              <a:rPr lang="ga-IE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8423" y="2209800"/>
            <a:ext cx="6508377" cy="3916363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DCA54C2F-0B48-B148-BDC5-F319650CD988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78423" y="6356350"/>
            <a:ext cx="492685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1694" y="361016"/>
            <a:ext cx="506506" cy="365125"/>
          </a:xfrm>
        </p:spPr>
        <p:txBody>
          <a:bodyPr/>
          <a:lstStyle/>
          <a:p>
            <a:fld id="{DE458D5C-A076-5C44-944C-4A7AE284C6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5" y="1976718"/>
            <a:ext cx="1645920" cy="46257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ga-IE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58952" y="268288"/>
            <a:ext cx="1099073" cy="635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1" y="3429000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ga-IE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9801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ga-I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600" y="6356350"/>
            <a:ext cx="1622612" cy="365125"/>
          </a:xfrm>
        </p:spPr>
        <p:txBody>
          <a:bodyPr/>
          <a:lstStyle/>
          <a:p>
            <a:fld id="{DCA54C2F-0B48-B148-BDC5-F319650CD988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53115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58D5C-A076-5C44-944C-4A7AE284C6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4773706"/>
            <a:ext cx="2971800" cy="18445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354" y="3429001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ga-IE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354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ga-IE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1212" y="6104965"/>
            <a:ext cx="506506" cy="365125"/>
          </a:xfrm>
        </p:spPr>
        <p:txBody>
          <a:bodyPr/>
          <a:lstStyle/>
          <a:p>
            <a:fld id="{DE458D5C-A076-5C44-944C-4A7AE284C6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4" y="268288"/>
            <a:ext cx="2971800" cy="443865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ga-IE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ga-IE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8244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54C2F-0B48-B148-BDC5-F319650CD988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58D5C-A076-5C44-944C-4A7AE284C6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8835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ga-IE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79391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79391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54C2F-0B48-B148-BDC5-F319650CD988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58D5C-A076-5C44-944C-4A7AE284C6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ga-IE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2214562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54C2F-0B48-B148-BDC5-F319650CD988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58D5C-A076-5C44-944C-4A7AE284C6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57199" y="4224973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6508377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ga-IE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2209800"/>
            <a:ext cx="6508377" cy="3916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ga-IE"/>
              <a:t>Click to edit Master text styles</a:t>
            </a:r>
          </a:p>
          <a:p>
            <a:pPr lvl="1"/>
            <a:r>
              <a:rPr lang="ga-IE"/>
              <a:t>Second level</a:t>
            </a:r>
          </a:p>
          <a:p>
            <a:pPr lvl="2"/>
            <a:r>
              <a:rPr lang="ga-IE"/>
              <a:t>Third level</a:t>
            </a:r>
          </a:p>
          <a:p>
            <a:pPr lvl="3"/>
            <a:r>
              <a:rPr lang="ga-IE"/>
              <a:t>Fourth level</a:t>
            </a:r>
          </a:p>
          <a:p>
            <a:pPr lvl="4"/>
            <a:r>
              <a:rPr lang="ga-IE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98659" y="6356350"/>
            <a:ext cx="175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CA54C2F-0B48-B148-BDC5-F319650CD988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812" y="6356350"/>
            <a:ext cx="6007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6494" y="361016"/>
            <a:ext cx="5065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00" b="1">
                <a:solidFill>
                  <a:schemeClr val="bg1"/>
                </a:solidFill>
              </a:defRPr>
            </a:lvl1pPr>
          </a:lstStyle>
          <a:p>
            <a:fld id="{DE458D5C-A076-5C44-944C-4A7AE284C6A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  <p:sldLayoutId id="2147483805" r:id="rId12"/>
    <p:sldLayoutId id="2147483806" r:id="rId13"/>
    <p:sldLayoutId id="2147483807" r:id="rId14"/>
    <p:sldLayoutId id="2147483808" r:id="rId15"/>
    <p:sldLayoutId id="2147483809" r:id="rId16"/>
    <p:sldLayoutId id="2147483810" r:id="rId17"/>
    <p:sldLayoutId id="2147483811" r:id="rId18"/>
    <p:sldLayoutId id="2147483812" r:id="rId19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1800"/>
        </a:spcBef>
        <a:buClr>
          <a:schemeClr val="accent1"/>
        </a:buClr>
        <a:buSzPct val="100000"/>
        <a:buFont typeface="Wingdings 2" pitchFamily="18" charset="2"/>
        <a:buChar char="¡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" y="0"/>
            <a:ext cx="9143997" cy="674534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DBBBB4-50AE-4225-AD2A-029273421EE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17" r="-1" b="-1"/>
          <a:stretch/>
        </p:blipFill>
        <p:spPr>
          <a:xfrm>
            <a:off x="2" y="10"/>
            <a:ext cx="9143998" cy="6857990"/>
          </a:xfrm>
          <a:custGeom>
            <a:avLst/>
            <a:gdLst>
              <a:gd name="connsiteX0" fmla="*/ 8526285 w 10655455"/>
              <a:gd name="connsiteY0" fmla="*/ 6283111 h 6858000"/>
              <a:gd name="connsiteX1" fmla="*/ 10157124 w 10655455"/>
              <a:gd name="connsiteY1" fmla="*/ 6283111 h 6858000"/>
              <a:gd name="connsiteX2" fmla="*/ 10407209 w 10655455"/>
              <a:gd name="connsiteY2" fmla="*/ 6430504 h 6858000"/>
              <a:gd name="connsiteX3" fmla="*/ 10606716 w 10655455"/>
              <a:gd name="connsiteY3" fmla="*/ 6774068 h 6858000"/>
              <a:gd name="connsiteX4" fmla="*/ 10655455 w 10655455"/>
              <a:gd name="connsiteY4" fmla="*/ 6858000 h 6858000"/>
              <a:gd name="connsiteX5" fmla="*/ 8025501 w 10655455"/>
              <a:gd name="connsiteY5" fmla="*/ 6858000 h 6858000"/>
              <a:gd name="connsiteX6" fmla="*/ 8129453 w 10655455"/>
              <a:gd name="connsiteY6" fmla="*/ 6678214 h 6858000"/>
              <a:gd name="connsiteX7" fmla="*/ 8272677 w 10655455"/>
              <a:gd name="connsiteY7" fmla="*/ 6430504 h 6858000"/>
              <a:gd name="connsiteX8" fmla="*/ 8526285 w 10655455"/>
              <a:gd name="connsiteY8" fmla="*/ 6283111 h 6858000"/>
              <a:gd name="connsiteX9" fmla="*/ 8508611 w 10655455"/>
              <a:gd name="connsiteY9" fmla="*/ 4776272 h 6858000"/>
              <a:gd name="connsiteX10" fmla="*/ 9153763 w 10655455"/>
              <a:gd name="connsiteY10" fmla="*/ 4776272 h 6858000"/>
              <a:gd name="connsiteX11" fmla="*/ 9252696 w 10655455"/>
              <a:gd name="connsiteY11" fmla="*/ 4834580 h 6858000"/>
              <a:gd name="connsiteX12" fmla="*/ 9575969 w 10655455"/>
              <a:gd name="connsiteY12" fmla="*/ 5391278 h 6858000"/>
              <a:gd name="connsiteX13" fmla="*/ 9575969 w 10655455"/>
              <a:gd name="connsiteY13" fmla="*/ 5505116 h 6858000"/>
              <a:gd name="connsiteX14" fmla="*/ 9252696 w 10655455"/>
              <a:gd name="connsiteY14" fmla="*/ 6061815 h 6858000"/>
              <a:gd name="connsiteX15" fmla="*/ 9153763 w 10655455"/>
              <a:gd name="connsiteY15" fmla="*/ 6120122 h 6858000"/>
              <a:gd name="connsiteX16" fmla="*/ 8508611 w 10655455"/>
              <a:gd name="connsiteY16" fmla="*/ 6120122 h 6858000"/>
              <a:gd name="connsiteX17" fmla="*/ 8408284 w 10655455"/>
              <a:gd name="connsiteY17" fmla="*/ 6061815 h 6858000"/>
              <a:gd name="connsiteX18" fmla="*/ 8086404 w 10655455"/>
              <a:gd name="connsiteY18" fmla="*/ 5505116 h 6858000"/>
              <a:gd name="connsiteX19" fmla="*/ 8086404 w 10655455"/>
              <a:gd name="connsiteY19" fmla="*/ 5391278 h 6858000"/>
              <a:gd name="connsiteX20" fmla="*/ 8408284 w 10655455"/>
              <a:gd name="connsiteY20" fmla="*/ 4834580 h 6858000"/>
              <a:gd name="connsiteX21" fmla="*/ 8508611 w 10655455"/>
              <a:gd name="connsiteY21" fmla="*/ 4776272 h 6858000"/>
              <a:gd name="connsiteX22" fmla="*/ 8438383 w 10655455"/>
              <a:gd name="connsiteY22" fmla="*/ 4182594 h 6858000"/>
              <a:gd name="connsiteX23" fmla="*/ 8671249 w 10655455"/>
              <a:gd name="connsiteY23" fmla="*/ 4182594 h 6858000"/>
              <a:gd name="connsiteX24" fmla="*/ 8706958 w 10655455"/>
              <a:gd name="connsiteY24" fmla="*/ 4203640 h 6858000"/>
              <a:gd name="connsiteX25" fmla="*/ 8823642 w 10655455"/>
              <a:gd name="connsiteY25" fmla="*/ 4404579 h 6858000"/>
              <a:gd name="connsiteX26" fmla="*/ 8823642 w 10655455"/>
              <a:gd name="connsiteY26" fmla="*/ 4445668 h 6858000"/>
              <a:gd name="connsiteX27" fmla="*/ 8706958 w 10655455"/>
              <a:gd name="connsiteY27" fmla="*/ 4646606 h 6858000"/>
              <a:gd name="connsiteX28" fmla="*/ 8671249 w 10655455"/>
              <a:gd name="connsiteY28" fmla="*/ 4667652 h 6858000"/>
              <a:gd name="connsiteX29" fmla="*/ 8438383 w 10655455"/>
              <a:gd name="connsiteY29" fmla="*/ 4667652 h 6858000"/>
              <a:gd name="connsiteX30" fmla="*/ 8402170 w 10655455"/>
              <a:gd name="connsiteY30" fmla="*/ 4646606 h 6858000"/>
              <a:gd name="connsiteX31" fmla="*/ 8285989 w 10655455"/>
              <a:gd name="connsiteY31" fmla="*/ 4445668 h 6858000"/>
              <a:gd name="connsiteX32" fmla="*/ 8285989 w 10655455"/>
              <a:gd name="connsiteY32" fmla="*/ 4404579 h 6858000"/>
              <a:gd name="connsiteX33" fmla="*/ 8402170 w 10655455"/>
              <a:gd name="connsiteY33" fmla="*/ 4203640 h 6858000"/>
              <a:gd name="connsiteX34" fmla="*/ 8438383 w 10655455"/>
              <a:gd name="connsiteY34" fmla="*/ 4182594 h 6858000"/>
              <a:gd name="connsiteX35" fmla="*/ 7678681 w 10655455"/>
              <a:gd name="connsiteY35" fmla="*/ 3459104 h 6858000"/>
              <a:gd name="connsiteX36" fmla="*/ 8119685 w 10655455"/>
              <a:gd name="connsiteY36" fmla="*/ 3459104 h 6858000"/>
              <a:gd name="connsiteX37" fmla="*/ 8187313 w 10655455"/>
              <a:gd name="connsiteY37" fmla="*/ 3498961 h 6858000"/>
              <a:gd name="connsiteX38" fmla="*/ 8408292 w 10655455"/>
              <a:gd name="connsiteY38" fmla="*/ 3879501 h 6858000"/>
              <a:gd name="connsiteX39" fmla="*/ 8408292 w 10655455"/>
              <a:gd name="connsiteY39" fmla="*/ 3957318 h 6858000"/>
              <a:gd name="connsiteX40" fmla="*/ 8187313 w 10655455"/>
              <a:gd name="connsiteY40" fmla="*/ 4337857 h 6858000"/>
              <a:gd name="connsiteX41" fmla="*/ 8119685 w 10655455"/>
              <a:gd name="connsiteY41" fmla="*/ 4377714 h 6858000"/>
              <a:gd name="connsiteX42" fmla="*/ 7678681 w 10655455"/>
              <a:gd name="connsiteY42" fmla="*/ 4377714 h 6858000"/>
              <a:gd name="connsiteX43" fmla="*/ 7610101 w 10655455"/>
              <a:gd name="connsiteY43" fmla="*/ 4337857 h 6858000"/>
              <a:gd name="connsiteX44" fmla="*/ 7390076 w 10655455"/>
              <a:gd name="connsiteY44" fmla="*/ 3957318 h 6858000"/>
              <a:gd name="connsiteX45" fmla="*/ 7390076 w 10655455"/>
              <a:gd name="connsiteY45" fmla="*/ 3879501 h 6858000"/>
              <a:gd name="connsiteX46" fmla="*/ 7610101 w 10655455"/>
              <a:gd name="connsiteY46" fmla="*/ 3498961 h 6858000"/>
              <a:gd name="connsiteX47" fmla="*/ 7678681 w 10655455"/>
              <a:gd name="connsiteY47" fmla="*/ 3459104 h 6858000"/>
              <a:gd name="connsiteX48" fmla="*/ 9108816 w 10655455"/>
              <a:gd name="connsiteY48" fmla="*/ 2082751 h 6858000"/>
              <a:gd name="connsiteX49" fmla="*/ 9876937 w 10655455"/>
              <a:gd name="connsiteY49" fmla="*/ 2082751 h 6858000"/>
              <a:gd name="connsiteX50" fmla="*/ 9994727 w 10655455"/>
              <a:gd name="connsiteY50" fmla="*/ 2152172 h 6858000"/>
              <a:gd name="connsiteX51" fmla="*/ 10379617 w 10655455"/>
              <a:gd name="connsiteY51" fmla="*/ 2814978 h 6858000"/>
              <a:gd name="connsiteX52" fmla="*/ 10379617 w 10655455"/>
              <a:gd name="connsiteY52" fmla="*/ 2950515 h 6858000"/>
              <a:gd name="connsiteX53" fmla="*/ 9994727 w 10655455"/>
              <a:gd name="connsiteY53" fmla="*/ 3613321 h 6858000"/>
              <a:gd name="connsiteX54" fmla="*/ 9876937 w 10655455"/>
              <a:gd name="connsiteY54" fmla="*/ 3682742 h 6858000"/>
              <a:gd name="connsiteX55" fmla="*/ 9108816 w 10655455"/>
              <a:gd name="connsiteY55" fmla="*/ 3682742 h 6858000"/>
              <a:gd name="connsiteX56" fmla="*/ 8989367 w 10655455"/>
              <a:gd name="connsiteY56" fmla="*/ 3613321 h 6858000"/>
              <a:gd name="connsiteX57" fmla="*/ 8606137 w 10655455"/>
              <a:gd name="connsiteY57" fmla="*/ 2950515 h 6858000"/>
              <a:gd name="connsiteX58" fmla="*/ 8606137 w 10655455"/>
              <a:gd name="connsiteY58" fmla="*/ 2814978 h 6858000"/>
              <a:gd name="connsiteX59" fmla="*/ 8989367 w 10655455"/>
              <a:gd name="connsiteY59" fmla="*/ 2152172 h 6858000"/>
              <a:gd name="connsiteX60" fmla="*/ 9108816 w 10655455"/>
              <a:gd name="connsiteY60" fmla="*/ 2082751 h 6858000"/>
              <a:gd name="connsiteX61" fmla="*/ 1321854 w 10655455"/>
              <a:gd name="connsiteY61" fmla="*/ 2071857 h 6858000"/>
              <a:gd name="connsiteX62" fmla="*/ 5365317 w 10655455"/>
              <a:gd name="connsiteY62" fmla="*/ 2071857 h 6858000"/>
              <a:gd name="connsiteX63" fmla="*/ 5985373 w 10655455"/>
              <a:gd name="connsiteY63" fmla="*/ 2437296 h 6858000"/>
              <a:gd name="connsiteX64" fmla="*/ 8011470 w 10655455"/>
              <a:gd name="connsiteY64" fmla="*/ 5926372 h 6858000"/>
              <a:gd name="connsiteX65" fmla="*/ 8011470 w 10655455"/>
              <a:gd name="connsiteY65" fmla="*/ 6639850 h 6858000"/>
              <a:gd name="connsiteX66" fmla="*/ 7904625 w 10655455"/>
              <a:gd name="connsiteY66" fmla="*/ 6823844 h 6858000"/>
              <a:gd name="connsiteX67" fmla="*/ 7884791 w 10655455"/>
              <a:gd name="connsiteY67" fmla="*/ 6858000 h 6858000"/>
              <a:gd name="connsiteX68" fmla="*/ 0 w 10655455"/>
              <a:gd name="connsiteY68" fmla="*/ 6858000 h 6858000"/>
              <a:gd name="connsiteX69" fmla="*/ 0 w 10655455"/>
              <a:gd name="connsiteY69" fmla="*/ 3635967 h 6858000"/>
              <a:gd name="connsiteX70" fmla="*/ 27177 w 10655455"/>
              <a:gd name="connsiteY70" fmla="*/ 3588964 h 6858000"/>
              <a:gd name="connsiteX71" fmla="*/ 693065 w 10655455"/>
              <a:gd name="connsiteY71" fmla="*/ 2437296 h 6858000"/>
              <a:gd name="connsiteX72" fmla="*/ 1321854 w 10655455"/>
              <a:gd name="connsiteY72" fmla="*/ 2071857 h 6858000"/>
              <a:gd name="connsiteX73" fmla="*/ 6786399 w 10655455"/>
              <a:gd name="connsiteY73" fmla="*/ 753840 h 6858000"/>
              <a:gd name="connsiteX74" fmla="*/ 8025968 w 10655455"/>
              <a:gd name="connsiteY74" fmla="*/ 753840 h 6858000"/>
              <a:gd name="connsiteX75" fmla="*/ 8216053 w 10655455"/>
              <a:gd name="connsiteY75" fmla="*/ 865869 h 6858000"/>
              <a:gd name="connsiteX76" fmla="*/ 8837177 w 10655455"/>
              <a:gd name="connsiteY76" fmla="*/ 1935484 h 6858000"/>
              <a:gd name="connsiteX77" fmla="*/ 8837177 w 10655455"/>
              <a:gd name="connsiteY77" fmla="*/ 2154207 h 6858000"/>
              <a:gd name="connsiteX78" fmla="*/ 8216053 w 10655455"/>
              <a:gd name="connsiteY78" fmla="*/ 3223823 h 6858000"/>
              <a:gd name="connsiteX79" fmla="*/ 8025968 w 10655455"/>
              <a:gd name="connsiteY79" fmla="*/ 3335852 h 6858000"/>
              <a:gd name="connsiteX80" fmla="*/ 6786399 w 10655455"/>
              <a:gd name="connsiteY80" fmla="*/ 3335852 h 6858000"/>
              <a:gd name="connsiteX81" fmla="*/ 6593637 w 10655455"/>
              <a:gd name="connsiteY81" fmla="*/ 3223823 h 6858000"/>
              <a:gd name="connsiteX82" fmla="*/ 5975192 w 10655455"/>
              <a:gd name="connsiteY82" fmla="*/ 2154207 h 6858000"/>
              <a:gd name="connsiteX83" fmla="*/ 5975192 w 10655455"/>
              <a:gd name="connsiteY83" fmla="*/ 1935484 h 6858000"/>
              <a:gd name="connsiteX84" fmla="*/ 6593637 w 10655455"/>
              <a:gd name="connsiteY84" fmla="*/ 865869 h 6858000"/>
              <a:gd name="connsiteX85" fmla="*/ 6786399 w 10655455"/>
              <a:gd name="connsiteY85" fmla="*/ 753840 h 6858000"/>
              <a:gd name="connsiteX86" fmla="*/ 0 w 10655455"/>
              <a:gd name="connsiteY86" fmla="*/ 0 h 6858000"/>
              <a:gd name="connsiteX87" fmla="*/ 6966294 w 10655455"/>
              <a:gd name="connsiteY87" fmla="*/ 0 h 6858000"/>
              <a:gd name="connsiteX88" fmla="*/ 6852387 w 10655455"/>
              <a:gd name="connsiteY88" fmla="*/ 196155 h 6858000"/>
              <a:gd name="connsiteX89" fmla="*/ 6043322 w 10655455"/>
              <a:gd name="connsiteY89" fmla="*/ 1589421 h 6858000"/>
              <a:gd name="connsiteX90" fmla="*/ 5423265 w 10655455"/>
              <a:gd name="connsiteY90" fmla="*/ 1954861 h 6858000"/>
              <a:gd name="connsiteX91" fmla="*/ 1379802 w 10655455"/>
              <a:gd name="connsiteY91" fmla="*/ 1954861 h 6858000"/>
              <a:gd name="connsiteX92" fmla="*/ 751013 w 10655455"/>
              <a:gd name="connsiteY92" fmla="*/ 1589421 h 6858000"/>
              <a:gd name="connsiteX93" fmla="*/ 1951 w 10655455"/>
              <a:gd name="connsiteY93" fmla="*/ 293901 h 6858000"/>
              <a:gd name="connsiteX94" fmla="*/ 0 w 10655455"/>
              <a:gd name="connsiteY94" fmla="*/ 29052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10655455" h="6858000">
                <a:moveTo>
                  <a:pt x="8526285" y="6283111"/>
                </a:moveTo>
                <a:cubicBezTo>
                  <a:pt x="8526285" y="6283111"/>
                  <a:pt x="8526285" y="6283111"/>
                  <a:pt x="10157124" y="6283111"/>
                </a:cubicBezTo>
                <a:cubicBezTo>
                  <a:pt x="10259271" y="6283111"/>
                  <a:pt x="10357896" y="6339261"/>
                  <a:pt x="10407209" y="6430504"/>
                </a:cubicBezTo>
                <a:cubicBezTo>
                  <a:pt x="10407209" y="6430504"/>
                  <a:pt x="10407209" y="6430504"/>
                  <a:pt x="10606716" y="6774068"/>
                </a:cubicBezTo>
                <a:lnTo>
                  <a:pt x="10655455" y="6858000"/>
                </a:lnTo>
                <a:lnTo>
                  <a:pt x="8025501" y="6858000"/>
                </a:lnTo>
                <a:lnTo>
                  <a:pt x="8129453" y="6678214"/>
                </a:lnTo>
                <a:cubicBezTo>
                  <a:pt x="8174148" y="6600912"/>
                  <a:pt x="8221824" y="6518457"/>
                  <a:pt x="8272677" y="6430504"/>
                </a:cubicBezTo>
                <a:cubicBezTo>
                  <a:pt x="8325512" y="6339261"/>
                  <a:pt x="8420615" y="6283111"/>
                  <a:pt x="8526285" y="6283111"/>
                </a:cubicBezTo>
                <a:close/>
                <a:moveTo>
                  <a:pt x="8508611" y="4776272"/>
                </a:moveTo>
                <a:cubicBezTo>
                  <a:pt x="8508611" y="4776272"/>
                  <a:pt x="8508611" y="4776272"/>
                  <a:pt x="9153763" y="4776272"/>
                </a:cubicBezTo>
                <a:cubicBezTo>
                  <a:pt x="9194173" y="4776272"/>
                  <a:pt x="9233188" y="4798484"/>
                  <a:pt x="9252696" y="4834580"/>
                </a:cubicBezTo>
                <a:cubicBezTo>
                  <a:pt x="9252696" y="4834580"/>
                  <a:pt x="9252696" y="4834580"/>
                  <a:pt x="9575969" y="5391278"/>
                </a:cubicBezTo>
                <a:cubicBezTo>
                  <a:pt x="9596871" y="5425985"/>
                  <a:pt x="9596871" y="5470409"/>
                  <a:pt x="9575969" y="5505116"/>
                </a:cubicBezTo>
                <a:cubicBezTo>
                  <a:pt x="9575969" y="5505116"/>
                  <a:pt x="9575969" y="5505116"/>
                  <a:pt x="9252696" y="6061815"/>
                </a:cubicBezTo>
                <a:cubicBezTo>
                  <a:pt x="9233188" y="6097909"/>
                  <a:pt x="9194173" y="6120122"/>
                  <a:pt x="9153763" y="6120122"/>
                </a:cubicBezTo>
                <a:cubicBezTo>
                  <a:pt x="9153763" y="6120122"/>
                  <a:pt x="9153763" y="6120122"/>
                  <a:pt x="8508611" y="6120122"/>
                </a:cubicBezTo>
                <a:cubicBezTo>
                  <a:pt x="8466808" y="6120122"/>
                  <a:pt x="8429186" y="6097909"/>
                  <a:pt x="8408284" y="6061815"/>
                </a:cubicBezTo>
                <a:cubicBezTo>
                  <a:pt x="8408284" y="6061815"/>
                  <a:pt x="8408284" y="6061815"/>
                  <a:pt x="8086404" y="5505116"/>
                </a:cubicBezTo>
                <a:cubicBezTo>
                  <a:pt x="8065503" y="5470409"/>
                  <a:pt x="8065503" y="5425985"/>
                  <a:pt x="8086404" y="5391278"/>
                </a:cubicBezTo>
                <a:cubicBezTo>
                  <a:pt x="8086404" y="5391278"/>
                  <a:pt x="8086404" y="5391278"/>
                  <a:pt x="8408284" y="4834580"/>
                </a:cubicBezTo>
                <a:cubicBezTo>
                  <a:pt x="8429186" y="4798484"/>
                  <a:pt x="8466808" y="4776272"/>
                  <a:pt x="8508611" y="4776272"/>
                </a:cubicBezTo>
                <a:close/>
                <a:moveTo>
                  <a:pt x="8438383" y="4182594"/>
                </a:moveTo>
                <a:cubicBezTo>
                  <a:pt x="8438383" y="4182594"/>
                  <a:pt x="8438383" y="4182594"/>
                  <a:pt x="8671249" y="4182594"/>
                </a:cubicBezTo>
                <a:cubicBezTo>
                  <a:pt x="8685834" y="4182594"/>
                  <a:pt x="8699916" y="4190612"/>
                  <a:pt x="8706958" y="4203640"/>
                </a:cubicBezTo>
                <a:cubicBezTo>
                  <a:pt x="8706958" y="4203640"/>
                  <a:pt x="8706958" y="4203640"/>
                  <a:pt x="8823642" y="4404579"/>
                </a:cubicBezTo>
                <a:cubicBezTo>
                  <a:pt x="8831187" y="4417106"/>
                  <a:pt x="8831187" y="4433141"/>
                  <a:pt x="8823642" y="4445668"/>
                </a:cubicBezTo>
                <a:cubicBezTo>
                  <a:pt x="8823642" y="4445668"/>
                  <a:pt x="8823642" y="4445668"/>
                  <a:pt x="8706958" y="4646606"/>
                </a:cubicBezTo>
                <a:cubicBezTo>
                  <a:pt x="8699916" y="4659635"/>
                  <a:pt x="8685834" y="4667652"/>
                  <a:pt x="8671249" y="4667652"/>
                </a:cubicBezTo>
                <a:cubicBezTo>
                  <a:pt x="8671249" y="4667652"/>
                  <a:pt x="8671249" y="4667652"/>
                  <a:pt x="8438383" y="4667652"/>
                </a:cubicBezTo>
                <a:cubicBezTo>
                  <a:pt x="8423295" y="4667652"/>
                  <a:pt x="8409715" y="4659635"/>
                  <a:pt x="8402170" y="4646606"/>
                </a:cubicBezTo>
                <a:cubicBezTo>
                  <a:pt x="8402170" y="4646606"/>
                  <a:pt x="8402170" y="4646606"/>
                  <a:pt x="8285989" y="4445668"/>
                </a:cubicBezTo>
                <a:cubicBezTo>
                  <a:pt x="8278445" y="4433141"/>
                  <a:pt x="8278445" y="4417106"/>
                  <a:pt x="8285989" y="4404579"/>
                </a:cubicBezTo>
                <a:cubicBezTo>
                  <a:pt x="8285989" y="4404579"/>
                  <a:pt x="8285989" y="4404579"/>
                  <a:pt x="8402170" y="4203640"/>
                </a:cubicBezTo>
                <a:cubicBezTo>
                  <a:pt x="8409715" y="4190612"/>
                  <a:pt x="8423295" y="4182594"/>
                  <a:pt x="8438383" y="4182594"/>
                </a:cubicBezTo>
                <a:close/>
                <a:moveTo>
                  <a:pt x="7678681" y="3459104"/>
                </a:moveTo>
                <a:cubicBezTo>
                  <a:pt x="7678681" y="3459104"/>
                  <a:pt x="7678681" y="3459104"/>
                  <a:pt x="8119685" y="3459104"/>
                </a:cubicBezTo>
                <a:cubicBezTo>
                  <a:pt x="8147308" y="3459104"/>
                  <a:pt x="8173978" y="3474287"/>
                  <a:pt x="8187313" y="3498961"/>
                </a:cubicBezTo>
                <a:cubicBezTo>
                  <a:pt x="8187313" y="3498961"/>
                  <a:pt x="8187313" y="3498961"/>
                  <a:pt x="8408292" y="3879501"/>
                </a:cubicBezTo>
                <a:cubicBezTo>
                  <a:pt x="8422579" y="3903225"/>
                  <a:pt x="8422579" y="3933593"/>
                  <a:pt x="8408292" y="3957318"/>
                </a:cubicBezTo>
                <a:cubicBezTo>
                  <a:pt x="8408292" y="3957318"/>
                  <a:pt x="8408292" y="3957318"/>
                  <a:pt x="8187313" y="4337857"/>
                </a:cubicBezTo>
                <a:cubicBezTo>
                  <a:pt x="8173978" y="4362531"/>
                  <a:pt x="8147308" y="4377714"/>
                  <a:pt x="8119685" y="4377714"/>
                </a:cubicBezTo>
                <a:cubicBezTo>
                  <a:pt x="8119685" y="4377714"/>
                  <a:pt x="8119685" y="4377714"/>
                  <a:pt x="7678681" y="4377714"/>
                </a:cubicBezTo>
                <a:cubicBezTo>
                  <a:pt x="7650106" y="4377714"/>
                  <a:pt x="7624388" y="4362531"/>
                  <a:pt x="7610101" y="4337857"/>
                </a:cubicBezTo>
                <a:cubicBezTo>
                  <a:pt x="7610101" y="4337857"/>
                  <a:pt x="7610101" y="4337857"/>
                  <a:pt x="7390076" y="3957318"/>
                </a:cubicBezTo>
                <a:cubicBezTo>
                  <a:pt x="7375787" y="3933593"/>
                  <a:pt x="7375787" y="3903225"/>
                  <a:pt x="7390076" y="3879501"/>
                </a:cubicBezTo>
                <a:cubicBezTo>
                  <a:pt x="7390076" y="3879501"/>
                  <a:pt x="7390076" y="3879501"/>
                  <a:pt x="7610101" y="3498961"/>
                </a:cubicBezTo>
                <a:cubicBezTo>
                  <a:pt x="7624388" y="3474287"/>
                  <a:pt x="7650106" y="3459104"/>
                  <a:pt x="7678681" y="3459104"/>
                </a:cubicBezTo>
                <a:close/>
                <a:moveTo>
                  <a:pt x="9108816" y="2082751"/>
                </a:moveTo>
                <a:cubicBezTo>
                  <a:pt x="9108816" y="2082751"/>
                  <a:pt x="9108816" y="2082751"/>
                  <a:pt x="9876937" y="2082751"/>
                </a:cubicBezTo>
                <a:cubicBezTo>
                  <a:pt x="9925048" y="2082751"/>
                  <a:pt x="9971500" y="2109197"/>
                  <a:pt x="9994727" y="2152172"/>
                </a:cubicBezTo>
                <a:cubicBezTo>
                  <a:pt x="9994727" y="2152172"/>
                  <a:pt x="9994727" y="2152172"/>
                  <a:pt x="10379617" y="2814978"/>
                </a:cubicBezTo>
                <a:cubicBezTo>
                  <a:pt x="10404502" y="2856301"/>
                  <a:pt x="10404502" y="2909193"/>
                  <a:pt x="10379617" y="2950515"/>
                </a:cubicBezTo>
                <a:cubicBezTo>
                  <a:pt x="10379617" y="2950515"/>
                  <a:pt x="10379617" y="2950515"/>
                  <a:pt x="9994727" y="3613321"/>
                </a:cubicBezTo>
                <a:cubicBezTo>
                  <a:pt x="9971500" y="3656296"/>
                  <a:pt x="9925048" y="3682742"/>
                  <a:pt x="9876937" y="3682742"/>
                </a:cubicBezTo>
                <a:cubicBezTo>
                  <a:pt x="9876937" y="3682742"/>
                  <a:pt x="9876937" y="3682742"/>
                  <a:pt x="9108816" y="3682742"/>
                </a:cubicBezTo>
                <a:cubicBezTo>
                  <a:pt x="9059045" y="3682742"/>
                  <a:pt x="9014252" y="3656296"/>
                  <a:pt x="8989367" y="3613321"/>
                </a:cubicBezTo>
                <a:cubicBezTo>
                  <a:pt x="8989367" y="3613321"/>
                  <a:pt x="8989367" y="3613321"/>
                  <a:pt x="8606137" y="2950515"/>
                </a:cubicBezTo>
                <a:cubicBezTo>
                  <a:pt x="8581251" y="2909193"/>
                  <a:pt x="8581251" y="2856301"/>
                  <a:pt x="8606137" y="2814978"/>
                </a:cubicBezTo>
                <a:cubicBezTo>
                  <a:pt x="8606137" y="2814978"/>
                  <a:pt x="8606137" y="2814978"/>
                  <a:pt x="8989367" y="2152172"/>
                </a:cubicBezTo>
                <a:cubicBezTo>
                  <a:pt x="9014252" y="2109197"/>
                  <a:pt x="9059045" y="2082751"/>
                  <a:pt x="9108816" y="2082751"/>
                </a:cubicBezTo>
                <a:close/>
                <a:moveTo>
                  <a:pt x="1321854" y="2071857"/>
                </a:moveTo>
                <a:cubicBezTo>
                  <a:pt x="1321854" y="2071857"/>
                  <a:pt x="1321854" y="2071857"/>
                  <a:pt x="5365317" y="2071857"/>
                </a:cubicBezTo>
                <a:cubicBezTo>
                  <a:pt x="5618580" y="2071857"/>
                  <a:pt x="5863108" y="2211072"/>
                  <a:pt x="5985373" y="2437296"/>
                </a:cubicBezTo>
                <a:cubicBezTo>
                  <a:pt x="5985373" y="2437296"/>
                  <a:pt x="5985373" y="2437296"/>
                  <a:pt x="8011470" y="5926372"/>
                </a:cubicBezTo>
                <a:cubicBezTo>
                  <a:pt x="8142468" y="6143896"/>
                  <a:pt x="8142468" y="6422327"/>
                  <a:pt x="8011470" y="6639850"/>
                </a:cubicBezTo>
                <a:cubicBezTo>
                  <a:pt x="8011470" y="6639850"/>
                  <a:pt x="8011470" y="6639850"/>
                  <a:pt x="7904625" y="6823844"/>
                </a:cubicBezTo>
                <a:lnTo>
                  <a:pt x="7884791" y="6858000"/>
                </a:lnTo>
                <a:lnTo>
                  <a:pt x="0" y="6858000"/>
                </a:lnTo>
                <a:lnTo>
                  <a:pt x="0" y="3635967"/>
                </a:lnTo>
                <a:lnTo>
                  <a:pt x="27177" y="3588964"/>
                </a:lnTo>
                <a:cubicBezTo>
                  <a:pt x="220245" y="3255048"/>
                  <a:pt x="440895" y="2873431"/>
                  <a:pt x="693065" y="2437296"/>
                </a:cubicBezTo>
                <a:cubicBezTo>
                  <a:pt x="824063" y="2211072"/>
                  <a:pt x="1059859" y="2071857"/>
                  <a:pt x="1321854" y="2071857"/>
                </a:cubicBezTo>
                <a:close/>
                <a:moveTo>
                  <a:pt x="6786399" y="753840"/>
                </a:moveTo>
                <a:cubicBezTo>
                  <a:pt x="6786399" y="753840"/>
                  <a:pt x="6786399" y="753840"/>
                  <a:pt x="8025968" y="753840"/>
                </a:cubicBezTo>
                <a:cubicBezTo>
                  <a:pt x="8103608" y="753840"/>
                  <a:pt x="8178571" y="796518"/>
                  <a:pt x="8216053" y="865869"/>
                </a:cubicBezTo>
                <a:cubicBezTo>
                  <a:pt x="8216053" y="865869"/>
                  <a:pt x="8216053" y="865869"/>
                  <a:pt x="8837177" y="1935484"/>
                </a:cubicBezTo>
                <a:cubicBezTo>
                  <a:pt x="8877335" y="2002169"/>
                  <a:pt x="8877335" y="2087523"/>
                  <a:pt x="8837177" y="2154207"/>
                </a:cubicBezTo>
                <a:cubicBezTo>
                  <a:pt x="8837177" y="2154207"/>
                  <a:pt x="8837177" y="2154207"/>
                  <a:pt x="8216053" y="3223823"/>
                </a:cubicBezTo>
                <a:cubicBezTo>
                  <a:pt x="8178571" y="3293174"/>
                  <a:pt x="8103608" y="3335852"/>
                  <a:pt x="8025968" y="3335852"/>
                </a:cubicBezTo>
                <a:cubicBezTo>
                  <a:pt x="8025968" y="3335852"/>
                  <a:pt x="8025968" y="3335852"/>
                  <a:pt x="6786399" y="3335852"/>
                </a:cubicBezTo>
                <a:cubicBezTo>
                  <a:pt x="6706082" y="3335852"/>
                  <a:pt x="6633796" y="3293174"/>
                  <a:pt x="6593637" y="3223823"/>
                </a:cubicBezTo>
                <a:cubicBezTo>
                  <a:pt x="6593637" y="3223823"/>
                  <a:pt x="6593637" y="3223823"/>
                  <a:pt x="5975192" y="2154207"/>
                </a:cubicBezTo>
                <a:cubicBezTo>
                  <a:pt x="5935033" y="2087523"/>
                  <a:pt x="5935033" y="2002169"/>
                  <a:pt x="5975192" y="1935484"/>
                </a:cubicBezTo>
                <a:cubicBezTo>
                  <a:pt x="5975192" y="1935484"/>
                  <a:pt x="5975192" y="1935484"/>
                  <a:pt x="6593637" y="865869"/>
                </a:cubicBezTo>
                <a:cubicBezTo>
                  <a:pt x="6633796" y="796518"/>
                  <a:pt x="6706082" y="753840"/>
                  <a:pt x="6786399" y="753840"/>
                </a:cubicBezTo>
                <a:close/>
                <a:moveTo>
                  <a:pt x="0" y="0"/>
                </a:moveTo>
                <a:lnTo>
                  <a:pt x="6966294" y="0"/>
                </a:lnTo>
                <a:lnTo>
                  <a:pt x="6852387" y="196155"/>
                </a:lnTo>
                <a:cubicBezTo>
                  <a:pt x="6627011" y="584267"/>
                  <a:pt x="6359899" y="1044253"/>
                  <a:pt x="6043322" y="1589421"/>
                </a:cubicBezTo>
                <a:cubicBezTo>
                  <a:pt x="5921057" y="1815646"/>
                  <a:pt x="5676528" y="1954861"/>
                  <a:pt x="5423265" y="1954861"/>
                </a:cubicBezTo>
                <a:cubicBezTo>
                  <a:pt x="5423265" y="1954861"/>
                  <a:pt x="5423265" y="1954861"/>
                  <a:pt x="1379802" y="1954861"/>
                </a:cubicBezTo>
                <a:cubicBezTo>
                  <a:pt x="1117807" y="1954861"/>
                  <a:pt x="882012" y="1815646"/>
                  <a:pt x="751013" y="1589421"/>
                </a:cubicBezTo>
                <a:cubicBezTo>
                  <a:pt x="751013" y="1589421"/>
                  <a:pt x="751013" y="1589421"/>
                  <a:pt x="1951" y="293901"/>
                </a:cubicBezTo>
                <a:lnTo>
                  <a:pt x="0" y="290527"/>
                </a:lnTo>
                <a:close/>
              </a:path>
            </a:pathLst>
          </a:custGeom>
        </p:spPr>
      </p:pic>
      <p:sp>
        <p:nvSpPr>
          <p:cNvPr id="7" name="Rounded Rectangle 6"/>
          <p:cNvSpPr/>
          <p:nvPr/>
        </p:nvSpPr>
        <p:spPr>
          <a:xfrm>
            <a:off x="1052286" y="2201317"/>
            <a:ext cx="3652762" cy="2939143"/>
          </a:xfrm>
          <a:prstGeom prst="roundRect">
            <a:avLst/>
          </a:prstGeom>
          <a:solidFill>
            <a:srgbClr val="FFFFFF"/>
          </a:solidFill>
          <a:ln>
            <a:noFill/>
          </a:ln>
          <a:effectLst>
            <a:innerShdw blurRad="190500" dist="63500" dir="5400000">
              <a:srgbClr val="FFFFFF">
                <a:alpha val="65000"/>
              </a:srgb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unnam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6511" y="4217235"/>
            <a:ext cx="1672344" cy="92762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491746" y="2386446"/>
            <a:ext cx="276988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/>
              <a:t>Tallaght</a:t>
            </a:r>
            <a:r>
              <a:rPr lang="en-US" sz="2000" b="1" dirty="0"/>
              <a:t> LAP Updates</a:t>
            </a:r>
          </a:p>
          <a:p>
            <a:r>
              <a:rPr lang="en-US" sz="2000" dirty="0"/>
              <a:t>Land Use Planning </a:t>
            </a:r>
          </a:p>
          <a:p>
            <a:r>
              <a:rPr lang="en-US" sz="2000" dirty="0"/>
              <a:t>&amp; Transportation </a:t>
            </a:r>
          </a:p>
          <a:p>
            <a:r>
              <a:rPr lang="en-US" sz="2000" b="1" dirty="0"/>
              <a:t>SPC Meeting</a:t>
            </a:r>
          </a:p>
          <a:p>
            <a:r>
              <a:rPr lang="en-US" sz="2000" dirty="0"/>
              <a:t>27</a:t>
            </a:r>
            <a:r>
              <a:rPr lang="en-US" sz="2000" baseline="30000" dirty="0"/>
              <a:t>th</a:t>
            </a:r>
            <a:r>
              <a:rPr lang="en-US" sz="2000" dirty="0"/>
              <a:t> November 2020</a:t>
            </a:r>
          </a:p>
          <a:p>
            <a:r>
              <a:rPr lang="en-US" sz="2000" dirty="0"/>
              <a:t>17:30</a:t>
            </a:r>
          </a:p>
        </p:txBody>
      </p:sp>
    </p:spTree>
    <p:extLst>
      <p:ext uri="{BB962C8B-B14F-4D97-AF65-F5344CB8AC3E}">
        <p14:creationId xmlns:p14="http://schemas.microsoft.com/office/powerpoint/2010/main" val="40735841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6532330" y="2593583"/>
            <a:ext cx="2326917" cy="437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66358" y="296930"/>
            <a:ext cx="40470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N81 Integrated Planning Strategies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199" y="776046"/>
            <a:ext cx="4399809" cy="169318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00000"/>
              <a:buFont typeface="Wingdings 2" pitchFamily="18" charset="2"/>
              <a:buChar char="¡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"/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"/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"/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"/>
              <a:defRPr lang="en-US" sz="18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00" b="1" dirty="0"/>
              <a:t>Potential solutions for an integrated approach to movement across and to the N81 for sustainable transport.</a:t>
            </a:r>
          </a:p>
          <a:p>
            <a:r>
              <a:rPr lang="en-US" sz="1300" dirty="0"/>
              <a:t>Scoping Report, Desktop review and Stakeholder consultation completed.</a:t>
            </a:r>
          </a:p>
          <a:p>
            <a:r>
              <a:rPr lang="en-US" sz="1300" dirty="0"/>
              <a:t>Evidence base surveys to undertake:</a:t>
            </a:r>
          </a:p>
          <a:p>
            <a:pPr lvl="1"/>
            <a:r>
              <a:rPr lang="en-US" sz="1300" dirty="0"/>
              <a:t>Collision Data, Traffic Surveys, Pedestrian Surveys.</a:t>
            </a:r>
          </a:p>
          <a:p>
            <a:pPr marL="0" indent="0">
              <a:buNone/>
            </a:pPr>
            <a:endParaRPr lang="en-US" sz="1300" b="1" dirty="0"/>
          </a:p>
          <a:p>
            <a:pPr marL="0" indent="0">
              <a:buNone/>
            </a:pPr>
            <a:endParaRPr lang="en-US" sz="1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951479" y="5980453"/>
            <a:ext cx="35717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</a:rPr>
              <a:t>Draft document is being </a:t>
            </a:r>
            <a:r>
              <a:rPr lang="en-US" sz="1200" dirty="0" err="1">
                <a:solidFill>
                  <a:srgbClr val="000000"/>
                </a:solidFill>
              </a:rPr>
              <a:t>finalised</a:t>
            </a:r>
            <a:r>
              <a:rPr lang="en-US" sz="1200" dirty="0">
                <a:solidFill>
                  <a:srgbClr val="000000"/>
                </a:solidFill>
              </a:rPr>
              <a:t> before being designed for publishing standards.</a:t>
            </a:r>
          </a:p>
        </p:txBody>
      </p:sp>
      <p:sp>
        <p:nvSpPr>
          <p:cNvPr id="7" name="Right Arrow 6"/>
          <p:cNvSpPr/>
          <p:nvPr/>
        </p:nvSpPr>
        <p:spPr>
          <a:xfrm>
            <a:off x="2236520" y="5980453"/>
            <a:ext cx="488615" cy="417647"/>
          </a:xfrm>
          <a:prstGeom prst="rightArrow">
            <a:avLst/>
          </a:prstGeom>
          <a:solidFill>
            <a:srgbClr val="51A6C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55389" y="6038621"/>
            <a:ext cx="9797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NEXT STEPS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30612" y="3336638"/>
            <a:ext cx="2480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51A6C2"/>
                </a:solidFill>
              </a:rPr>
              <a:t>Tallaght</a:t>
            </a:r>
            <a:r>
              <a:rPr lang="en-US" dirty="0">
                <a:solidFill>
                  <a:srgbClr val="51A6C2"/>
                </a:solidFill>
              </a:rPr>
              <a:t> Village ACA</a:t>
            </a:r>
          </a:p>
        </p:txBody>
      </p:sp>
      <p:sp>
        <p:nvSpPr>
          <p:cNvPr id="10" name="Rectangle 9"/>
          <p:cNvSpPr/>
          <p:nvPr/>
        </p:nvSpPr>
        <p:spPr>
          <a:xfrm>
            <a:off x="7210778" y="3336638"/>
            <a:ext cx="1639332" cy="1608070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457199" y="3833190"/>
            <a:ext cx="4273413" cy="19518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00000"/>
              <a:buFont typeface="Wingdings 2" pitchFamily="18" charset="2"/>
              <a:buChar char="¡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"/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"/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"/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"/>
              <a:defRPr lang="en-US" sz="18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sz="1200" b="1" dirty="0"/>
              <a:t>Guidance document for properties within the Architectural Conservation Area - Tallaght Village (mix-use) and </a:t>
            </a:r>
            <a:r>
              <a:rPr lang="en-IE" sz="1200" b="1" dirty="0" err="1"/>
              <a:t>Balrothery</a:t>
            </a:r>
            <a:r>
              <a:rPr lang="en-IE" sz="1200" b="1" dirty="0"/>
              <a:t> Cottages (residential). </a:t>
            </a:r>
            <a:endParaRPr lang="en-US" sz="1200" dirty="0"/>
          </a:p>
          <a:p>
            <a:r>
              <a:rPr lang="en-US" sz="1200" dirty="0"/>
              <a:t>Document to raise awareness and provide clear advice to owners and business in ACAs of the development control requirements and to highlight the important and advantages of an ACA</a:t>
            </a:r>
            <a:r>
              <a:rPr lang="en-US" sz="1400" dirty="0"/>
              <a:t>.</a:t>
            </a:r>
            <a:endParaRPr lang="en-US" sz="1400" b="1" dirty="0"/>
          </a:p>
          <a:p>
            <a:pPr marL="0" indent="0">
              <a:buNone/>
            </a:pPr>
            <a:endParaRPr lang="en-US" sz="1800" dirty="0"/>
          </a:p>
        </p:txBody>
      </p:sp>
      <p:pic>
        <p:nvPicPr>
          <p:cNvPr id="15" name="Picture 14" descr="Screen Shot 2020-11-11 at 17.51.2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833" y="666262"/>
            <a:ext cx="3081413" cy="1936792"/>
          </a:xfrm>
          <a:prstGeom prst="rect">
            <a:avLst/>
          </a:prstGeom>
        </p:spPr>
      </p:pic>
      <p:sp>
        <p:nvSpPr>
          <p:cNvPr id="16" name="Right Arrow 15"/>
          <p:cNvSpPr/>
          <p:nvPr/>
        </p:nvSpPr>
        <p:spPr>
          <a:xfrm>
            <a:off x="2236520" y="2674491"/>
            <a:ext cx="488615" cy="417647"/>
          </a:xfrm>
          <a:prstGeom prst="rightArrow">
            <a:avLst/>
          </a:prstGeom>
          <a:solidFill>
            <a:srgbClr val="51A6C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6523193" y="2619239"/>
            <a:ext cx="1767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TBC in 2021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951479" y="2722806"/>
            <a:ext cx="49610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Proposed Scheme and Plans.</a:t>
            </a:r>
          </a:p>
        </p:txBody>
      </p:sp>
      <p:pic>
        <p:nvPicPr>
          <p:cNvPr id="20" name="Picture 1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7673" y="3705970"/>
            <a:ext cx="3094243" cy="225830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1" name="TextBox 20"/>
          <p:cNvSpPr txBox="1"/>
          <p:nvPr/>
        </p:nvSpPr>
        <p:spPr>
          <a:xfrm>
            <a:off x="756382" y="2736972"/>
            <a:ext cx="9797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NEXT STEPS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523193" y="5964063"/>
            <a:ext cx="2326917" cy="437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523193" y="6005336"/>
            <a:ext cx="2200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Q1 2021</a:t>
            </a:r>
          </a:p>
        </p:txBody>
      </p:sp>
    </p:spTree>
    <p:extLst>
      <p:ext uri="{BB962C8B-B14F-4D97-AF65-F5344CB8AC3E}">
        <p14:creationId xmlns:p14="http://schemas.microsoft.com/office/powerpoint/2010/main" val="27894911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837337" y="263079"/>
            <a:ext cx="337610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 err="1">
                <a:solidFill>
                  <a:srgbClr val="51A6C2"/>
                </a:solidFill>
              </a:rPr>
              <a:t>Tallaght</a:t>
            </a:r>
            <a:r>
              <a:rPr lang="en-US" sz="2200" dirty="0">
                <a:solidFill>
                  <a:srgbClr val="51A6C2"/>
                </a:solidFill>
              </a:rPr>
              <a:t> District Heating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"/>
          <a:srcRect l="10577"/>
          <a:stretch/>
        </p:blipFill>
        <p:spPr>
          <a:xfrm>
            <a:off x="3033589" y="727818"/>
            <a:ext cx="5816521" cy="3660738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755389" y="4776540"/>
            <a:ext cx="1370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NEXT STEPS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523193" y="5467912"/>
            <a:ext cx="2326917" cy="437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420091" y="5493568"/>
            <a:ext cx="47605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Starting on site for construction. </a:t>
            </a:r>
          </a:p>
        </p:txBody>
      </p:sp>
      <p:sp>
        <p:nvSpPr>
          <p:cNvPr id="28" name="Right Arrow 27"/>
          <p:cNvSpPr/>
          <p:nvPr/>
        </p:nvSpPr>
        <p:spPr>
          <a:xfrm>
            <a:off x="798625" y="5476580"/>
            <a:ext cx="488615" cy="417647"/>
          </a:xfrm>
          <a:prstGeom prst="rightArrow">
            <a:avLst/>
          </a:prstGeom>
          <a:solidFill>
            <a:srgbClr val="51A6C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6523194" y="5518592"/>
            <a:ext cx="1844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Q1 2021</a:t>
            </a:r>
          </a:p>
        </p:txBody>
      </p:sp>
      <p:sp>
        <p:nvSpPr>
          <p:cNvPr id="30" name="Content Placeholder 2"/>
          <p:cNvSpPr txBox="1">
            <a:spLocks/>
          </p:cNvSpPr>
          <p:nvPr/>
        </p:nvSpPr>
        <p:spPr>
          <a:xfrm>
            <a:off x="457200" y="727818"/>
            <a:ext cx="2393244" cy="40487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00000"/>
              <a:buFont typeface="Wingdings 2" pitchFamily="18" charset="2"/>
              <a:buChar char="¡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"/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"/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"/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"/>
              <a:defRPr lang="en-US" sz="18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/>
              <a:t>Waste heat from a local data </a:t>
            </a:r>
            <a:r>
              <a:rPr lang="en-US" sz="1400" b="1" dirty="0" err="1"/>
              <a:t>centre</a:t>
            </a:r>
            <a:r>
              <a:rPr lang="en-US" sz="1400" b="1" dirty="0"/>
              <a:t> to be </a:t>
            </a:r>
            <a:r>
              <a:rPr lang="en-US" sz="1400" b="1" dirty="0" err="1"/>
              <a:t>utilised</a:t>
            </a:r>
            <a:r>
              <a:rPr lang="en-US" sz="1400" b="1" dirty="0"/>
              <a:t> to heat South Dublin County Council’s public buildings, as well as other residential and commercial buildings in the </a:t>
            </a:r>
            <a:r>
              <a:rPr lang="en-US" sz="1400" b="1" dirty="0" err="1"/>
              <a:t>Tallaght</a:t>
            </a:r>
            <a:r>
              <a:rPr lang="en-US" sz="1400" b="1" dirty="0"/>
              <a:t> town </a:t>
            </a:r>
            <a:r>
              <a:rPr lang="en-US" sz="1400" b="1" dirty="0" err="1"/>
              <a:t>centre</a:t>
            </a:r>
            <a:r>
              <a:rPr lang="en-US" sz="1400" b="1" dirty="0"/>
              <a:t> area.</a:t>
            </a:r>
          </a:p>
          <a:p>
            <a:r>
              <a:rPr lang="en-US" sz="1400" dirty="0" err="1"/>
              <a:t>Fortum</a:t>
            </a:r>
            <a:r>
              <a:rPr lang="en-US" sz="1400" dirty="0"/>
              <a:t> have been appointed as the Design, Build, Operate and Maintain (DBOM) contractor</a:t>
            </a:r>
          </a:p>
          <a:p>
            <a:pPr marL="0" indent="0">
              <a:buNone/>
            </a:pP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7514478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AC5CB69-6840-4D0D-90ED-5E0295D2E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914400"/>
            <a:ext cx="6508377" cy="1143000"/>
          </a:xfrm>
        </p:spPr>
        <p:txBody>
          <a:bodyPr/>
          <a:lstStyle/>
          <a:p>
            <a:r>
              <a:rPr lang="en-US" dirty="0"/>
              <a:t>Private Sector Proposals</a:t>
            </a:r>
          </a:p>
        </p:txBody>
      </p:sp>
    </p:spTree>
    <p:extLst>
      <p:ext uri="{BB962C8B-B14F-4D97-AF65-F5344CB8AC3E}">
        <p14:creationId xmlns:p14="http://schemas.microsoft.com/office/powerpoint/2010/main" val="20236928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323745" y="186828"/>
            <a:ext cx="39480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51A6C2"/>
                </a:solidFill>
              </a:rPr>
              <a:t>Planning Applications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23193" y="5290758"/>
            <a:ext cx="23269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Q4 2020 / Q1 2021</a:t>
            </a:r>
          </a:p>
        </p:txBody>
      </p:sp>
      <p:pic>
        <p:nvPicPr>
          <p:cNvPr id="15" name="Picture 14" descr="Screen Shot 2020-11-11 at 18.04.4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4026" y="710048"/>
            <a:ext cx="5435221" cy="5017840"/>
          </a:xfrm>
          <a:prstGeom prst="rect">
            <a:avLst/>
          </a:prstGeom>
        </p:spPr>
      </p:pic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6740817"/>
              </p:ext>
            </p:extLst>
          </p:nvPr>
        </p:nvGraphicFramePr>
        <p:xfrm>
          <a:off x="409222" y="710048"/>
          <a:ext cx="2808112" cy="5831865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20178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02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12730">
                <a:tc>
                  <a:txBody>
                    <a:bodyPr/>
                    <a:lstStyle/>
                    <a:p>
                      <a:r>
                        <a:rPr lang="en-US" sz="1600" dirty="0"/>
                        <a:t>Total</a:t>
                      </a:r>
                      <a:r>
                        <a:rPr lang="en-US" sz="1600" baseline="0" dirty="0"/>
                        <a:t> Apt. Permitted (since 2017)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1,561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3223">
                <a:tc>
                  <a:txBody>
                    <a:bodyPr/>
                    <a:lstStyle/>
                    <a:p>
                      <a:r>
                        <a:rPr lang="en-US" sz="1600" dirty="0"/>
                        <a:t>Of</a:t>
                      </a:r>
                      <a:r>
                        <a:rPr lang="en-US" sz="1600" baseline="0" dirty="0"/>
                        <a:t> which are SHDs Approved Units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1,464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5000">
                <a:tc>
                  <a:txBody>
                    <a:bodyPr/>
                    <a:lstStyle/>
                    <a:p>
                      <a:r>
                        <a:rPr lang="en-US" sz="1600" dirty="0"/>
                        <a:t>Under Construction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5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Student Bed spaces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3632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SHD Stage 3 </a:t>
                      </a:r>
                      <a:r>
                        <a:rPr lang="mr-IN" dirty="0"/>
                        <a:t>–</a:t>
                      </a:r>
                      <a:r>
                        <a:rPr lang="en-US" sz="1200" dirty="0"/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Unit 66</a:t>
                      </a:r>
                      <a:r>
                        <a:rPr lang="en-US" sz="1200" baseline="0" dirty="0"/>
                        <a:t> &amp; 67 4</a:t>
                      </a:r>
                      <a:r>
                        <a:rPr lang="en-US" sz="1200" baseline="30000" dirty="0"/>
                        <a:t>th</a:t>
                      </a:r>
                      <a:r>
                        <a:rPr lang="en-US" sz="1200" baseline="0" dirty="0"/>
                        <a:t> Ave, </a:t>
                      </a:r>
                      <a:r>
                        <a:rPr lang="en-US" sz="1200" baseline="0" dirty="0" err="1"/>
                        <a:t>Cookstown</a:t>
                      </a:r>
                      <a:endParaRPr lang="en-US" sz="1200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Lodged with</a:t>
                      </a:r>
                      <a:r>
                        <a:rPr lang="en-US" sz="1200" baseline="0" dirty="0"/>
                        <a:t> ABP on 12.10.20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aseline="0" dirty="0"/>
                        <a:t>Decision due date: 09.02.21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252 BTR Apt.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4958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SHD Stage</a:t>
                      </a:r>
                      <a:r>
                        <a:rPr lang="en-US" baseline="0" dirty="0"/>
                        <a:t> 1 </a:t>
                      </a:r>
                      <a:r>
                        <a:rPr lang="mr-IN" baseline="0" dirty="0"/>
                        <a:t>–</a:t>
                      </a:r>
                      <a:endParaRPr lang="en-US" baseline="0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Lands at </a:t>
                      </a:r>
                      <a:r>
                        <a:rPr lang="en-US" sz="1200" dirty="0" err="1"/>
                        <a:t>Greenhills</a:t>
                      </a:r>
                      <a:r>
                        <a:rPr lang="en-US" sz="1200" dirty="0"/>
                        <a:t> Road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Pre-Application</a:t>
                      </a:r>
                      <a:r>
                        <a:rPr lang="en-US" sz="1200" baseline="0" dirty="0"/>
                        <a:t> Lodged with SDCC and ABP on 18.11.20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aseline="0" dirty="0"/>
                        <a:t>Meeting TBD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236 BTR Apt.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76687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e Square €100m expansion given go-ahead">
            <a:extLst>
              <a:ext uri="{FF2B5EF4-FFF2-40B4-BE49-F238E27FC236}">
                <a16:creationId xmlns:a16="http://schemas.microsoft.com/office/drawing/2014/main" id="{69DEEA6C-29D5-4294-B832-0C95739D24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94202"/>
            <a:ext cx="9144000" cy="5145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0A2A861-2208-4C06-9C61-C91771280956}"/>
              </a:ext>
            </a:extLst>
          </p:cNvPr>
          <p:cNvSpPr/>
          <p:nvPr/>
        </p:nvSpPr>
        <p:spPr>
          <a:xfrm>
            <a:off x="2979188" y="290841"/>
            <a:ext cx="51860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51A6C2"/>
                </a:solidFill>
              </a:rPr>
              <a:t>The Square Shopping Centre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D3B220-E8DD-43BF-8F8F-8DF2C0D94213}"/>
              </a:ext>
            </a:extLst>
          </p:cNvPr>
          <p:cNvSpPr txBox="1"/>
          <p:nvPr/>
        </p:nvSpPr>
        <p:spPr>
          <a:xfrm>
            <a:off x="6467061" y="5336714"/>
            <a:ext cx="2676940" cy="338554"/>
          </a:xfrm>
          <a:prstGeom prst="rect">
            <a:avLst/>
          </a:prstGeom>
          <a:solidFill>
            <a:srgbClr val="51A6C2"/>
          </a:solidFill>
        </p:spPr>
        <p:txBody>
          <a:bodyPr wrap="square" rtlCol="0">
            <a:spAutoFit/>
          </a:bodyPr>
          <a:lstStyle/>
          <a:p>
            <a:r>
              <a:rPr lang="en-IE" sz="1600" b="1" dirty="0">
                <a:solidFill>
                  <a:schemeClr val="bg1"/>
                </a:solidFill>
              </a:rPr>
              <a:t>c.10,000 Sqm. Extension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7120C9F-9215-4B74-8F34-85B8689459D4}"/>
              </a:ext>
            </a:extLst>
          </p:cNvPr>
          <p:cNvSpPr txBox="1"/>
          <p:nvPr/>
        </p:nvSpPr>
        <p:spPr>
          <a:xfrm>
            <a:off x="6334539" y="5733656"/>
            <a:ext cx="2809462" cy="338554"/>
          </a:xfrm>
          <a:prstGeom prst="rect">
            <a:avLst/>
          </a:prstGeom>
          <a:solidFill>
            <a:srgbClr val="51A6C2"/>
          </a:solidFill>
        </p:spPr>
        <p:txBody>
          <a:bodyPr wrap="square" rtlCol="0">
            <a:spAutoFit/>
          </a:bodyPr>
          <a:lstStyle/>
          <a:p>
            <a:r>
              <a:rPr lang="en-IE" sz="1600" b="1" dirty="0">
                <a:solidFill>
                  <a:schemeClr val="bg1"/>
                </a:solidFill>
              </a:rPr>
              <a:t>Plaza &amp; Food Market Area</a:t>
            </a:r>
          </a:p>
        </p:txBody>
      </p:sp>
    </p:spTree>
    <p:extLst>
      <p:ext uri="{BB962C8B-B14F-4D97-AF65-F5344CB8AC3E}">
        <p14:creationId xmlns:p14="http://schemas.microsoft.com/office/powerpoint/2010/main" val="16918760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03381" y="298704"/>
            <a:ext cx="29934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51A6C2"/>
                </a:solidFill>
              </a:rPr>
              <a:t>Moving Forward</a:t>
            </a:r>
          </a:p>
        </p:txBody>
      </p:sp>
      <p:sp>
        <p:nvSpPr>
          <p:cNvPr id="6" name="Rectangle 5"/>
          <p:cNvSpPr/>
          <p:nvPr/>
        </p:nvSpPr>
        <p:spPr>
          <a:xfrm>
            <a:off x="6815667" y="821924"/>
            <a:ext cx="2060222" cy="11959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innerShdw blurRad="190500" dist="63500" dir="5400000">
              <a:srgbClr val="FFFFFF">
                <a:alpha val="65000"/>
              </a:srgb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867210" y="1397000"/>
            <a:ext cx="8008679" cy="37958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00000"/>
              <a:buFont typeface="Wingdings 2" pitchFamily="18" charset="2"/>
              <a:buChar char="¡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"/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"/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"/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"/>
              <a:defRPr lang="en-US" sz="18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Progressing </a:t>
            </a:r>
            <a:r>
              <a:rPr lang="en-US" sz="1600" b="1" dirty="0"/>
              <a:t>studies and strategies </a:t>
            </a:r>
            <a:r>
              <a:rPr lang="en-US" sz="1600" dirty="0"/>
              <a:t>arising from the LAP.</a:t>
            </a:r>
          </a:p>
          <a:p>
            <a:r>
              <a:rPr lang="en-US" sz="1600" dirty="0"/>
              <a:t>Ongoing </a:t>
            </a:r>
            <a:r>
              <a:rPr lang="en-US" sz="1600" b="1" dirty="0"/>
              <a:t>engagement with the private sector </a:t>
            </a:r>
            <a:r>
              <a:rPr lang="en-US" sz="1600" dirty="0"/>
              <a:t>to </a:t>
            </a:r>
            <a:r>
              <a:rPr lang="en-US" sz="1600" b="1" dirty="0"/>
              <a:t>activate key sites </a:t>
            </a:r>
            <a:r>
              <a:rPr lang="en-US" sz="1600" dirty="0"/>
              <a:t>within the LAP.</a:t>
            </a:r>
          </a:p>
          <a:p>
            <a:r>
              <a:rPr lang="en-US" sz="1600" dirty="0"/>
              <a:t>Ensuring the </a:t>
            </a:r>
            <a:r>
              <a:rPr lang="en-US" sz="1600" b="1" dirty="0"/>
              <a:t>delivery</a:t>
            </a:r>
            <a:r>
              <a:rPr lang="en-US" sz="1600" dirty="0"/>
              <a:t> of </a:t>
            </a:r>
            <a:r>
              <a:rPr lang="en-US" sz="1600" b="1" dirty="0"/>
              <a:t>SDCC led projects</a:t>
            </a:r>
            <a:r>
              <a:rPr lang="en-US" sz="1600" dirty="0"/>
              <a:t>.</a:t>
            </a:r>
          </a:p>
          <a:p>
            <a:r>
              <a:rPr lang="en-US" sz="1600" dirty="0"/>
              <a:t>Ensuring that the </a:t>
            </a:r>
            <a:r>
              <a:rPr lang="en-US" sz="1600" b="1" dirty="0"/>
              <a:t>core objectives of the Development Plan</a:t>
            </a:r>
            <a:r>
              <a:rPr lang="en-US" sz="1600" dirty="0"/>
              <a:t> are taken into consideration for the </a:t>
            </a:r>
            <a:r>
              <a:rPr lang="en-US" sz="1600" dirty="0" err="1"/>
              <a:t>Tallaght</a:t>
            </a:r>
            <a:r>
              <a:rPr lang="en-US" sz="1600" dirty="0"/>
              <a:t> </a:t>
            </a:r>
            <a:r>
              <a:rPr lang="en-US" sz="1600" dirty="0" err="1"/>
              <a:t>Neighbourhood</a:t>
            </a:r>
            <a:r>
              <a:rPr lang="en-US" sz="1600" dirty="0"/>
              <a:t>.</a:t>
            </a:r>
          </a:p>
        </p:txBody>
      </p:sp>
      <p:pic>
        <p:nvPicPr>
          <p:cNvPr id="7" name="Picture 6" descr="Screen Shot 2020-11-13 at 15.41.59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58"/>
          <a:stretch/>
        </p:blipFill>
        <p:spPr>
          <a:xfrm>
            <a:off x="867211" y="4158839"/>
            <a:ext cx="8008678" cy="2324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935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138290" y="332037"/>
            <a:ext cx="50708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51A6C2"/>
                </a:solidFill>
              </a:rPr>
              <a:t>Vision &amp; Overarching Objectives</a:t>
            </a:r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268111" y="1419905"/>
            <a:ext cx="6166636" cy="49479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00000"/>
              <a:buFont typeface="Wingdings 2" pitchFamily="18" charset="2"/>
              <a:buChar char="¡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"/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"/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"/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"/>
              <a:defRPr lang="en-US" sz="18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IE" sz="1400" b="1" dirty="0"/>
              <a:t>Vision: </a:t>
            </a:r>
            <a:r>
              <a:rPr lang="en-IE" sz="1400" dirty="0"/>
              <a:t>“An inclusive and vibrant Town Centre, a connected and accessible place with an attractive built environment for families of all kinds, workers, visitors and tourists. A place where people can live, work, visit and have fun in lively and liveable spaces.”</a:t>
            </a:r>
          </a:p>
          <a:p>
            <a:r>
              <a:rPr lang="en-IE" sz="1400" dirty="0"/>
              <a:t>Delivery of between </a:t>
            </a:r>
            <a:r>
              <a:rPr lang="en-IE" sz="1400" b="1" dirty="0"/>
              <a:t>3,000</a:t>
            </a:r>
            <a:r>
              <a:rPr lang="en-IE" sz="1400" dirty="0"/>
              <a:t> and </a:t>
            </a:r>
            <a:r>
              <a:rPr lang="en-IE" sz="1400" b="1" dirty="0"/>
              <a:t>5,000</a:t>
            </a:r>
            <a:r>
              <a:rPr lang="en-IE" sz="1400" dirty="0"/>
              <a:t> </a:t>
            </a:r>
            <a:r>
              <a:rPr lang="en-IE" sz="1400" b="1" dirty="0"/>
              <a:t>new homes</a:t>
            </a:r>
            <a:r>
              <a:rPr lang="en-IE" sz="1400" dirty="0"/>
              <a:t>.</a:t>
            </a:r>
            <a:endParaRPr lang="en-US" sz="1400" dirty="0"/>
          </a:p>
          <a:p>
            <a:r>
              <a:rPr lang="en-IE" sz="1400" dirty="0"/>
              <a:t>Delivery of a </a:t>
            </a:r>
            <a:r>
              <a:rPr lang="en-IE" sz="1400" b="1" dirty="0"/>
              <a:t>mix</a:t>
            </a:r>
            <a:r>
              <a:rPr lang="en-IE" sz="1400" dirty="0"/>
              <a:t> of new </a:t>
            </a:r>
            <a:r>
              <a:rPr lang="en-IE" sz="1400" b="1" dirty="0"/>
              <a:t>employment spaces</a:t>
            </a:r>
            <a:r>
              <a:rPr lang="en-IE" sz="1400" dirty="0"/>
              <a:t>. </a:t>
            </a:r>
            <a:endParaRPr lang="en-US" sz="1400" dirty="0"/>
          </a:p>
          <a:p>
            <a:r>
              <a:rPr lang="en-US" sz="1400" dirty="0"/>
              <a:t>Improvements to the</a:t>
            </a:r>
            <a:r>
              <a:rPr lang="en-US" sz="1400" b="1" dirty="0"/>
              <a:t> street network </a:t>
            </a:r>
            <a:r>
              <a:rPr lang="en-US" sz="1400" dirty="0"/>
              <a:t>including</a:t>
            </a:r>
            <a:r>
              <a:rPr lang="en-US" sz="1400" b="1" dirty="0"/>
              <a:t> extensions to Airton Road </a:t>
            </a:r>
            <a:r>
              <a:rPr lang="en-US" sz="1400" dirty="0"/>
              <a:t>and</a:t>
            </a:r>
            <a:r>
              <a:rPr lang="en-US" sz="1400" b="1" dirty="0"/>
              <a:t> Cookstown Road.</a:t>
            </a:r>
          </a:p>
          <a:p>
            <a:r>
              <a:rPr lang="en-US" sz="1400" dirty="0"/>
              <a:t>Enhancement of </a:t>
            </a:r>
            <a:r>
              <a:rPr lang="en-US" sz="1400" b="1" dirty="0"/>
              <a:t>existing green spaces </a:t>
            </a:r>
            <a:r>
              <a:rPr lang="en-US" sz="1400" dirty="0"/>
              <a:t>and the creation of </a:t>
            </a:r>
            <a:r>
              <a:rPr lang="en-US" sz="1400" b="1" dirty="0"/>
              <a:t>a network of public open spaces.</a:t>
            </a:r>
          </a:p>
          <a:p>
            <a:r>
              <a:rPr lang="en-IE" sz="1400" b="1" dirty="0"/>
              <a:t>Development of new transport interchange. </a:t>
            </a:r>
            <a:endParaRPr lang="en-US" sz="1400" b="1" dirty="0"/>
          </a:p>
          <a:p>
            <a:r>
              <a:rPr lang="en-US" sz="1400" dirty="0"/>
              <a:t>Provision of </a:t>
            </a:r>
            <a:r>
              <a:rPr lang="en-US" sz="1400" b="1" dirty="0"/>
              <a:t>cycling and pedestrian </a:t>
            </a:r>
            <a:r>
              <a:rPr lang="en-US" sz="1400" dirty="0"/>
              <a:t>infrastructure</a:t>
            </a:r>
            <a:r>
              <a:rPr lang="en-US" sz="1400" b="1" dirty="0"/>
              <a:t> links.</a:t>
            </a:r>
          </a:p>
          <a:p>
            <a:endParaRPr lang="en-US" sz="1400" b="1" dirty="0"/>
          </a:p>
          <a:p>
            <a:pPr marL="0" indent="0">
              <a:buNone/>
            </a:pPr>
            <a:endParaRPr lang="en-US" sz="1400" dirty="0"/>
          </a:p>
        </p:txBody>
      </p:sp>
      <p:sp>
        <p:nvSpPr>
          <p:cNvPr id="18" name="Rectangle 17"/>
          <p:cNvSpPr/>
          <p:nvPr/>
        </p:nvSpPr>
        <p:spPr>
          <a:xfrm>
            <a:off x="6815667" y="821924"/>
            <a:ext cx="2060222" cy="11959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innerShdw blurRad="190500" dist="63500" dir="5400000">
              <a:srgbClr val="FFFFFF">
                <a:alpha val="65000"/>
              </a:srgb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Screen Shot 2020-11-11 at 16.45.24.png">
            <a:extLst>
              <a:ext uri="{FF2B5EF4-FFF2-40B4-BE49-F238E27FC236}">
                <a16:creationId xmlns:a16="http://schemas.microsoft.com/office/drawing/2014/main" id="{4C0CC589-D473-407D-9553-866FE8ED642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20"/>
          <a:stretch/>
        </p:blipFill>
        <p:spPr>
          <a:xfrm>
            <a:off x="6372019" y="1314959"/>
            <a:ext cx="2558793" cy="4607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636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3975652" y="332037"/>
            <a:ext cx="32335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51A6C2"/>
                </a:solidFill>
              </a:rPr>
              <a:t>LAP Urban Structure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15667" y="821924"/>
            <a:ext cx="2060222" cy="11959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innerShdw blurRad="190500" dist="63500" dir="5400000">
              <a:srgbClr val="FFFFFF">
                <a:alpha val="65000"/>
              </a:srgb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BE527A42-9F5C-4C95-8D65-03A94F6027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365"/>
          <a:stretch/>
        </p:blipFill>
        <p:spPr>
          <a:xfrm>
            <a:off x="0" y="940450"/>
            <a:ext cx="9144000" cy="568563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061F747-E475-43A0-8F77-DEAB5C99CAFA}"/>
              </a:ext>
            </a:extLst>
          </p:cNvPr>
          <p:cNvSpPr txBox="1"/>
          <p:nvPr/>
        </p:nvSpPr>
        <p:spPr>
          <a:xfrm>
            <a:off x="7566991" y="5866799"/>
            <a:ext cx="1577009" cy="338554"/>
          </a:xfrm>
          <a:prstGeom prst="rect">
            <a:avLst/>
          </a:prstGeom>
          <a:solidFill>
            <a:srgbClr val="51A6C2"/>
          </a:solidFill>
        </p:spPr>
        <p:txBody>
          <a:bodyPr wrap="square" rtlCol="0">
            <a:spAutoFit/>
          </a:bodyPr>
          <a:lstStyle/>
          <a:p>
            <a:r>
              <a:rPr lang="en-IE" sz="1600" b="1" dirty="0">
                <a:solidFill>
                  <a:schemeClr val="bg1"/>
                </a:solidFill>
              </a:rPr>
              <a:t>370 Hectares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691C31-5275-4618-8D21-C0349EBB1A14}"/>
              </a:ext>
            </a:extLst>
          </p:cNvPr>
          <p:cNvSpPr txBox="1"/>
          <p:nvPr/>
        </p:nvSpPr>
        <p:spPr>
          <a:xfrm>
            <a:off x="7083779" y="6263741"/>
            <a:ext cx="2060222" cy="338554"/>
          </a:xfrm>
          <a:prstGeom prst="rect">
            <a:avLst/>
          </a:prstGeom>
          <a:solidFill>
            <a:srgbClr val="51A6C2"/>
          </a:solidFill>
        </p:spPr>
        <p:txBody>
          <a:bodyPr wrap="square" rtlCol="0">
            <a:spAutoFit/>
          </a:bodyPr>
          <a:lstStyle/>
          <a:p>
            <a:r>
              <a:rPr lang="en-IE" sz="1600" b="1" dirty="0">
                <a:solidFill>
                  <a:schemeClr val="bg1"/>
                </a:solidFill>
              </a:rPr>
              <a:t>8 Neighbourhoods</a:t>
            </a:r>
          </a:p>
        </p:txBody>
      </p:sp>
    </p:spTree>
    <p:extLst>
      <p:ext uri="{BB962C8B-B14F-4D97-AF65-F5344CB8AC3E}">
        <p14:creationId xmlns:p14="http://schemas.microsoft.com/office/powerpoint/2010/main" val="2492998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AC5CB69-6840-4D0D-90ED-5E0295D2E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914400"/>
            <a:ext cx="6508377" cy="1143000"/>
          </a:xfrm>
        </p:spPr>
        <p:txBody>
          <a:bodyPr/>
          <a:lstStyle/>
          <a:p>
            <a:r>
              <a:rPr lang="en-US" dirty="0"/>
              <a:t>SDCC Initiatives</a:t>
            </a:r>
          </a:p>
        </p:txBody>
      </p:sp>
    </p:spTree>
    <p:extLst>
      <p:ext uri="{BB962C8B-B14F-4D97-AF65-F5344CB8AC3E}">
        <p14:creationId xmlns:p14="http://schemas.microsoft.com/office/powerpoint/2010/main" val="3608845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Shot 2020-11-11 at 14.29.09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78" b="9978"/>
          <a:stretch>
            <a:fillRect/>
          </a:stretch>
        </p:blipFill>
        <p:spPr>
          <a:xfrm>
            <a:off x="3821528" y="710048"/>
            <a:ext cx="5037541" cy="3031300"/>
          </a:xfrm>
        </p:spPr>
      </p:pic>
      <p:sp>
        <p:nvSpPr>
          <p:cNvPr id="5" name="Rectangle 4"/>
          <p:cNvSpPr/>
          <p:nvPr/>
        </p:nvSpPr>
        <p:spPr>
          <a:xfrm>
            <a:off x="3723648" y="186828"/>
            <a:ext cx="35292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51A6C2"/>
                </a:solidFill>
              </a:rPr>
              <a:t>Affordable Housing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57719" y="463217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523193" y="4435751"/>
            <a:ext cx="2326917" cy="437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57200" y="727817"/>
            <a:ext cx="2703690" cy="3916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00000"/>
              <a:buFont typeface="Wingdings 2" pitchFamily="18" charset="2"/>
              <a:buChar char="¡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"/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"/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"/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"/>
              <a:defRPr lang="en-US" sz="18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/>
              <a:t>The development will consist of the construction of 133 affordable rental apartments with a community facility (c 12,918m2 ) in three blocks ranging from three to eight </a:t>
            </a:r>
            <a:r>
              <a:rPr lang="en-US" sz="1400" b="1" dirty="0" err="1"/>
              <a:t>storeys</a:t>
            </a:r>
            <a:r>
              <a:rPr lang="en-US" sz="1400" b="1" dirty="0"/>
              <a:t>.</a:t>
            </a:r>
          </a:p>
          <a:p>
            <a:r>
              <a:rPr lang="en-US" sz="1400" dirty="0"/>
              <a:t>Part 8 approved at October meeting.</a:t>
            </a:r>
            <a:endParaRPr lang="en-US" sz="1400" b="1" dirty="0"/>
          </a:p>
        </p:txBody>
      </p:sp>
      <p:sp>
        <p:nvSpPr>
          <p:cNvPr id="11" name="Rectangle 10"/>
          <p:cNvSpPr/>
          <p:nvPr/>
        </p:nvSpPr>
        <p:spPr>
          <a:xfrm>
            <a:off x="6523193" y="5978742"/>
            <a:ext cx="2326917" cy="437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20091" y="4435751"/>
            <a:ext cx="47605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Fire safety certificate and disability access certificate applications.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20091" y="5967113"/>
            <a:ext cx="47605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Starting on site for construction. </a:t>
            </a:r>
          </a:p>
        </p:txBody>
      </p:sp>
      <p:sp>
        <p:nvSpPr>
          <p:cNvPr id="14" name="Right Arrow 13"/>
          <p:cNvSpPr/>
          <p:nvPr/>
        </p:nvSpPr>
        <p:spPr>
          <a:xfrm>
            <a:off x="798625" y="5967113"/>
            <a:ext cx="488615" cy="417647"/>
          </a:xfrm>
          <a:prstGeom prst="rightArrow">
            <a:avLst/>
          </a:prstGeom>
          <a:solidFill>
            <a:srgbClr val="51A6C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>
            <a:off x="798625" y="4418763"/>
            <a:ext cx="488615" cy="417647"/>
          </a:xfrm>
          <a:prstGeom prst="rightArrow">
            <a:avLst/>
          </a:prstGeom>
          <a:solidFill>
            <a:srgbClr val="51A6C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755389" y="3741819"/>
            <a:ext cx="1370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NEXT STEPS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23193" y="6015428"/>
            <a:ext cx="2335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Q3-4 2021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23193" y="4486431"/>
            <a:ext cx="23269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Q1 2021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523193" y="5220994"/>
            <a:ext cx="2326917" cy="437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420091" y="5246650"/>
            <a:ext cx="47605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Tender process.</a:t>
            </a:r>
          </a:p>
        </p:txBody>
      </p:sp>
      <p:sp>
        <p:nvSpPr>
          <p:cNvPr id="21" name="Right Arrow 20"/>
          <p:cNvSpPr/>
          <p:nvPr/>
        </p:nvSpPr>
        <p:spPr>
          <a:xfrm>
            <a:off x="798625" y="5229662"/>
            <a:ext cx="488615" cy="417647"/>
          </a:xfrm>
          <a:prstGeom prst="rightArrow">
            <a:avLst/>
          </a:prstGeom>
          <a:solidFill>
            <a:srgbClr val="51A6C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6523194" y="5271674"/>
            <a:ext cx="1844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Q2 2021</a:t>
            </a:r>
          </a:p>
        </p:txBody>
      </p:sp>
    </p:spTree>
    <p:extLst>
      <p:ext uri="{BB962C8B-B14F-4D97-AF65-F5344CB8AC3E}">
        <p14:creationId xmlns:p14="http://schemas.microsoft.com/office/powerpoint/2010/main" val="2500310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20-11-11 at 14.20.2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921" y="737354"/>
            <a:ext cx="6186286" cy="428740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192592" y="204597"/>
            <a:ext cx="28387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51A6C2"/>
                </a:solidFill>
              </a:rPr>
              <a:t>Innovation Hub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457199" y="727817"/>
            <a:ext cx="2090691" cy="3916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00000"/>
              <a:buFont typeface="Wingdings 2" pitchFamily="18" charset="2"/>
              <a:buChar char="¡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"/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"/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"/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"/>
              <a:defRPr lang="en-US" sz="18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/>
              <a:t>The building is 4 </a:t>
            </a:r>
            <a:r>
              <a:rPr lang="en-US" sz="1400" b="1" dirty="0" err="1"/>
              <a:t>storeys</a:t>
            </a:r>
            <a:r>
              <a:rPr lang="en-US" sz="1400" b="1" dirty="0"/>
              <a:t> high – 3 floors of </a:t>
            </a:r>
            <a:r>
              <a:rPr lang="en-US" sz="1400" b="1" dirty="0" err="1"/>
              <a:t>lettable</a:t>
            </a:r>
            <a:r>
              <a:rPr lang="en-US" sz="1400" b="1" dirty="0"/>
              <a:t> office space over a publicly-oriented ground floor. </a:t>
            </a:r>
          </a:p>
          <a:p>
            <a:r>
              <a:rPr lang="en-US" sz="1400" dirty="0"/>
              <a:t>Part 8 process ongoing.</a:t>
            </a:r>
          </a:p>
          <a:p>
            <a:r>
              <a:rPr lang="en-US" sz="1400" dirty="0"/>
              <a:t>Submission closing date - 12</a:t>
            </a:r>
            <a:r>
              <a:rPr lang="en-US" sz="1400" baseline="30000" dirty="0"/>
              <a:t>th</a:t>
            </a:r>
            <a:r>
              <a:rPr lang="en-US" sz="1400" dirty="0"/>
              <a:t> November 2020.</a:t>
            </a:r>
          </a:p>
          <a:p>
            <a:endParaRPr lang="en-US" sz="1400" b="1" dirty="0"/>
          </a:p>
          <a:p>
            <a:endParaRPr lang="en-US" sz="1400" b="1" dirty="0"/>
          </a:p>
          <a:p>
            <a:endParaRPr lang="en-US" sz="1400" b="1" dirty="0"/>
          </a:p>
          <a:p>
            <a:endParaRPr lang="en-US" sz="1800" dirty="0"/>
          </a:p>
        </p:txBody>
      </p:sp>
      <p:sp>
        <p:nvSpPr>
          <p:cNvPr id="14" name="Rectangle 13"/>
          <p:cNvSpPr/>
          <p:nvPr/>
        </p:nvSpPr>
        <p:spPr>
          <a:xfrm>
            <a:off x="6523193" y="5863072"/>
            <a:ext cx="2326917" cy="437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420091" y="5899413"/>
            <a:ext cx="47605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Going before council for Part 8 decision. </a:t>
            </a:r>
          </a:p>
        </p:txBody>
      </p:sp>
      <p:sp>
        <p:nvSpPr>
          <p:cNvPr id="19" name="Right Arrow 18"/>
          <p:cNvSpPr/>
          <p:nvPr/>
        </p:nvSpPr>
        <p:spPr>
          <a:xfrm>
            <a:off x="798625" y="5882425"/>
            <a:ext cx="488615" cy="417647"/>
          </a:xfrm>
          <a:prstGeom prst="rightArrow">
            <a:avLst/>
          </a:prstGeom>
          <a:solidFill>
            <a:srgbClr val="51A6C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755389" y="5260028"/>
            <a:ext cx="1370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NEXT STEPS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23193" y="5885953"/>
            <a:ext cx="23269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December 2020</a:t>
            </a:r>
          </a:p>
        </p:txBody>
      </p:sp>
    </p:spTree>
    <p:extLst>
      <p:ext uri="{BB962C8B-B14F-4D97-AF65-F5344CB8AC3E}">
        <p14:creationId xmlns:p14="http://schemas.microsoft.com/office/powerpoint/2010/main" val="37390122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6532330" y="4932206"/>
            <a:ext cx="2326917" cy="437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4" name="Content Placeholder 3" descr="Tallaght Stadium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9" r="3189"/>
          <a:stretch>
            <a:fillRect/>
          </a:stretch>
        </p:blipFill>
        <p:spPr>
          <a:xfrm>
            <a:off x="3613387" y="710048"/>
            <a:ext cx="5245860" cy="3156654"/>
          </a:xfrm>
        </p:spPr>
      </p:pic>
      <p:sp>
        <p:nvSpPr>
          <p:cNvPr id="7" name="Rectangle 6"/>
          <p:cNvSpPr/>
          <p:nvPr/>
        </p:nvSpPr>
        <p:spPr>
          <a:xfrm>
            <a:off x="3524146" y="296930"/>
            <a:ext cx="37761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>
                <a:solidFill>
                  <a:schemeClr val="accent1"/>
                </a:solidFill>
              </a:rPr>
              <a:t>Tallaght</a:t>
            </a:r>
            <a:r>
              <a:rPr lang="en-US" sz="2000" dirty="0">
                <a:solidFill>
                  <a:schemeClr val="accent1"/>
                </a:solidFill>
              </a:rPr>
              <a:t> Stadium North Stand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57199" y="727818"/>
            <a:ext cx="3066947" cy="31388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00000"/>
              <a:buFont typeface="Wingdings 2" pitchFamily="18" charset="2"/>
              <a:buChar char="¡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"/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"/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"/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"/>
              <a:defRPr lang="en-US" sz="18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00" b="1" dirty="0"/>
              <a:t>Proposed capacity of 2,500 to include covered universal accessible seating above pitch level, with an overall footprint area of 1,700 </a:t>
            </a:r>
            <a:r>
              <a:rPr lang="en-US" sz="1300" b="1" dirty="0" err="1"/>
              <a:t>sq.m</a:t>
            </a:r>
            <a:r>
              <a:rPr lang="en-US" sz="1300" b="1" dirty="0"/>
              <a:t>.</a:t>
            </a:r>
          </a:p>
          <a:p>
            <a:r>
              <a:rPr lang="en-US" sz="1300" dirty="0"/>
              <a:t>The capacity of the Stadium will increase to 10,000 spectators, once development completed.</a:t>
            </a:r>
            <a:endParaRPr lang="en-US" sz="1300" b="1" dirty="0"/>
          </a:p>
          <a:p>
            <a:r>
              <a:rPr lang="en-US" sz="1300" dirty="0"/>
              <a:t>Part 8 approved at October meeting, with modifications.</a:t>
            </a:r>
            <a:endParaRPr lang="en-US" sz="1300" b="1" dirty="0"/>
          </a:p>
          <a:p>
            <a:endParaRPr lang="en-US" sz="1800" dirty="0"/>
          </a:p>
        </p:txBody>
      </p:sp>
      <p:sp>
        <p:nvSpPr>
          <p:cNvPr id="13" name="TextBox 12"/>
          <p:cNvSpPr txBox="1"/>
          <p:nvPr/>
        </p:nvSpPr>
        <p:spPr>
          <a:xfrm>
            <a:off x="3358444" y="172155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334000" y="547511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6523193" y="5513595"/>
            <a:ext cx="2326917" cy="437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20091" y="4919378"/>
            <a:ext cx="47605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Detailed design and tender preparation work by the consultant architects.</a:t>
            </a:r>
            <a:endParaRPr lang="en-US" sz="1400" i="1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420091" y="5543789"/>
            <a:ext cx="47605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Tender process.</a:t>
            </a:r>
          </a:p>
        </p:txBody>
      </p:sp>
      <p:sp>
        <p:nvSpPr>
          <p:cNvPr id="19" name="Right Arrow 18"/>
          <p:cNvSpPr/>
          <p:nvPr/>
        </p:nvSpPr>
        <p:spPr>
          <a:xfrm>
            <a:off x="798625" y="5543789"/>
            <a:ext cx="488615" cy="417647"/>
          </a:xfrm>
          <a:prstGeom prst="rightArrow">
            <a:avLst/>
          </a:prstGeom>
          <a:solidFill>
            <a:srgbClr val="51A6C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ight Arrow 19"/>
          <p:cNvSpPr/>
          <p:nvPr/>
        </p:nvSpPr>
        <p:spPr>
          <a:xfrm>
            <a:off x="798625" y="4928046"/>
            <a:ext cx="488615" cy="417647"/>
          </a:xfrm>
          <a:prstGeom prst="rightArrow">
            <a:avLst/>
          </a:prstGeom>
          <a:solidFill>
            <a:srgbClr val="51A6C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755389" y="4305649"/>
            <a:ext cx="1370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NEXT STEPS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23193" y="5553620"/>
            <a:ext cx="119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Q2 2021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523193" y="4931574"/>
            <a:ext cx="23269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Ongoing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523193" y="6092307"/>
            <a:ext cx="2326917" cy="437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420091" y="6131990"/>
            <a:ext cx="47605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Construction start.</a:t>
            </a:r>
          </a:p>
        </p:txBody>
      </p:sp>
      <p:sp>
        <p:nvSpPr>
          <p:cNvPr id="27" name="Right Arrow 26"/>
          <p:cNvSpPr/>
          <p:nvPr/>
        </p:nvSpPr>
        <p:spPr>
          <a:xfrm>
            <a:off x="798625" y="6131990"/>
            <a:ext cx="488615" cy="417647"/>
          </a:xfrm>
          <a:prstGeom prst="rightArrow">
            <a:avLst/>
          </a:prstGeom>
          <a:solidFill>
            <a:srgbClr val="51A6C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6523193" y="6128993"/>
            <a:ext cx="216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Q3-4 2021</a:t>
            </a:r>
          </a:p>
        </p:txBody>
      </p:sp>
    </p:spTree>
    <p:extLst>
      <p:ext uri="{BB962C8B-B14F-4D97-AF65-F5344CB8AC3E}">
        <p14:creationId xmlns:p14="http://schemas.microsoft.com/office/powerpoint/2010/main" val="2878120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Shot 2020-11-11 at 14.41.58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12" b="11412"/>
          <a:stretch>
            <a:fillRect/>
          </a:stretch>
        </p:blipFill>
        <p:spPr>
          <a:xfrm>
            <a:off x="2824028" y="710049"/>
            <a:ext cx="6465636" cy="3890644"/>
          </a:xfrm>
        </p:spPr>
      </p:pic>
      <p:sp>
        <p:nvSpPr>
          <p:cNvPr id="5" name="Rectangle 4"/>
          <p:cNvSpPr/>
          <p:nvPr/>
        </p:nvSpPr>
        <p:spPr>
          <a:xfrm>
            <a:off x="3304748" y="186828"/>
            <a:ext cx="38914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chemeClr val="accent1"/>
                </a:solidFill>
              </a:rPr>
              <a:t>Tallaght</a:t>
            </a:r>
            <a:r>
              <a:rPr lang="en-US" sz="2800" dirty="0">
                <a:solidFill>
                  <a:schemeClr val="accent1"/>
                </a:solidFill>
              </a:rPr>
              <a:t> Public Realm</a:t>
            </a:r>
          </a:p>
        </p:txBody>
      </p:sp>
      <p:sp>
        <p:nvSpPr>
          <p:cNvPr id="6" name="Rectangle 5"/>
          <p:cNvSpPr/>
          <p:nvPr/>
        </p:nvSpPr>
        <p:spPr>
          <a:xfrm>
            <a:off x="6523193" y="5240078"/>
            <a:ext cx="2326917" cy="437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727817"/>
            <a:ext cx="2703690" cy="3916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00000"/>
              <a:buFont typeface="Wingdings 2" pitchFamily="18" charset="2"/>
              <a:buChar char="¡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"/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"/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"/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"/>
              <a:defRPr lang="en-US" sz="18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/>
              <a:t>The Public Realm projects links up 5 spaces that will create a permeable and user friendly space at:</a:t>
            </a:r>
          </a:p>
          <a:p>
            <a:pPr lvl="1"/>
            <a:r>
              <a:rPr lang="en-US" sz="1200" b="1" dirty="0"/>
              <a:t>Chamber Square</a:t>
            </a:r>
          </a:p>
          <a:p>
            <a:pPr lvl="1"/>
            <a:r>
              <a:rPr lang="en-US" sz="1200" b="1" dirty="0"/>
              <a:t>County Hall Pedestrian Link</a:t>
            </a:r>
          </a:p>
          <a:p>
            <a:pPr lvl="1"/>
            <a:r>
              <a:rPr lang="en-US" sz="1200" b="1" dirty="0" err="1"/>
              <a:t>Belgard</a:t>
            </a:r>
            <a:r>
              <a:rPr lang="en-US" sz="1200" b="1" dirty="0"/>
              <a:t> Square North Pedestrian Crossing.</a:t>
            </a:r>
          </a:p>
          <a:p>
            <a:pPr lvl="1"/>
            <a:r>
              <a:rPr lang="en-US" sz="1200" b="1" dirty="0"/>
              <a:t>School Pedestrian Link</a:t>
            </a:r>
          </a:p>
          <a:p>
            <a:pPr lvl="1"/>
            <a:r>
              <a:rPr lang="en-US" sz="1200" b="1" dirty="0"/>
              <a:t>Innovation Square</a:t>
            </a:r>
          </a:p>
          <a:p>
            <a:r>
              <a:rPr lang="en-US" sz="1400" dirty="0"/>
              <a:t>Part 8 approved at October meeting.</a:t>
            </a:r>
            <a:endParaRPr lang="en-US" sz="1400" b="1" dirty="0"/>
          </a:p>
          <a:p>
            <a:endParaRPr lang="en-US" sz="1800" dirty="0"/>
          </a:p>
        </p:txBody>
      </p:sp>
      <p:sp>
        <p:nvSpPr>
          <p:cNvPr id="8" name="Rectangle 7"/>
          <p:cNvSpPr/>
          <p:nvPr/>
        </p:nvSpPr>
        <p:spPr>
          <a:xfrm>
            <a:off x="6523193" y="5978742"/>
            <a:ext cx="2326917" cy="437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20091" y="5240078"/>
            <a:ext cx="47605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Will be progressed to detail design on completion of a cost check which is currently being </a:t>
            </a:r>
            <a:r>
              <a:rPr lang="en-US" sz="1400" dirty="0" err="1"/>
              <a:t>finalised</a:t>
            </a:r>
            <a:r>
              <a:rPr lang="en-US" sz="1400" dirty="0"/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20091" y="5967113"/>
            <a:ext cx="47605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Tender process.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798625" y="5967113"/>
            <a:ext cx="488615" cy="417647"/>
          </a:xfrm>
          <a:prstGeom prst="rightArrow">
            <a:avLst/>
          </a:prstGeom>
          <a:solidFill>
            <a:srgbClr val="51A6C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>
            <a:off x="798625" y="5223090"/>
            <a:ext cx="488615" cy="417647"/>
          </a:xfrm>
          <a:prstGeom prst="rightArrow">
            <a:avLst/>
          </a:prstGeom>
          <a:solidFill>
            <a:srgbClr val="51A6C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755389" y="4600693"/>
            <a:ext cx="1370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NEXT STEPS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23193" y="6015428"/>
            <a:ext cx="119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Q1 2021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23193" y="5290758"/>
            <a:ext cx="23269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Q4 2020</a:t>
            </a:r>
          </a:p>
        </p:txBody>
      </p:sp>
    </p:spTree>
    <p:extLst>
      <p:ext uri="{BB962C8B-B14F-4D97-AF65-F5344CB8AC3E}">
        <p14:creationId xmlns:p14="http://schemas.microsoft.com/office/powerpoint/2010/main" val="25866836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321095" y="296930"/>
            <a:ext cx="288968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 err="1">
                <a:solidFill>
                  <a:schemeClr val="accent1"/>
                </a:solidFill>
              </a:rPr>
              <a:t>Belgard</a:t>
            </a:r>
            <a:r>
              <a:rPr lang="en-US" sz="2200" dirty="0">
                <a:solidFill>
                  <a:schemeClr val="accent1"/>
                </a:solidFill>
              </a:rPr>
              <a:t> Road North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199" y="727817"/>
            <a:ext cx="3617985" cy="2339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00000"/>
              <a:buFont typeface="Wingdings 2" pitchFamily="18" charset="2"/>
              <a:buChar char="¡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"/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"/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"/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"/>
              <a:defRPr lang="en-US" sz="18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/>
              <a:t>Direct link between </a:t>
            </a:r>
            <a:r>
              <a:rPr lang="en-US" sz="1400" b="1" dirty="0" err="1"/>
              <a:t>Belgard</a:t>
            </a:r>
            <a:r>
              <a:rPr lang="en-US" sz="1400" b="1" dirty="0"/>
              <a:t> Square North and Cookstown Industrial Estate. </a:t>
            </a:r>
          </a:p>
          <a:p>
            <a:r>
              <a:rPr lang="en-US" sz="1400" dirty="0" err="1"/>
              <a:t>Signalised</a:t>
            </a:r>
            <a:r>
              <a:rPr lang="en-US" sz="1400" dirty="0"/>
              <a:t> T-junction at </a:t>
            </a:r>
            <a:r>
              <a:rPr lang="en-US" sz="1400" dirty="0" err="1"/>
              <a:t>Belgard</a:t>
            </a:r>
            <a:r>
              <a:rPr lang="en-US" sz="1400" dirty="0"/>
              <a:t> Square North. The proposed road scheme is approximately 102 </a:t>
            </a:r>
            <a:r>
              <a:rPr lang="en-US" sz="1400" dirty="0" err="1"/>
              <a:t>metres</a:t>
            </a:r>
            <a:r>
              <a:rPr lang="en-US" sz="1400" dirty="0"/>
              <a:t> in length.  </a:t>
            </a:r>
          </a:p>
          <a:p>
            <a:r>
              <a:rPr lang="en-US" sz="1400" dirty="0"/>
              <a:t>Construction to finish in Q1 2021.</a:t>
            </a:r>
          </a:p>
          <a:p>
            <a:pPr marL="0" indent="0">
              <a:buNone/>
            </a:pPr>
            <a:endParaRPr lang="en-US" sz="1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523193" y="5290758"/>
            <a:ext cx="23269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XX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065002" y="3813153"/>
            <a:ext cx="314577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chemeClr val="accent1"/>
                </a:solidFill>
              </a:rPr>
              <a:t>Airton Road Extension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210778" y="3813153"/>
            <a:ext cx="1639332" cy="1608070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 descr="Screen Shot 2020-11-11 at 18.10.2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2463" y="4258313"/>
            <a:ext cx="4436784" cy="1814152"/>
          </a:xfrm>
          <a:prstGeom prst="rect">
            <a:avLst/>
          </a:prstGeom>
        </p:spPr>
      </p:pic>
      <p:pic>
        <p:nvPicPr>
          <p:cNvPr id="21" name="Picture 20" descr="Screen Shot 2020-11-11 at 18.13.1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8453" y="727817"/>
            <a:ext cx="3605768" cy="2339399"/>
          </a:xfrm>
          <a:prstGeom prst="rect">
            <a:avLst/>
          </a:prstGeom>
        </p:spPr>
      </p:pic>
      <p:sp>
        <p:nvSpPr>
          <p:cNvPr id="24" name="Content Placeholder 2"/>
          <p:cNvSpPr txBox="1">
            <a:spLocks/>
          </p:cNvSpPr>
          <p:nvPr/>
        </p:nvSpPr>
        <p:spPr>
          <a:xfrm>
            <a:off x="457199" y="4258314"/>
            <a:ext cx="3617985" cy="18141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00000"/>
              <a:buFont typeface="Wingdings 2" pitchFamily="18" charset="2"/>
              <a:buChar char="¡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"/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"/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"/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"/>
              <a:defRPr lang="en-US" sz="18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/>
              <a:t>Extension of Airton Road to link in with new north-south Link Road and provide alternative access to rear of </a:t>
            </a:r>
            <a:r>
              <a:rPr lang="en-US" sz="1400" b="1" dirty="0" err="1"/>
              <a:t>Tallaght</a:t>
            </a:r>
            <a:r>
              <a:rPr lang="en-US" sz="1400" b="1" dirty="0"/>
              <a:t> Hospital.</a:t>
            </a:r>
          </a:p>
          <a:p>
            <a:r>
              <a:rPr lang="en-US" sz="1400" dirty="0"/>
              <a:t>In the process of acquiring lands.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549415751"/>
      </p:ext>
    </p:extLst>
  </p:cSld>
  <p:clrMapOvr>
    <a:masterClrMapping/>
  </p:clrMapOvr>
</p:sld>
</file>

<file path=ppt/theme/theme1.xml><?xml version="1.0" encoding="utf-8"?>
<a:theme xmlns:a="http://schemas.openxmlformats.org/drawingml/2006/main" name="Plaza">
  <a:themeElements>
    <a:clrScheme name="Summer">
      <a:dk1>
        <a:sysClr val="windowText" lastClr="000000"/>
      </a:dk1>
      <a:lt1>
        <a:sysClr val="window" lastClr="FFFFFF"/>
      </a:lt1>
      <a:dk2>
        <a:srgbClr val="D16207"/>
      </a:dk2>
      <a:lt2>
        <a:srgbClr val="F0B31E"/>
      </a:lt2>
      <a:accent1>
        <a:srgbClr val="51A6C2"/>
      </a:accent1>
      <a:accent2>
        <a:srgbClr val="51C2A9"/>
      </a:accent2>
      <a:accent3>
        <a:srgbClr val="7EC251"/>
      </a:accent3>
      <a:accent4>
        <a:srgbClr val="E1DC53"/>
      </a:accent4>
      <a:accent5>
        <a:srgbClr val="B54721"/>
      </a:accent5>
      <a:accent6>
        <a:srgbClr val="A16BB1"/>
      </a:accent6>
      <a:hlink>
        <a:srgbClr val="A40A06"/>
      </a:hlink>
      <a:folHlink>
        <a:srgbClr val="837F16"/>
      </a:folHlink>
    </a:clrScheme>
    <a:fontScheme name="Plaza">
      <a:maj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Plaza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60000"/>
                <a:satMod val="135000"/>
              </a:schemeClr>
            </a:gs>
            <a:gs pos="100000">
              <a:schemeClr val="phClr">
                <a:tint val="10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0000"/>
                <a:satMod val="120000"/>
              </a:schemeClr>
            </a:gs>
            <a:gs pos="35000">
              <a:schemeClr val="phClr">
                <a:shade val="100000"/>
                <a:satMod val="150000"/>
              </a:schemeClr>
            </a:gs>
            <a:gs pos="70000">
              <a:schemeClr val="phClr">
                <a:tint val="100000"/>
                <a:shade val="100000"/>
                <a:satMod val="200000"/>
                <a:greenMod val="100000"/>
              </a:schemeClr>
            </a:gs>
            <a:gs pos="100000">
              <a:schemeClr val="phClr"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190500" dist="63500" dir="5400000">
              <a:srgbClr val="FFFFFF">
                <a:alpha val="65000"/>
              </a:srgbClr>
            </a:innerShdw>
          </a:effectLst>
          <a:scene3d>
            <a:camera prst="orthographicFront">
              <a:rot lat="0" lon="0" rev="0"/>
            </a:camera>
            <a:lightRig rig="twoPt" dir="r">
              <a:rot lat="0" lon="0" rev="6000000"/>
            </a:lightRig>
          </a:scene3d>
          <a:sp3d prstMaterial="matte">
            <a:bevelT w="0" h="0" prst="relaxedInset"/>
          </a:sp3d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88900" dist="38100" dir="6600000" sx="101000" sy="101000" rotWithShape="0">
              <a:srgbClr val="000000">
                <a:alpha val="50000"/>
              </a:srgbClr>
            </a:outerShdw>
          </a:effectLst>
          <a:scene3d>
            <a:camera prst="perspectiveFront" fov="3000000"/>
            <a:lightRig rig="morning" dir="tl">
              <a:rot lat="0" lon="0" rev="1800000"/>
            </a:lightRig>
          </a:scene3d>
          <a:sp3d contourW="38100" prstMaterial="softEdge">
            <a:bevelT w="25400" h="38100"/>
            <a:contourClr>
              <a:schemeClr val="phClr">
                <a:tint val="6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811</Words>
  <Application>Microsoft Office PowerPoint</Application>
  <PresentationFormat>On-screen Show (4:3)</PresentationFormat>
  <Paragraphs>118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Calibri</vt:lpstr>
      <vt:lpstr>Century Gothic</vt:lpstr>
      <vt:lpstr>Wingdings 2</vt:lpstr>
      <vt:lpstr>Plaza</vt:lpstr>
      <vt:lpstr>PowerPoint Presentation</vt:lpstr>
      <vt:lpstr>PowerPoint Presentation</vt:lpstr>
      <vt:lpstr>PowerPoint Presentation</vt:lpstr>
      <vt:lpstr>SDCC Initiatives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Private Sector Proposals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Jason Frehill</dc:creator>
  <cp:lastModifiedBy>Edel Colgan</cp:lastModifiedBy>
  <cp:revision>3</cp:revision>
  <dcterms:created xsi:type="dcterms:W3CDTF">2020-11-25T12:04:25Z</dcterms:created>
  <dcterms:modified xsi:type="dcterms:W3CDTF">2020-11-25T13:33:12Z</dcterms:modified>
</cp:coreProperties>
</file>