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14"/>
  </p:notesMasterIdLst>
  <p:sldIdLst>
    <p:sldId id="285" r:id="rId5"/>
    <p:sldId id="534" r:id="rId6"/>
    <p:sldId id="537" r:id="rId7"/>
    <p:sldId id="536" r:id="rId8"/>
    <p:sldId id="275" r:id="rId9"/>
    <p:sldId id="538" r:id="rId10"/>
    <p:sldId id="264" r:id="rId11"/>
    <p:sldId id="278" r:id="rId12"/>
    <p:sldId id="53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 Igoe" initials="FI" lastIdx="1" clrIdx="0">
    <p:extLst>
      <p:ext uri="{19B8F6BF-5375-455C-9EA6-DF929625EA0E}">
        <p15:presenceInfo xmlns:p15="http://schemas.microsoft.com/office/powerpoint/2012/main" userId="S::figoe@lawco.ie::6d2a2589-f802-45e3-99db-1db13be7c3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94249" autoAdjust="0"/>
  </p:normalViewPr>
  <p:slideViewPr>
    <p:cSldViewPr>
      <p:cViewPr varScale="1">
        <p:scale>
          <a:sx n="68" d="100"/>
          <a:sy n="68" d="100"/>
        </p:scale>
        <p:origin x="13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D6E00-7004-4830-B2AD-68686F767BDB}" type="datetimeFigureOut">
              <a:rPr lang="en-IE" smtClean="0"/>
              <a:t>23/11/2020</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DE2E2-626B-40FD-BAFB-40C3A345B846}" type="slidenum">
              <a:rPr lang="en-IE" smtClean="0"/>
              <a:t>‹#›</a:t>
            </a:fld>
            <a:endParaRPr lang="en-IE"/>
          </a:p>
        </p:txBody>
      </p:sp>
    </p:spTree>
    <p:extLst>
      <p:ext uri="{BB962C8B-B14F-4D97-AF65-F5344CB8AC3E}">
        <p14:creationId xmlns:p14="http://schemas.microsoft.com/office/powerpoint/2010/main" val="283578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A9DE2E2-626B-40FD-BAFB-40C3A345B846}" type="slidenum">
              <a:rPr lang="en-IE" smtClean="0"/>
              <a:t>1</a:t>
            </a:fld>
            <a:endParaRPr lang="en-IE"/>
          </a:p>
        </p:txBody>
      </p:sp>
    </p:spTree>
    <p:extLst>
      <p:ext uri="{BB962C8B-B14F-4D97-AF65-F5344CB8AC3E}">
        <p14:creationId xmlns:p14="http://schemas.microsoft.com/office/powerpoint/2010/main" val="192607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t>However: </a:t>
            </a:r>
            <a:r>
              <a:rPr lang="en-IE" sz="1200" dirty="0"/>
              <a:t>the changes in water quality varied across the country with some counties showing a particularly significant declines</a:t>
            </a:r>
          </a:p>
          <a:p>
            <a:endParaRPr lang="en-IE" sz="1200" dirty="0"/>
          </a:p>
          <a:p>
            <a:r>
              <a:rPr lang="en-IE" sz="1200" dirty="0"/>
              <a:t>Put the absolute and relative change for your county in bullet 3; for example in Kilkenny, between</a:t>
            </a:r>
            <a:r>
              <a:rPr lang="en-IE" sz="1200" baseline="0" dirty="0"/>
              <a:t> the recent sampling periods </a:t>
            </a:r>
            <a:r>
              <a:rPr lang="en-IE" sz="1200" dirty="0"/>
              <a:t>overall water quality dropped by 16%, however Good status declined by 27% in relative terms (i.e. 2015 v 2018 river water bodies), this illustrates the speed of the drop and the highlights urgency to take action in this county.</a:t>
            </a:r>
            <a:endParaRPr lang="en-IE" dirty="0"/>
          </a:p>
        </p:txBody>
      </p:sp>
      <p:sp>
        <p:nvSpPr>
          <p:cNvPr id="4" name="Slide Number Placeholder 3"/>
          <p:cNvSpPr>
            <a:spLocks noGrp="1"/>
          </p:cNvSpPr>
          <p:nvPr>
            <p:ph type="sldNum" sz="quarter" idx="5"/>
          </p:nvPr>
        </p:nvSpPr>
        <p:spPr/>
        <p:txBody>
          <a:bodyPr/>
          <a:lstStyle/>
          <a:p>
            <a:fld id="{FA9DE2E2-626B-40FD-BAFB-40C3A345B846}" type="slidenum">
              <a:rPr lang="en-IE" smtClean="0"/>
              <a:t>2</a:t>
            </a:fld>
            <a:endParaRPr lang="en-IE"/>
          </a:p>
        </p:txBody>
      </p:sp>
    </p:spTree>
    <p:extLst>
      <p:ext uri="{BB962C8B-B14F-4D97-AF65-F5344CB8AC3E}">
        <p14:creationId xmlns:p14="http://schemas.microsoft.com/office/powerpoint/2010/main" val="6264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Figure 8.1 from Water Quality in Ireland 2013-2018.</a:t>
            </a:r>
            <a:r>
              <a:rPr lang="en-IE" baseline="0" dirty="0"/>
              <a:t> These are combined data nationally. It would </a:t>
            </a:r>
            <a:r>
              <a:rPr lang="en-IE" baseline="0" dirty="0" err="1"/>
              <a:t>mbe</a:t>
            </a:r>
            <a:r>
              <a:rPr lang="en-IE" baseline="0" dirty="0"/>
              <a:t> helpful to have an understanding of what is changing locally (population, industry, forestry, herd no, landscape changes etc) to account for where there has been significant changes (also this information will help with next Characterisation). </a:t>
            </a:r>
            <a:endParaRPr lang="en-IE" dirty="0"/>
          </a:p>
        </p:txBody>
      </p:sp>
      <p:sp>
        <p:nvSpPr>
          <p:cNvPr id="4" name="Slide Number Placeholder 3"/>
          <p:cNvSpPr>
            <a:spLocks noGrp="1"/>
          </p:cNvSpPr>
          <p:nvPr>
            <p:ph type="sldNum" sz="quarter" idx="5"/>
          </p:nvPr>
        </p:nvSpPr>
        <p:spPr/>
        <p:txBody>
          <a:bodyPr/>
          <a:lstStyle/>
          <a:p>
            <a:fld id="{FA9DE2E2-626B-40FD-BAFB-40C3A345B846}" type="slidenum">
              <a:rPr lang="en-IE" smtClean="0"/>
              <a:t>3</a:t>
            </a:fld>
            <a:endParaRPr lang="en-IE"/>
          </a:p>
        </p:txBody>
      </p:sp>
    </p:spTree>
    <p:extLst>
      <p:ext uri="{BB962C8B-B14F-4D97-AF65-F5344CB8AC3E}">
        <p14:creationId xmlns:p14="http://schemas.microsoft.com/office/powerpoint/2010/main" val="259348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This information is available on www.catchments.ie (Data/ Dashboards)</a:t>
            </a:r>
          </a:p>
        </p:txBody>
      </p:sp>
      <p:sp>
        <p:nvSpPr>
          <p:cNvPr id="4" name="Slide Number Placeholder 3"/>
          <p:cNvSpPr>
            <a:spLocks noGrp="1"/>
          </p:cNvSpPr>
          <p:nvPr>
            <p:ph type="sldNum" sz="quarter" idx="5"/>
          </p:nvPr>
        </p:nvSpPr>
        <p:spPr/>
        <p:txBody>
          <a:bodyPr/>
          <a:lstStyle/>
          <a:p>
            <a:fld id="{FA9DE2E2-626B-40FD-BAFB-40C3A345B846}" type="slidenum">
              <a:rPr lang="en-IE" smtClean="0"/>
              <a:t>5</a:t>
            </a:fld>
            <a:endParaRPr lang="en-IE"/>
          </a:p>
        </p:txBody>
      </p:sp>
    </p:spTree>
    <p:extLst>
      <p:ext uri="{BB962C8B-B14F-4D97-AF65-F5344CB8AC3E}">
        <p14:creationId xmlns:p14="http://schemas.microsoft.com/office/powerpoint/2010/main" val="278474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This information is available on www.catchments.ie (Data/ Dashboards)</a:t>
            </a:r>
          </a:p>
        </p:txBody>
      </p:sp>
      <p:sp>
        <p:nvSpPr>
          <p:cNvPr id="4" name="Slide Number Placeholder 3"/>
          <p:cNvSpPr>
            <a:spLocks noGrp="1"/>
          </p:cNvSpPr>
          <p:nvPr>
            <p:ph type="sldNum" sz="quarter" idx="5"/>
          </p:nvPr>
        </p:nvSpPr>
        <p:spPr/>
        <p:txBody>
          <a:bodyPr/>
          <a:lstStyle/>
          <a:p>
            <a:fld id="{FA9DE2E2-626B-40FD-BAFB-40C3A345B846}" type="slidenum">
              <a:rPr lang="en-IE" smtClean="0"/>
              <a:t>6</a:t>
            </a:fld>
            <a:endParaRPr lang="en-IE"/>
          </a:p>
        </p:txBody>
      </p:sp>
    </p:spTree>
    <p:extLst>
      <p:ext uri="{BB962C8B-B14F-4D97-AF65-F5344CB8AC3E}">
        <p14:creationId xmlns:p14="http://schemas.microsoft.com/office/powerpoint/2010/main" val="1038190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FA9DE2E2-626B-40FD-BAFB-40C3A345B846}" type="slidenum">
              <a:rPr lang="en-IE" smtClean="0"/>
              <a:t>7</a:t>
            </a:fld>
            <a:endParaRPr lang="en-IE"/>
          </a:p>
        </p:txBody>
      </p:sp>
    </p:spTree>
    <p:extLst>
      <p:ext uri="{BB962C8B-B14F-4D97-AF65-F5344CB8AC3E}">
        <p14:creationId xmlns:p14="http://schemas.microsoft.com/office/powerpoint/2010/main" val="24546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modified</a:t>
            </a:r>
            <a:r>
              <a:rPr lang="en-IE" baseline="0" dirty="0"/>
              <a:t> based on slide </a:t>
            </a:r>
            <a:r>
              <a:rPr lang="en-IE" dirty="0"/>
              <a:t>provided by Tipperary County Council, customise as appropriate for your local authority. Note for SWMI - </a:t>
            </a:r>
            <a:r>
              <a:rPr lang="en-IE" sz="1200" b="0" i="0" u="none" strike="noStrike" kern="1200" dirty="0">
                <a:solidFill>
                  <a:schemeClr val="tx1"/>
                </a:solidFill>
                <a:effectLst/>
                <a:latin typeface="+mn-lt"/>
                <a:ea typeface="+mn-ea"/>
                <a:cs typeface="+mn-cs"/>
              </a:rPr>
              <a:t>The consultation period closes on</a:t>
            </a:r>
            <a:r>
              <a:rPr lang="en-IE" sz="1200" b="1" i="0" u="none" strike="noStrike" kern="1200" dirty="0">
                <a:solidFill>
                  <a:schemeClr val="tx1"/>
                </a:solidFill>
                <a:effectLst/>
                <a:latin typeface="+mn-lt"/>
                <a:ea typeface="+mn-ea"/>
                <a:cs typeface="+mn-cs"/>
              </a:rPr>
              <a:t> Friday, 26 June 2020</a:t>
            </a:r>
            <a:r>
              <a:rPr lang="en-IE" sz="1200" b="0" i="0" u="none" strike="noStrike" kern="1200" dirty="0">
                <a:solidFill>
                  <a:schemeClr val="tx1"/>
                </a:solidFill>
                <a:effectLst/>
                <a:latin typeface="+mn-lt"/>
                <a:ea typeface="+mn-ea"/>
                <a:cs typeface="+mn-cs"/>
              </a:rPr>
              <a:t>. </a:t>
            </a:r>
            <a:endParaRPr lang="en-IE" dirty="0"/>
          </a:p>
        </p:txBody>
      </p:sp>
      <p:sp>
        <p:nvSpPr>
          <p:cNvPr id="4" name="Slide Number Placeholder 3"/>
          <p:cNvSpPr>
            <a:spLocks noGrp="1"/>
          </p:cNvSpPr>
          <p:nvPr>
            <p:ph type="sldNum" sz="quarter" idx="5"/>
          </p:nvPr>
        </p:nvSpPr>
        <p:spPr/>
        <p:txBody>
          <a:bodyPr/>
          <a:lstStyle/>
          <a:p>
            <a:fld id="{FA9DE2E2-626B-40FD-BAFB-40C3A345B846}" type="slidenum">
              <a:rPr lang="en-IE" smtClean="0"/>
              <a:t>8</a:t>
            </a:fld>
            <a:endParaRPr lang="en-IE"/>
          </a:p>
        </p:txBody>
      </p:sp>
    </p:spTree>
    <p:extLst>
      <p:ext uri="{BB962C8B-B14F-4D97-AF65-F5344CB8AC3E}">
        <p14:creationId xmlns:p14="http://schemas.microsoft.com/office/powerpoint/2010/main" val="1588858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0D9C-DB51-4D60-936C-626187D3976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53730A64-C5E8-419C-8134-1C3739DC5C6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3A9E4CB-6CAC-4434-A48E-ADE33EB436C1}"/>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5" name="Footer Placeholder 4">
            <a:extLst>
              <a:ext uri="{FF2B5EF4-FFF2-40B4-BE49-F238E27FC236}">
                <a16:creationId xmlns:a16="http://schemas.microsoft.com/office/drawing/2014/main" id="{7BE7E2ED-3327-4EFF-B935-0F95CE4CC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67030-150C-4C30-B4C2-2CE5850E490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705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A0ED-0F31-431E-9544-D83FC32871F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149BD6B-DB7C-4C92-BB5C-8230D6619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DA4CEA6-7C69-4311-ACF4-948745CCF6EF}"/>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5" name="Footer Placeholder 4">
            <a:extLst>
              <a:ext uri="{FF2B5EF4-FFF2-40B4-BE49-F238E27FC236}">
                <a16:creationId xmlns:a16="http://schemas.microsoft.com/office/drawing/2014/main" id="{4F925B9C-DA11-4385-8361-C0753471A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A6EB1-CC84-4623-9E5C-0B5B6FCECD0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1631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26EB5-8331-4EB1-A45B-B8E08051CCB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59897B1-E66A-42B4-955C-889519CF99F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070AC74-94BB-4063-84C5-8B25C6DD2CA1}"/>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5" name="Footer Placeholder 4">
            <a:extLst>
              <a:ext uri="{FF2B5EF4-FFF2-40B4-BE49-F238E27FC236}">
                <a16:creationId xmlns:a16="http://schemas.microsoft.com/office/drawing/2014/main" id="{95BC7A13-30BA-449C-942F-A764EF291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DAB8-74AA-47D5-9607-630C4545F68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7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58F-551F-4BAF-97F3-ABD4926DB39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4368838-EFB8-4F7E-A325-A3DD8F79D3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FB44A07-9ED6-439C-9918-FAF0200EFF78}"/>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5" name="Footer Placeholder 4">
            <a:extLst>
              <a:ext uri="{FF2B5EF4-FFF2-40B4-BE49-F238E27FC236}">
                <a16:creationId xmlns:a16="http://schemas.microsoft.com/office/drawing/2014/main" id="{70FD62FE-3334-4510-9C99-8C75E7ED2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BE730-5CE9-4F9C-875F-498F6CDF400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6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997D-1E27-4097-8D69-ED590041F6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2606DCB-6D9A-44B8-9216-5CCA6CEE550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F88C80-3A1D-4D3A-B3D6-4DB1AA7751F0}"/>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5" name="Footer Placeholder 4">
            <a:extLst>
              <a:ext uri="{FF2B5EF4-FFF2-40B4-BE49-F238E27FC236}">
                <a16:creationId xmlns:a16="http://schemas.microsoft.com/office/drawing/2014/main" id="{BC8F870B-AE8B-4229-AE7A-C91330B55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3B439-5152-44BF-8FF2-6ABF447B3BC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179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2C7A-3854-4CC1-938D-445229B6DE5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DD37D3D-4D2E-47D6-923D-B0534A08733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538EB41-F059-4DCA-97E3-1064E8219EA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F5C0FEF-A4FB-4A0E-B847-FFC1B4EB9BF6}"/>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6" name="Footer Placeholder 5">
            <a:extLst>
              <a:ext uri="{FF2B5EF4-FFF2-40B4-BE49-F238E27FC236}">
                <a16:creationId xmlns:a16="http://schemas.microsoft.com/office/drawing/2014/main" id="{8AA8076E-E8BA-4A18-BB24-98E9B314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8A17E-611B-49D0-BDC3-8B29789719C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73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CA80-11D1-4752-867B-307E17E88D06}"/>
              </a:ext>
            </a:extLst>
          </p:cNvPr>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E8D16E9-D967-4E23-B846-A88EC2E33BB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F712841-795C-4B6C-AD03-C10E56E4F33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FAA7953-343D-4995-94A0-83C4B485B58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BC6F0-1F4B-454C-B533-A9B761B359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BD6F4A6-936F-496C-AF92-E40C6BC2446B}"/>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8" name="Footer Placeholder 7">
            <a:extLst>
              <a:ext uri="{FF2B5EF4-FFF2-40B4-BE49-F238E27FC236}">
                <a16:creationId xmlns:a16="http://schemas.microsoft.com/office/drawing/2014/main" id="{3D26D886-3848-487B-8404-EF2771DD46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6EA099-C2B2-47DD-8BC7-9DC8D8E2F7D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177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E5E0-B1A5-47E4-B867-9D8FCE5DEC5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AF6F33E-A3FA-4FAB-8475-C8E66F05EA92}"/>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4" name="Footer Placeholder 3">
            <a:extLst>
              <a:ext uri="{FF2B5EF4-FFF2-40B4-BE49-F238E27FC236}">
                <a16:creationId xmlns:a16="http://schemas.microsoft.com/office/drawing/2014/main" id="{5C82009F-4699-48DC-AD9C-405203796F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4748D-9DDF-4A1A-8068-050DFA5F6E3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865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829CB-DF0F-4485-B832-E82F07C6E2F5}"/>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3" name="Footer Placeholder 2">
            <a:extLst>
              <a:ext uri="{FF2B5EF4-FFF2-40B4-BE49-F238E27FC236}">
                <a16:creationId xmlns:a16="http://schemas.microsoft.com/office/drawing/2014/main" id="{E169F214-3356-4BD8-B24A-CB3D78270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34CA8B-B816-47C1-AA6D-4155FFEA582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59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DD36-1569-42C9-94B4-B14F697C6FF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ED40991C-804D-4112-ABDB-5A42AEE2256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7F452911-E2EC-4E63-8C51-F5B7C7B57E5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461EAC1-1FC8-4022-BF5C-40130CEDD28A}"/>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6" name="Footer Placeholder 5">
            <a:extLst>
              <a:ext uri="{FF2B5EF4-FFF2-40B4-BE49-F238E27FC236}">
                <a16:creationId xmlns:a16="http://schemas.microsoft.com/office/drawing/2014/main" id="{DF07E5F6-E1BC-479E-963C-5E0B8150B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DD1F4-CD18-47D7-AFDB-A8E2C50971E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2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B789-A986-4E5C-B5DB-DC2DF57A245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3EEAA96-EE08-4C90-A845-A46412D7203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id="{37E2EDC7-4939-4B17-96E3-1099077C07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94AF99-7C45-4F52-94EA-B26AF52553A4}"/>
              </a:ext>
            </a:extLst>
          </p:cNvPr>
          <p:cNvSpPr>
            <a:spLocks noGrp="1"/>
          </p:cNvSpPr>
          <p:nvPr>
            <p:ph type="dt" sz="half" idx="10"/>
          </p:nvPr>
        </p:nvSpPr>
        <p:spPr/>
        <p:txBody>
          <a:bodyPr/>
          <a:lstStyle/>
          <a:p>
            <a:fld id="{1D8BD707-D9CF-40AE-B4C6-C98DA3205C09}" type="datetimeFigureOut">
              <a:rPr lang="en-US" smtClean="0"/>
              <a:pPr/>
              <a:t>11/23/2020</a:t>
            </a:fld>
            <a:endParaRPr lang="en-US"/>
          </a:p>
        </p:txBody>
      </p:sp>
      <p:sp>
        <p:nvSpPr>
          <p:cNvPr id="6" name="Footer Placeholder 5">
            <a:extLst>
              <a:ext uri="{FF2B5EF4-FFF2-40B4-BE49-F238E27FC236}">
                <a16:creationId xmlns:a16="http://schemas.microsoft.com/office/drawing/2014/main" id="{E505EECC-E38C-49F7-BE6F-433F708E02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A01D09-4C12-453F-86E9-3543764C93B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11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A0136E-FDF3-4DD8-895D-6DC277A078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20E5FC2-DE3F-40FA-8B0D-99A2C837B6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30861F9-9736-4926-AAAD-B0CE14894F0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11/23/2020</a:t>
            </a:fld>
            <a:endParaRPr lang="en-US"/>
          </a:p>
        </p:txBody>
      </p:sp>
      <p:sp>
        <p:nvSpPr>
          <p:cNvPr id="5" name="Footer Placeholder 4">
            <a:extLst>
              <a:ext uri="{FF2B5EF4-FFF2-40B4-BE49-F238E27FC236}">
                <a16:creationId xmlns:a16="http://schemas.microsoft.com/office/drawing/2014/main" id="{3C74F38D-BF48-4BB4-A3D7-6E2CB6F3644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09EA87-864C-4774-A9FB-020CE86B4C6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12920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eg"/><Relationship Id="rId5" Type="http://schemas.openxmlformats.org/officeDocument/2006/relationships/hyperlink" Target="https://www.youtube.com/watch?v=-y9hqG6tNiw"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gis.epa.ie/EPAMaps/Water" TargetMode="External"/><Relationship Id="rId5" Type="http://schemas.openxmlformats.org/officeDocument/2006/relationships/hyperlink" Target="https://epa.ie/" TargetMode="External"/><Relationship Id="rId4" Type="http://schemas.openxmlformats.org/officeDocument/2006/relationships/hyperlink" Target="https://www.catchments.ie/"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www.housing.gov.ie/search/sub-topic/water-framework-directive" TargetMode="External"/><Relationship Id="rId5" Type="http://schemas.openxmlformats.org/officeDocument/2006/relationships/hyperlink" Target="http://www.urbanriverlife.ie/"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0A88EA-539A-43AC-83E5-190721FFDF5F}"/>
              </a:ext>
            </a:extLst>
          </p:cNvPr>
          <p:cNvSpPr>
            <a:spLocks noGrp="1"/>
          </p:cNvSpPr>
          <p:nvPr>
            <p:ph type="ctrTitle"/>
          </p:nvPr>
        </p:nvSpPr>
        <p:spPr>
          <a:xfrm>
            <a:off x="1143000" y="3418449"/>
            <a:ext cx="6858000" cy="1293985"/>
          </a:xfrm>
        </p:spPr>
        <p:txBody>
          <a:bodyPr>
            <a:normAutofit/>
          </a:bodyPr>
          <a:lstStyle/>
          <a:p>
            <a:r>
              <a:rPr lang="en-IE" sz="2000" b="1" dirty="0"/>
              <a:t>Presentation to the SDCC Environment and Climate Change Strategic Policy Committee meeting of 25</a:t>
            </a:r>
            <a:r>
              <a:rPr lang="en-IE" sz="2000" b="1" baseline="30000" dirty="0"/>
              <a:t>th</a:t>
            </a:r>
            <a:r>
              <a:rPr lang="en-IE" sz="2000" b="1" dirty="0"/>
              <a:t> November 2020 on the topic of Water Quality</a:t>
            </a:r>
            <a:endParaRPr lang="en-IE" sz="2000" b="1" dirty="0">
              <a:highlight>
                <a:srgbClr val="FFFF00"/>
              </a:highlight>
            </a:endParaRPr>
          </a:p>
        </p:txBody>
      </p:sp>
      <p:sp>
        <p:nvSpPr>
          <p:cNvPr id="5" name="Subtitle 4">
            <a:extLst>
              <a:ext uri="{FF2B5EF4-FFF2-40B4-BE49-F238E27FC236}">
                <a16:creationId xmlns:a16="http://schemas.microsoft.com/office/drawing/2014/main" id="{C825778E-555C-43EE-AA08-A1E3FEC5C7BC}"/>
              </a:ext>
            </a:extLst>
          </p:cNvPr>
          <p:cNvSpPr>
            <a:spLocks noGrp="1"/>
          </p:cNvSpPr>
          <p:nvPr>
            <p:ph type="subTitle" idx="1"/>
          </p:nvPr>
        </p:nvSpPr>
        <p:spPr>
          <a:xfrm>
            <a:off x="1143000" y="763416"/>
            <a:ext cx="6858000" cy="2970384"/>
          </a:xfrm>
        </p:spPr>
        <p:txBody>
          <a:bodyPr>
            <a:normAutofit/>
          </a:bodyPr>
          <a:lstStyle/>
          <a:p>
            <a:endParaRPr lang="en-IE" dirty="0"/>
          </a:p>
          <a:p>
            <a:r>
              <a:rPr lang="en-IE" sz="3400" dirty="0"/>
              <a:t>A brief overview of the EPA report - Water Quality in Ireland 2013-2018</a:t>
            </a:r>
          </a:p>
          <a:p>
            <a:r>
              <a:rPr lang="en-IE" sz="3400" dirty="0"/>
              <a:t>including a summary of water status in South Dublin County</a:t>
            </a:r>
          </a:p>
        </p:txBody>
      </p:sp>
      <p:pic>
        <p:nvPicPr>
          <p:cNvPr id="3" name="Video 2">
            <a:hlinkClick r:id="" action="ppaction://media"/>
            <a:extLst>
              <a:ext uri="{FF2B5EF4-FFF2-40B4-BE49-F238E27FC236}">
                <a16:creationId xmlns:a16="http://schemas.microsoft.com/office/drawing/2014/main" id="{8541CDC4-0E25-44E9-898D-32E2BEA2E2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632527078"/>
      </p:ext>
    </p:extLst>
  </p:cSld>
  <p:clrMapOvr>
    <a:masterClrMapping/>
  </p:clrMapOvr>
  <mc:AlternateContent xmlns:mc="http://schemas.openxmlformats.org/markup-compatibility/2006" xmlns:p14="http://schemas.microsoft.com/office/powerpoint/2010/main">
    <mc:Choice Requires="p14">
      <p:transition spd="slow" p14:dur="2000" advTm="39081"/>
    </mc:Choice>
    <mc:Fallback xmlns="">
      <p:transition spd="slow" advTm="3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IE" sz="4000" dirty="0"/>
              <a:t>Water Quality in Ireland report 2013-2018 </a:t>
            </a:r>
          </a:p>
        </p:txBody>
      </p:sp>
      <p:sp>
        <p:nvSpPr>
          <p:cNvPr id="3" name="Content Placeholder 2"/>
          <p:cNvSpPr>
            <a:spLocks noGrp="1"/>
          </p:cNvSpPr>
          <p:nvPr>
            <p:ph sz="half" idx="1"/>
          </p:nvPr>
        </p:nvSpPr>
        <p:spPr>
          <a:xfrm>
            <a:off x="457200" y="2064513"/>
            <a:ext cx="4419600" cy="4290411"/>
          </a:xfrm>
        </p:spPr>
        <p:txBody>
          <a:bodyPr>
            <a:normAutofit fontScale="92500" lnSpcReduction="20000"/>
          </a:bodyPr>
          <a:lstStyle/>
          <a:p>
            <a:pPr marL="0" indent="0">
              <a:buNone/>
            </a:pPr>
            <a:r>
              <a:rPr lang="en-IE" sz="2000" b="1" dirty="0"/>
              <a:t>National</a:t>
            </a:r>
          </a:p>
          <a:p>
            <a:r>
              <a:rPr lang="en-IE" sz="2000" b="1" dirty="0"/>
              <a:t>Only 53% of our surface water bodies have satisfactory water quality</a:t>
            </a:r>
            <a:r>
              <a:rPr lang="en-IE" sz="2000" dirty="0"/>
              <a:t>.  </a:t>
            </a:r>
          </a:p>
          <a:p>
            <a:r>
              <a:rPr lang="en-IE" sz="2000" dirty="0"/>
              <a:t>Since 2015 there has been a net decline of 5.5% in river water quality in Ireland</a:t>
            </a:r>
          </a:p>
          <a:p>
            <a:r>
              <a:rPr lang="en-IE" sz="2000" dirty="0"/>
              <a:t>A summary YouTube video produced by the EPA’s Dr Shane O’Boyle can be viewed at </a:t>
            </a:r>
            <a:r>
              <a:rPr lang="en-IE"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https://www.youtube.com/watch?v=-y9hqG6tNiw</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2000" b="1" dirty="0"/>
          </a:p>
          <a:p>
            <a:pPr marL="0" indent="0">
              <a:buNone/>
            </a:pPr>
            <a:r>
              <a:rPr lang="en-IE" sz="2000" b="1" dirty="0"/>
              <a:t>South Dublin County</a:t>
            </a:r>
          </a:p>
          <a:p>
            <a:r>
              <a:rPr lang="en-IE" sz="2000" b="1" dirty="0"/>
              <a:t>55% of our river water bodies have Good water quality</a:t>
            </a:r>
            <a:r>
              <a:rPr lang="en-IE" sz="2000" dirty="0"/>
              <a:t>.  </a:t>
            </a:r>
          </a:p>
          <a:p>
            <a:r>
              <a:rPr lang="en-IE" sz="2000" dirty="0"/>
              <a:t>Since 2015 there has been a net improvement of </a:t>
            </a:r>
            <a:r>
              <a:rPr lang="en-IE" sz="2000" b="1" dirty="0"/>
              <a:t>7% </a:t>
            </a:r>
            <a:r>
              <a:rPr lang="en-IE" sz="2000" dirty="0"/>
              <a:t>of status of water bodies in the County</a:t>
            </a:r>
          </a:p>
          <a:p>
            <a:endParaRPr lang="en-IE" sz="2000" dirty="0"/>
          </a:p>
          <a:p>
            <a:endParaRPr lang="en-IE" dirty="0"/>
          </a:p>
        </p:txBody>
      </p:sp>
      <p:pic>
        <p:nvPicPr>
          <p:cNvPr id="4" name="Picture 3">
            <a:extLst>
              <a:ext uri="{FF2B5EF4-FFF2-40B4-BE49-F238E27FC236}">
                <a16:creationId xmlns:a16="http://schemas.microsoft.com/office/drawing/2014/main" id="{67CA741B-E7F7-4C66-89E5-495AC9F5B8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0" y="2064514"/>
            <a:ext cx="3064089" cy="4145982"/>
          </a:xfrm>
          <a:prstGeom prst="rect">
            <a:avLst/>
          </a:prstGeom>
          <a:ln>
            <a:solidFill>
              <a:schemeClr val="accent1"/>
            </a:solidFill>
          </a:ln>
        </p:spPr>
      </p:pic>
      <p:pic>
        <p:nvPicPr>
          <p:cNvPr id="6" name="Video 5">
            <a:hlinkClick r:id="" action="ppaction://media"/>
            <a:extLst>
              <a:ext uri="{FF2B5EF4-FFF2-40B4-BE49-F238E27FC236}">
                <a16:creationId xmlns:a16="http://schemas.microsoft.com/office/drawing/2014/main" id="{9B7B2705-632F-41B6-B55B-A2B26E5D042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467"/>
    </mc:Choice>
    <mc:Fallback xmlns="">
      <p:transition spd="slow" advTm="8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5FB5-DF89-47B3-8F11-28593F1A3284}"/>
              </a:ext>
            </a:extLst>
          </p:cNvPr>
          <p:cNvSpPr>
            <a:spLocks noGrp="1"/>
          </p:cNvSpPr>
          <p:nvPr>
            <p:ph type="title" idx="4294967295"/>
          </p:nvPr>
        </p:nvSpPr>
        <p:spPr>
          <a:xfrm>
            <a:off x="0" y="228600"/>
            <a:ext cx="8534400" cy="758825"/>
          </a:xfrm>
        </p:spPr>
        <p:txBody>
          <a:bodyPr>
            <a:normAutofit/>
          </a:bodyPr>
          <a:lstStyle/>
          <a:p>
            <a:pPr algn="ctr"/>
            <a:r>
              <a:rPr lang="en-IE" dirty="0"/>
              <a:t>National View of Pressures</a:t>
            </a:r>
          </a:p>
        </p:txBody>
      </p:sp>
      <p:pic>
        <p:nvPicPr>
          <p:cNvPr id="4" name="Picture 3">
            <a:extLst>
              <a:ext uri="{FF2B5EF4-FFF2-40B4-BE49-F238E27FC236}">
                <a16:creationId xmlns:a16="http://schemas.microsoft.com/office/drawing/2014/main" id="{963DE461-F624-429F-8FD9-7D93BF0B7777}"/>
              </a:ext>
            </a:extLst>
          </p:cNvPr>
          <p:cNvPicPr>
            <a:picLocks noChangeAspect="1"/>
          </p:cNvPicPr>
          <p:nvPr/>
        </p:nvPicPr>
        <p:blipFill>
          <a:blip r:embed="rId5" cstate="print"/>
          <a:stretch>
            <a:fillRect/>
          </a:stretch>
        </p:blipFill>
        <p:spPr>
          <a:xfrm>
            <a:off x="381000" y="1143000"/>
            <a:ext cx="8153400" cy="5314704"/>
          </a:xfrm>
          <a:prstGeom prst="rect">
            <a:avLst/>
          </a:prstGeom>
          <a:ln>
            <a:noFill/>
          </a:ln>
          <a:effectLst>
            <a:outerShdw blurRad="292100" dist="139700" dir="2700000" algn="tl" rotWithShape="0">
              <a:srgbClr val="333333">
                <a:alpha val="65000"/>
              </a:srgbClr>
            </a:outerShdw>
          </a:effectLst>
        </p:spPr>
      </p:pic>
      <p:pic>
        <p:nvPicPr>
          <p:cNvPr id="3" name="Video 2">
            <a:hlinkClick r:id="" action="ppaction://media"/>
            <a:extLst>
              <a:ext uri="{FF2B5EF4-FFF2-40B4-BE49-F238E27FC236}">
                <a16:creationId xmlns:a16="http://schemas.microsoft.com/office/drawing/2014/main" id="{8D54E431-B299-462A-B2C7-32F38B038B3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909889043"/>
      </p:ext>
    </p:extLst>
  </p:cSld>
  <p:clrMapOvr>
    <a:masterClrMapping/>
  </p:clrMapOvr>
  <mc:AlternateContent xmlns:mc="http://schemas.openxmlformats.org/markup-compatibility/2006" xmlns:p14="http://schemas.microsoft.com/office/powerpoint/2010/main">
    <mc:Choice Requires="p14">
      <p:transition spd="slow" p14:dur="2000" advTm="59311"/>
    </mc:Choice>
    <mc:Fallback xmlns="">
      <p:transition spd="slow" advTm="5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2C7F-8B89-4F62-B08D-4962F1B0E0DD}"/>
              </a:ext>
            </a:extLst>
          </p:cNvPr>
          <p:cNvSpPr>
            <a:spLocks noGrp="1"/>
          </p:cNvSpPr>
          <p:nvPr>
            <p:ph type="title"/>
          </p:nvPr>
        </p:nvSpPr>
        <p:spPr>
          <a:xfrm>
            <a:off x="628650" y="365127"/>
            <a:ext cx="7886700" cy="1158874"/>
          </a:xfrm>
        </p:spPr>
        <p:txBody>
          <a:bodyPr/>
          <a:lstStyle/>
          <a:p>
            <a:r>
              <a:rPr lang="en-IE" b="1" dirty="0"/>
              <a:t>Useful websites and links relevant to report</a:t>
            </a:r>
          </a:p>
        </p:txBody>
      </p:sp>
      <p:sp>
        <p:nvSpPr>
          <p:cNvPr id="7" name="Content Placeholder 6">
            <a:extLst>
              <a:ext uri="{FF2B5EF4-FFF2-40B4-BE49-F238E27FC236}">
                <a16:creationId xmlns:a16="http://schemas.microsoft.com/office/drawing/2014/main" id="{C89C070F-80C3-4066-903B-51BE42214F02}"/>
              </a:ext>
            </a:extLst>
          </p:cNvPr>
          <p:cNvSpPr>
            <a:spLocks noGrp="1"/>
          </p:cNvSpPr>
          <p:nvPr>
            <p:ph sz="half" idx="1"/>
          </p:nvPr>
        </p:nvSpPr>
        <p:spPr>
          <a:xfrm>
            <a:off x="628649" y="1825625"/>
            <a:ext cx="7524751" cy="4351338"/>
          </a:xfrm>
        </p:spPr>
        <p:txBody>
          <a:bodyPr/>
          <a:lstStyle/>
          <a:p>
            <a:pPr marL="0" indent="0">
              <a:buNone/>
            </a:pPr>
            <a:r>
              <a:rPr lang="en-IE" dirty="0"/>
              <a:t>Websites and links where this Water Quality report and its theme’s are elaborated include the:</a:t>
            </a:r>
          </a:p>
          <a:p>
            <a:pPr marL="285750" indent="-285750">
              <a:buFont typeface="Arial" panose="020B0604020202020204" pitchFamily="34" charset="0"/>
              <a:buChar char="•"/>
            </a:pPr>
            <a:r>
              <a:rPr lang="en-IE" dirty="0"/>
              <a:t>Catchments website which includes work by the Local Authority Waters and Communities Programme (</a:t>
            </a:r>
            <a:r>
              <a:rPr lang="en-IE" dirty="0">
                <a:hlinkClick r:id="rId4"/>
              </a:rPr>
              <a:t>https://www.catchments.ie/</a:t>
            </a:r>
            <a:r>
              <a:rPr lang="en-IE" dirty="0"/>
              <a:t> ), </a:t>
            </a:r>
          </a:p>
          <a:p>
            <a:pPr marL="285750" indent="-285750">
              <a:buFont typeface="Arial" panose="020B0604020202020204" pitchFamily="34" charset="0"/>
              <a:buChar char="•"/>
            </a:pPr>
            <a:r>
              <a:rPr lang="en-IE" dirty="0"/>
              <a:t>The EPA website ( </a:t>
            </a:r>
            <a:r>
              <a:rPr lang="en-IE" dirty="0">
                <a:hlinkClick r:id="rId5"/>
              </a:rPr>
              <a:t>https://epa.ie/</a:t>
            </a:r>
            <a:r>
              <a:rPr lang="en-IE" dirty="0"/>
              <a:t> ) is an excellent source of water quality information and a good map viewer can be found at (</a:t>
            </a:r>
            <a:r>
              <a:rPr lang="en-IE" dirty="0">
                <a:hlinkClick r:id="rId6"/>
              </a:rPr>
              <a:t>https://gis.epa.ie/EPAMaps/Water</a:t>
            </a:r>
            <a:r>
              <a:rPr lang="en-IE" dirty="0"/>
              <a:t> ), and</a:t>
            </a:r>
          </a:p>
          <a:p>
            <a:endParaRPr lang="en-IE" dirty="0"/>
          </a:p>
        </p:txBody>
      </p:sp>
      <p:pic>
        <p:nvPicPr>
          <p:cNvPr id="3" name="Video 2">
            <a:hlinkClick r:id="" action="ppaction://media"/>
            <a:extLst>
              <a:ext uri="{FF2B5EF4-FFF2-40B4-BE49-F238E27FC236}">
                <a16:creationId xmlns:a16="http://schemas.microsoft.com/office/drawing/2014/main" id="{BCCABEF2-EF64-4B23-A0EE-9DD0FC5A41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739452305"/>
      </p:ext>
    </p:extLst>
  </p:cSld>
  <p:clrMapOvr>
    <a:masterClrMapping/>
  </p:clrMapOvr>
  <mc:AlternateContent xmlns:mc="http://schemas.openxmlformats.org/markup-compatibility/2006" xmlns:p14="http://schemas.microsoft.com/office/powerpoint/2010/main">
    <mc:Choice Requires="p14">
      <p:transition spd="slow" p14:dur="2000" advTm="53485"/>
    </mc:Choice>
    <mc:Fallback xmlns="">
      <p:transition spd="slow" advTm="5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idx="4294967295"/>
          </p:nvPr>
        </p:nvSpPr>
        <p:spPr>
          <a:xfrm>
            <a:off x="628650" y="562272"/>
            <a:ext cx="7886700" cy="720884"/>
          </a:xfrm>
        </p:spPr>
        <p:txBody>
          <a:bodyPr vert="horz" lIns="91440" tIns="45720" rIns="91440" bIns="45720" rtlCol="0" anchor="ctr">
            <a:normAutofit fontScale="90000"/>
          </a:bodyPr>
          <a:lstStyle/>
          <a:p>
            <a:pPr defTabSz="914400"/>
            <a:r>
              <a:rPr lang="en-US" sz="3600" dirty="0"/>
              <a:t>South Dublin County (11 river waterbodies)</a:t>
            </a:r>
          </a:p>
        </p:txBody>
      </p:sp>
      <p:graphicFrame>
        <p:nvGraphicFramePr>
          <p:cNvPr id="4" name="Table 8">
            <a:extLst>
              <a:ext uri="{FF2B5EF4-FFF2-40B4-BE49-F238E27FC236}">
                <a16:creationId xmlns:a16="http://schemas.microsoft.com/office/drawing/2014/main" id="{740678B4-65FF-407F-BD04-713F2D97EAE7}"/>
              </a:ext>
            </a:extLst>
          </p:cNvPr>
          <p:cNvGraphicFramePr>
            <a:graphicFrameLocks noGrp="1"/>
          </p:cNvGraphicFramePr>
          <p:nvPr>
            <p:extLst>
              <p:ext uri="{D42A27DB-BD31-4B8C-83A1-F6EECF244321}">
                <p14:modId xmlns:p14="http://schemas.microsoft.com/office/powerpoint/2010/main" val="2276299847"/>
              </p:ext>
            </p:extLst>
          </p:nvPr>
        </p:nvGraphicFramePr>
        <p:xfrm>
          <a:off x="762000" y="1397001"/>
          <a:ext cx="7162800" cy="5147329"/>
        </p:xfrm>
        <a:graphic>
          <a:graphicData uri="http://schemas.openxmlformats.org/drawingml/2006/table">
            <a:tbl>
              <a:tblPr firstRow="1" bandRow="1">
                <a:tableStyleId>{5C22544A-7EE6-4342-B048-85BDC9FD1C3A}</a:tableStyleId>
              </a:tblPr>
              <a:tblGrid>
                <a:gridCol w="1432560">
                  <a:extLst>
                    <a:ext uri="{9D8B030D-6E8A-4147-A177-3AD203B41FA5}">
                      <a16:colId xmlns:a16="http://schemas.microsoft.com/office/drawing/2014/main" val="569775593"/>
                    </a:ext>
                  </a:extLst>
                </a:gridCol>
                <a:gridCol w="1432560">
                  <a:extLst>
                    <a:ext uri="{9D8B030D-6E8A-4147-A177-3AD203B41FA5}">
                      <a16:colId xmlns:a16="http://schemas.microsoft.com/office/drawing/2014/main" val="3199286668"/>
                    </a:ext>
                  </a:extLst>
                </a:gridCol>
                <a:gridCol w="1432560">
                  <a:extLst>
                    <a:ext uri="{9D8B030D-6E8A-4147-A177-3AD203B41FA5}">
                      <a16:colId xmlns:a16="http://schemas.microsoft.com/office/drawing/2014/main" val="869670509"/>
                    </a:ext>
                  </a:extLst>
                </a:gridCol>
                <a:gridCol w="1432560">
                  <a:extLst>
                    <a:ext uri="{9D8B030D-6E8A-4147-A177-3AD203B41FA5}">
                      <a16:colId xmlns:a16="http://schemas.microsoft.com/office/drawing/2014/main" val="3130961992"/>
                    </a:ext>
                  </a:extLst>
                </a:gridCol>
                <a:gridCol w="1432560">
                  <a:extLst>
                    <a:ext uri="{9D8B030D-6E8A-4147-A177-3AD203B41FA5}">
                      <a16:colId xmlns:a16="http://schemas.microsoft.com/office/drawing/2014/main" val="3836591402"/>
                    </a:ext>
                  </a:extLst>
                </a:gridCol>
              </a:tblGrid>
              <a:tr h="476810">
                <a:tc>
                  <a:txBody>
                    <a:bodyPr/>
                    <a:lstStyle/>
                    <a:p>
                      <a:r>
                        <a:rPr lang="en-IE" dirty="0"/>
                        <a:t>River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Water Body code</a:t>
                      </a:r>
                    </a:p>
                    <a:p>
                      <a:endParaRPr lang="en-IE" dirty="0"/>
                    </a:p>
                  </a:txBody>
                  <a:tcPr/>
                </a:tc>
                <a:tc>
                  <a:txBody>
                    <a:bodyPr/>
                    <a:lstStyle/>
                    <a:p>
                      <a:r>
                        <a:rPr lang="en-IE" dirty="0"/>
                        <a:t>Evaluation Period 2010-2015 Status</a:t>
                      </a:r>
                    </a:p>
                  </a:txBody>
                  <a:tcPr/>
                </a:tc>
                <a:tc>
                  <a:txBody>
                    <a:bodyPr/>
                    <a:lstStyle/>
                    <a:p>
                      <a:r>
                        <a:rPr lang="en-IE" dirty="0"/>
                        <a:t>Evaluation Period 2015-2018 Status</a:t>
                      </a:r>
                    </a:p>
                  </a:txBody>
                  <a:tcPr/>
                </a:tc>
                <a:tc>
                  <a:txBody>
                    <a:bodyPr/>
                    <a:lstStyle/>
                    <a:p>
                      <a:r>
                        <a:rPr lang="en-IE" dirty="0"/>
                        <a:t>Change</a:t>
                      </a:r>
                    </a:p>
                  </a:txBody>
                  <a:tcPr/>
                </a:tc>
                <a:extLst>
                  <a:ext uri="{0D108BD9-81ED-4DB2-BD59-A6C34878D82A}">
                    <a16:rowId xmlns:a16="http://schemas.microsoft.com/office/drawing/2014/main" val="389376318"/>
                  </a:ext>
                </a:extLst>
              </a:tr>
              <a:tr h="422219">
                <a:tc>
                  <a:txBody>
                    <a:bodyPr/>
                    <a:lstStyle/>
                    <a:p>
                      <a:r>
                        <a:rPr lang="en-IE" dirty="0" err="1"/>
                        <a:t>Brittas</a:t>
                      </a:r>
                      <a:r>
                        <a:rPr lang="en-IE" dirty="0"/>
                        <a:t> </a:t>
                      </a:r>
                    </a:p>
                  </a:txBody>
                  <a:tcPr/>
                </a:tc>
                <a:tc>
                  <a:txBody>
                    <a:bodyPr/>
                    <a:lstStyle/>
                    <a:p>
                      <a:r>
                        <a:rPr lang="en-IE" dirty="0"/>
                        <a:t>010</a:t>
                      </a:r>
                    </a:p>
                  </a:txBody>
                  <a:tcPr/>
                </a:tc>
                <a:tc>
                  <a:txBody>
                    <a:bodyPr/>
                    <a:lstStyle/>
                    <a:p>
                      <a:r>
                        <a:rPr lang="en-IE" dirty="0"/>
                        <a:t>Moderate</a:t>
                      </a:r>
                    </a:p>
                  </a:txBody>
                  <a:tcPr/>
                </a:tc>
                <a:tc>
                  <a:txBody>
                    <a:bodyPr/>
                    <a:lstStyle/>
                    <a:p>
                      <a:r>
                        <a:rPr lang="en-IE" dirty="0"/>
                        <a:t>Good</a:t>
                      </a:r>
                    </a:p>
                  </a:txBody>
                  <a:tcPr/>
                </a:tc>
                <a:tc>
                  <a:txBody>
                    <a:bodyPr/>
                    <a:lstStyle/>
                    <a:p>
                      <a:r>
                        <a:rPr lang="en-IE" dirty="0"/>
                        <a:t>Improved</a:t>
                      </a:r>
                    </a:p>
                  </a:txBody>
                  <a:tcPr/>
                </a:tc>
                <a:extLst>
                  <a:ext uri="{0D108BD9-81ED-4DB2-BD59-A6C34878D82A}">
                    <a16:rowId xmlns:a16="http://schemas.microsoft.com/office/drawing/2014/main" val="3716361473"/>
                  </a:ext>
                </a:extLst>
              </a:tr>
              <a:tr h="422219">
                <a:tc>
                  <a:txBody>
                    <a:bodyPr/>
                    <a:lstStyle/>
                    <a:p>
                      <a:r>
                        <a:rPr lang="en-IE" dirty="0" err="1"/>
                        <a:t>Camac</a:t>
                      </a:r>
                      <a:endParaRPr lang="en-IE" dirty="0"/>
                    </a:p>
                  </a:txBody>
                  <a:tcPr/>
                </a:tc>
                <a:tc>
                  <a:txBody>
                    <a:bodyPr/>
                    <a:lstStyle/>
                    <a:p>
                      <a:r>
                        <a:rPr lang="en-IE" dirty="0"/>
                        <a:t>010</a:t>
                      </a:r>
                    </a:p>
                  </a:txBody>
                  <a:tcPr/>
                </a:tc>
                <a:tc>
                  <a:txBody>
                    <a:bodyPr/>
                    <a:lstStyle/>
                    <a:p>
                      <a:r>
                        <a:rPr lang="en-IE" dirty="0"/>
                        <a:t>Good</a:t>
                      </a:r>
                    </a:p>
                  </a:txBody>
                  <a:tcPr/>
                </a:tc>
                <a:tc>
                  <a:txBody>
                    <a:bodyPr/>
                    <a:lstStyle/>
                    <a:p>
                      <a:r>
                        <a:rPr lang="en-IE" dirty="0"/>
                        <a:t>Good</a:t>
                      </a:r>
                    </a:p>
                  </a:txBody>
                  <a:tcPr/>
                </a:tc>
                <a:tc>
                  <a:txBody>
                    <a:bodyPr/>
                    <a:lstStyle/>
                    <a:p>
                      <a:r>
                        <a:rPr lang="en-IE" dirty="0"/>
                        <a:t>Unchanged</a:t>
                      </a:r>
                    </a:p>
                  </a:txBody>
                  <a:tcPr/>
                </a:tc>
                <a:extLst>
                  <a:ext uri="{0D108BD9-81ED-4DB2-BD59-A6C34878D82A}">
                    <a16:rowId xmlns:a16="http://schemas.microsoft.com/office/drawing/2014/main" val="3495474710"/>
                  </a:ext>
                </a:extLst>
              </a:tr>
              <a:tr h="422219">
                <a:tc>
                  <a:txBody>
                    <a:bodyPr/>
                    <a:lstStyle/>
                    <a:p>
                      <a:endParaRPr lang="en-IE" dirty="0"/>
                    </a:p>
                  </a:txBody>
                  <a:tcPr/>
                </a:tc>
                <a:tc>
                  <a:txBody>
                    <a:bodyPr/>
                    <a:lstStyle/>
                    <a:p>
                      <a:r>
                        <a:rPr lang="en-IE" dirty="0"/>
                        <a:t>020</a:t>
                      </a:r>
                    </a:p>
                  </a:txBody>
                  <a:tcPr/>
                </a:tc>
                <a:tc>
                  <a:txBody>
                    <a:bodyPr/>
                    <a:lstStyle/>
                    <a:p>
                      <a:r>
                        <a:rPr lang="en-IE" dirty="0"/>
                        <a:t>Moderate</a:t>
                      </a:r>
                    </a:p>
                  </a:txBody>
                  <a:tcPr/>
                </a:tc>
                <a:tc>
                  <a:txBody>
                    <a:bodyPr/>
                    <a:lstStyle/>
                    <a:p>
                      <a:r>
                        <a:rPr lang="en-IE" dirty="0"/>
                        <a:t>Moderate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Unchanged</a:t>
                      </a:r>
                    </a:p>
                  </a:txBody>
                  <a:tcPr/>
                </a:tc>
                <a:extLst>
                  <a:ext uri="{0D108BD9-81ED-4DB2-BD59-A6C34878D82A}">
                    <a16:rowId xmlns:a16="http://schemas.microsoft.com/office/drawing/2014/main" val="454517520"/>
                  </a:ext>
                </a:extLst>
              </a:tr>
              <a:tr h="422219">
                <a:tc>
                  <a:txBody>
                    <a:bodyPr/>
                    <a:lstStyle/>
                    <a:p>
                      <a:endParaRPr lang="en-IE" dirty="0"/>
                    </a:p>
                  </a:txBody>
                  <a:tcPr/>
                </a:tc>
                <a:tc>
                  <a:txBody>
                    <a:bodyPr/>
                    <a:lstStyle/>
                    <a:p>
                      <a:r>
                        <a:rPr lang="en-IE" dirty="0"/>
                        <a:t>030</a:t>
                      </a:r>
                    </a:p>
                  </a:txBody>
                  <a:tcPr/>
                </a:tc>
                <a:tc>
                  <a:txBody>
                    <a:bodyPr/>
                    <a:lstStyle/>
                    <a:p>
                      <a:r>
                        <a:rPr lang="en-IE" dirty="0"/>
                        <a:t>Poor</a:t>
                      </a:r>
                    </a:p>
                  </a:txBody>
                  <a:tcPr/>
                </a:tc>
                <a:tc>
                  <a:txBody>
                    <a:bodyPr/>
                    <a:lstStyle/>
                    <a:p>
                      <a:r>
                        <a:rPr lang="en-IE" dirty="0"/>
                        <a:t>Poor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a:ln>
                            <a:noFill/>
                          </a:ln>
                          <a:solidFill>
                            <a:prstClr val="black"/>
                          </a:solidFill>
                          <a:effectLst/>
                          <a:uLnTx/>
                          <a:uFillTx/>
                          <a:latin typeface="Calibri" panose="020F0502020204030204"/>
                          <a:ea typeface="+mn-ea"/>
                          <a:cs typeface="+mn-cs"/>
                        </a:rPr>
                        <a:t>Unchanged</a:t>
                      </a: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146159964"/>
                  </a:ext>
                </a:extLst>
              </a:tr>
              <a:tr h="422219">
                <a:tc>
                  <a:txBody>
                    <a:bodyPr/>
                    <a:lstStyle/>
                    <a:p>
                      <a:endParaRPr lang="en-IE" dirty="0"/>
                    </a:p>
                  </a:txBody>
                  <a:tcPr/>
                </a:tc>
                <a:tc>
                  <a:txBody>
                    <a:bodyPr/>
                    <a:lstStyle/>
                    <a:p>
                      <a:r>
                        <a:rPr lang="en-IE" dirty="0"/>
                        <a:t>040</a:t>
                      </a:r>
                    </a:p>
                  </a:txBody>
                  <a:tcPr/>
                </a:tc>
                <a:tc>
                  <a:txBody>
                    <a:bodyPr/>
                    <a:lstStyle/>
                    <a:p>
                      <a:r>
                        <a:rPr lang="en-IE" dirty="0"/>
                        <a:t>Poor</a:t>
                      </a:r>
                    </a:p>
                  </a:txBody>
                  <a:tcPr/>
                </a:tc>
                <a:tc>
                  <a:txBody>
                    <a:bodyPr/>
                    <a:lstStyle/>
                    <a:p>
                      <a:r>
                        <a:rPr lang="en-IE" dirty="0"/>
                        <a:t>Poor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rPr>
                        <a:t>Unchanged</a:t>
                      </a:r>
                    </a:p>
                  </a:txBody>
                  <a:tcPr/>
                </a:tc>
                <a:extLst>
                  <a:ext uri="{0D108BD9-81ED-4DB2-BD59-A6C34878D82A}">
                    <a16:rowId xmlns:a16="http://schemas.microsoft.com/office/drawing/2014/main" val="1119080399"/>
                  </a:ext>
                </a:extLst>
              </a:tr>
              <a:tr h="422219">
                <a:tc>
                  <a:txBody>
                    <a:bodyPr/>
                    <a:lstStyle/>
                    <a:p>
                      <a:r>
                        <a:rPr lang="en-IE" dirty="0"/>
                        <a:t>Dodder</a:t>
                      </a:r>
                    </a:p>
                  </a:txBody>
                  <a:tcPr/>
                </a:tc>
                <a:tc>
                  <a:txBody>
                    <a:bodyPr/>
                    <a:lstStyle/>
                    <a:p>
                      <a:r>
                        <a:rPr lang="en-IE" dirty="0"/>
                        <a:t>010</a:t>
                      </a:r>
                    </a:p>
                  </a:txBody>
                  <a:tcPr/>
                </a:tc>
                <a:tc>
                  <a:txBody>
                    <a:bodyPr/>
                    <a:lstStyle/>
                    <a:p>
                      <a:r>
                        <a:rPr lang="en-IE" dirty="0"/>
                        <a:t>Good</a:t>
                      </a:r>
                    </a:p>
                  </a:txBody>
                  <a:tcPr/>
                </a:tc>
                <a:tc>
                  <a:txBody>
                    <a:bodyPr/>
                    <a:lstStyle/>
                    <a:p>
                      <a:r>
                        <a:rPr lang="en-IE" dirty="0"/>
                        <a:t>Good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a:ln>
                            <a:noFill/>
                          </a:ln>
                          <a:solidFill>
                            <a:prstClr val="black"/>
                          </a:solidFill>
                          <a:effectLst/>
                          <a:uLnTx/>
                          <a:uFillTx/>
                          <a:latin typeface="Calibri" panose="020F0502020204030204"/>
                          <a:ea typeface="+mn-ea"/>
                          <a:cs typeface="+mn-cs"/>
                        </a:rPr>
                        <a:t>Unchanged</a:t>
                      </a: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941789933"/>
                  </a:ext>
                </a:extLst>
              </a:tr>
              <a:tr h="422219">
                <a:tc>
                  <a:txBody>
                    <a:bodyPr/>
                    <a:lstStyle/>
                    <a:p>
                      <a:endParaRPr lang="en-IE" dirty="0"/>
                    </a:p>
                  </a:txBody>
                  <a:tcPr/>
                </a:tc>
                <a:tc>
                  <a:txBody>
                    <a:bodyPr/>
                    <a:lstStyle/>
                    <a:p>
                      <a:r>
                        <a:rPr lang="en-IE" dirty="0"/>
                        <a:t>020</a:t>
                      </a:r>
                    </a:p>
                  </a:txBody>
                  <a:tcPr/>
                </a:tc>
                <a:tc>
                  <a:txBody>
                    <a:bodyPr/>
                    <a:lstStyle/>
                    <a:p>
                      <a:r>
                        <a:rPr lang="en-IE" dirty="0"/>
                        <a:t>Good</a:t>
                      </a:r>
                    </a:p>
                  </a:txBody>
                  <a:tcPr/>
                </a:tc>
                <a:tc>
                  <a:txBody>
                    <a:bodyPr/>
                    <a:lstStyle/>
                    <a:p>
                      <a:r>
                        <a:rPr lang="en-IE" dirty="0"/>
                        <a:t>Good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rPr>
                        <a:t>Unchanged</a:t>
                      </a:r>
                    </a:p>
                  </a:txBody>
                  <a:tcPr/>
                </a:tc>
                <a:extLst>
                  <a:ext uri="{0D108BD9-81ED-4DB2-BD59-A6C34878D82A}">
                    <a16:rowId xmlns:a16="http://schemas.microsoft.com/office/drawing/2014/main" val="1152800974"/>
                  </a:ext>
                </a:extLst>
              </a:tr>
              <a:tr h="422219">
                <a:tc>
                  <a:txBody>
                    <a:bodyPr/>
                    <a:lstStyle/>
                    <a:p>
                      <a:endParaRPr lang="en-IE" dirty="0"/>
                    </a:p>
                  </a:txBody>
                  <a:tcPr/>
                </a:tc>
                <a:tc>
                  <a:txBody>
                    <a:bodyPr/>
                    <a:lstStyle/>
                    <a:p>
                      <a:r>
                        <a:rPr lang="en-IE" dirty="0"/>
                        <a:t>030</a:t>
                      </a:r>
                    </a:p>
                  </a:txBody>
                  <a:tcPr/>
                </a:tc>
                <a:tc>
                  <a:txBody>
                    <a:bodyPr/>
                    <a:lstStyle/>
                    <a:p>
                      <a:r>
                        <a:rPr lang="en-IE" dirty="0"/>
                        <a:t>Good</a:t>
                      </a:r>
                    </a:p>
                  </a:txBody>
                  <a:tcPr/>
                </a:tc>
                <a:tc>
                  <a:txBody>
                    <a:bodyPr/>
                    <a:lstStyle/>
                    <a:p>
                      <a:r>
                        <a:rPr lang="en-IE" dirty="0"/>
                        <a:t>Moderate</a:t>
                      </a:r>
                    </a:p>
                  </a:txBody>
                  <a:tcPr/>
                </a:tc>
                <a:tc>
                  <a:txBody>
                    <a:bodyPr/>
                    <a:lstStyle/>
                    <a:p>
                      <a:r>
                        <a:rPr lang="en-IE" dirty="0"/>
                        <a:t>Deteriorated</a:t>
                      </a:r>
                    </a:p>
                  </a:txBody>
                  <a:tcPr/>
                </a:tc>
                <a:extLst>
                  <a:ext uri="{0D108BD9-81ED-4DB2-BD59-A6C34878D82A}">
                    <a16:rowId xmlns:a16="http://schemas.microsoft.com/office/drawing/2014/main" val="2045889712"/>
                  </a:ext>
                </a:extLst>
              </a:tr>
              <a:tr h="422219">
                <a:tc>
                  <a:txBody>
                    <a:bodyPr/>
                    <a:lstStyle/>
                    <a:p>
                      <a:endParaRPr lang="en-IE" dirty="0"/>
                    </a:p>
                  </a:txBody>
                  <a:tcPr/>
                </a:tc>
                <a:tc>
                  <a:txBody>
                    <a:bodyPr/>
                    <a:lstStyle/>
                    <a:p>
                      <a:r>
                        <a:rPr lang="en-IE" dirty="0"/>
                        <a:t>040</a:t>
                      </a:r>
                    </a:p>
                  </a:txBody>
                  <a:tcPr/>
                </a:tc>
                <a:tc>
                  <a:txBody>
                    <a:bodyPr/>
                    <a:lstStyle/>
                    <a:p>
                      <a:r>
                        <a:rPr lang="en-IE" dirty="0"/>
                        <a:t>Moderate</a:t>
                      </a:r>
                    </a:p>
                  </a:txBody>
                  <a:tcPr/>
                </a:tc>
                <a:tc>
                  <a:txBody>
                    <a:bodyPr/>
                    <a:lstStyle/>
                    <a:p>
                      <a:r>
                        <a:rPr lang="en-IE" dirty="0"/>
                        <a:t>Poor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Deteriorated</a:t>
                      </a:r>
                    </a:p>
                  </a:txBody>
                  <a:tcPr/>
                </a:tc>
                <a:extLst>
                  <a:ext uri="{0D108BD9-81ED-4DB2-BD59-A6C34878D82A}">
                    <a16:rowId xmlns:a16="http://schemas.microsoft.com/office/drawing/2014/main" val="3469531506"/>
                  </a:ext>
                </a:extLst>
              </a:tr>
              <a:tr h="422219">
                <a:tc>
                  <a:txBody>
                    <a:bodyPr/>
                    <a:lstStyle/>
                    <a:p>
                      <a:r>
                        <a:rPr lang="en-IE" dirty="0" err="1"/>
                        <a:t>Owendoher</a:t>
                      </a:r>
                      <a:endParaRPr lang="en-IE" dirty="0"/>
                    </a:p>
                  </a:txBody>
                  <a:tcPr/>
                </a:tc>
                <a:tc>
                  <a:txBody>
                    <a:bodyPr/>
                    <a:lstStyle/>
                    <a:p>
                      <a:r>
                        <a:rPr lang="en-IE" dirty="0"/>
                        <a:t>010</a:t>
                      </a:r>
                    </a:p>
                  </a:txBody>
                  <a:tcPr/>
                </a:tc>
                <a:tc>
                  <a:txBody>
                    <a:bodyPr/>
                    <a:lstStyle/>
                    <a:p>
                      <a:r>
                        <a:rPr lang="en-IE" dirty="0"/>
                        <a:t>Moderate</a:t>
                      </a:r>
                    </a:p>
                  </a:txBody>
                  <a:tcPr/>
                </a:tc>
                <a:tc>
                  <a:txBody>
                    <a:bodyPr/>
                    <a:lstStyle/>
                    <a:p>
                      <a:r>
                        <a:rPr lang="en-IE" dirty="0"/>
                        <a:t>Good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a:ln>
                            <a:noFill/>
                          </a:ln>
                          <a:solidFill>
                            <a:prstClr val="black"/>
                          </a:solidFill>
                          <a:effectLst/>
                          <a:uLnTx/>
                          <a:uFillTx/>
                          <a:latin typeface="Calibri" panose="020F0502020204030204"/>
                          <a:ea typeface="+mn-ea"/>
                          <a:cs typeface="+mn-cs"/>
                        </a:rPr>
                        <a:t>Improved</a:t>
                      </a:r>
                      <a:endPar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148446551"/>
                  </a:ext>
                </a:extLst>
              </a:tr>
              <a:tr h="422219">
                <a:tc>
                  <a:txBody>
                    <a:bodyPr/>
                    <a:lstStyle/>
                    <a:p>
                      <a:r>
                        <a:rPr lang="en-IE" dirty="0" err="1"/>
                        <a:t>Griffeen</a:t>
                      </a:r>
                      <a:endParaRPr lang="en-IE" dirty="0"/>
                    </a:p>
                  </a:txBody>
                  <a:tcPr/>
                </a:tc>
                <a:tc>
                  <a:txBody>
                    <a:bodyPr/>
                    <a:lstStyle/>
                    <a:p>
                      <a:r>
                        <a:rPr lang="en-IE" dirty="0"/>
                        <a:t>170</a:t>
                      </a:r>
                    </a:p>
                  </a:txBody>
                  <a:tcPr/>
                </a:tc>
                <a:tc>
                  <a:txBody>
                    <a:bodyPr/>
                    <a:lstStyle/>
                    <a:p>
                      <a:r>
                        <a:rPr lang="en-IE" dirty="0"/>
                        <a:t>Moderate</a:t>
                      </a:r>
                    </a:p>
                  </a:txBody>
                  <a:tcPr/>
                </a:tc>
                <a:tc>
                  <a:txBody>
                    <a:bodyPr/>
                    <a:lstStyle/>
                    <a:p>
                      <a:r>
                        <a:rPr lang="en-IE" dirty="0"/>
                        <a:t>Good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E" sz="1350" b="0" i="0" u="none" strike="noStrike" kern="1200" cap="none" spc="0" normalizeH="0" baseline="0" noProof="0" dirty="0">
                          <a:ln>
                            <a:noFill/>
                          </a:ln>
                          <a:solidFill>
                            <a:prstClr val="black"/>
                          </a:solidFill>
                          <a:effectLst/>
                          <a:uLnTx/>
                          <a:uFillTx/>
                          <a:latin typeface="Calibri" panose="020F0502020204030204"/>
                          <a:ea typeface="+mn-ea"/>
                          <a:cs typeface="+mn-cs"/>
                        </a:rPr>
                        <a:t>Improved</a:t>
                      </a:r>
                    </a:p>
                  </a:txBody>
                  <a:tcPr/>
                </a:tc>
                <a:extLst>
                  <a:ext uri="{0D108BD9-81ED-4DB2-BD59-A6C34878D82A}">
                    <a16:rowId xmlns:a16="http://schemas.microsoft.com/office/drawing/2014/main" val="3695717241"/>
                  </a:ext>
                </a:extLst>
              </a:tr>
            </a:tbl>
          </a:graphicData>
        </a:graphic>
      </p:graphicFrame>
      <p:pic>
        <p:nvPicPr>
          <p:cNvPr id="2" name="Video 1">
            <a:hlinkClick r:id="" action="ppaction://media"/>
            <a:extLst>
              <a:ext uri="{FF2B5EF4-FFF2-40B4-BE49-F238E27FC236}">
                <a16:creationId xmlns:a16="http://schemas.microsoft.com/office/drawing/2014/main" id="{B328F8BF-79D4-457D-BBE3-65B8CABD07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910"/>
    </mc:Choice>
    <mc:Fallback xmlns="">
      <p:transition spd="slow" advTm="12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28650" y="562272"/>
            <a:ext cx="7886700" cy="720884"/>
          </a:xfrm>
        </p:spPr>
        <p:txBody>
          <a:bodyPr vert="horz" lIns="91440" tIns="45720" rIns="91440" bIns="45720" rtlCol="0" anchor="ctr">
            <a:normAutofit fontScale="90000"/>
          </a:bodyPr>
          <a:lstStyle/>
          <a:p>
            <a:pPr defTabSz="914400"/>
            <a:r>
              <a:rPr lang="en-US" sz="3600" dirty="0"/>
              <a:t>South Dublin County (Lake and Groundwater waterbodies)</a:t>
            </a:r>
          </a:p>
        </p:txBody>
      </p:sp>
      <p:graphicFrame>
        <p:nvGraphicFramePr>
          <p:cNvPr id="4" name="Table 8">
            <a:extLst>
              <a:ext uri="{FF2B5EF4-FFF2-40B4-BE49-F238E27FC236}">
                <a16:creationId xmlns:a16="http://schemas.microsoft.com/office/drawing/2014/main" id="{740678B4-65FF-407F-BD04-713F2D97EAE7}"/>
              </a:ext>
            </a:extLst>
          </p:cNvPr>
          <p:cNvGraphicFramePr>
            <a:graphicFrameLocks noGrp="1"/>
          </p:cNvGraphicFramePr>
          <p:nvPr>
            <p:extLst>
              <p:ext uri="{D42A27DB-BD31-4B8C-83A1-F6EECF244321}">
                <p14:modId xmlns:p14="http://schemas.microsoft.com/office/powerpoint/2010/main" val="3379686751"/>
              </p:ext>
            </p:extLst>
          </p:nvPr>
        </p:nvGraphicFramePr>
        <p:xfrm>
          <a:off x="628650" y="1752600"/>
          <a:ext cx="7296148" cy="1508760"/>
        </p:xfrm>
        <a:graphic>
          <a:graphicData uri="http://schemas.openxmlformats.org/drawingml/2006/table">
            <a:tbl>
              <a:tblPr firstRow="1" bandRow="1">
                <a:tableStyleId>{5C22544A-7EE6-4342-B048-85BDC9FD1C3A}</a:tableStyleId>
              </a:tblPr>
              <a:tblGrid>
                <a:gridCol w="1266804">
                  <a:extLst>
                    <a:ext uri="{9D8B030D-6E8A-4147-A177-3AD203B41FA5}">
                      <a16:colId xmlns:a16="http://schemas.microsoft.com/office/drawing/2014/main" val="569775593"/>
                    </a:ext>
                  </a:extLst>
                </a:gridCol>
                <a:gridCol w="1507336">
                  <a:extLst>
                    <a:ext uri="{9D8B030D-6E8A-4147-A177-3AD203B41FA5}">
                      <a16:colId xmlns:a16="http://schemas.microsoft.com/office/drawing/2014/main" val="3199286668"/>
                    </a:ext>
                  </a:extLst>
                </a:gridCol>
                <a:gridCol w="1507336">
                  <a:extLst>
                    <a:ext uri="{9D8B030D-6E8A-4147-A177-3AD203B41FA5}">
                      <a16:colId xmlns:a16="http://schemas.microsoft.com/office/drawing/2014/main" val="869670509"/>
                    </a:ext>
                  </a:extLst>
                </a:gridCol>
                <a:gridCol w="1507336">
                  <a:extLst>
                    <a:ext uri="{9D8B030D-6E8A-4147-A177-3AD203B41FA5}">
                      <a16:colId xmlns:a16="http://schemas.microsoft.com/office/drawing/2014/main" val="3130961992"/>
                    </a:ext>
                  </a:extLst>
                </a:gridCol>
                <a:gridCol w="1507336">
                  <a:extLst>
                    <a:ext uri="{9D8B030D-6E8A-4147-A177-3AD203B41FA5}">
                      <a16:colId xmlns:a16="http://schemas.microsoft.com/office/drawing/2014/main" val="3836591402"/>
                    </a:ext>
                  </a:extLst>
                </a:gridCol>
              </a:tblGrid>
              <a:tr h="476810">
                <a:tc>
                  <a:txBody>
                    <a:bodyPr/>
                    <a:lstStyle/>
                    <a:p>
                      <a:r>
                        <a:rPr lang="en-IE" dirty="0"/>
                        <a:t>Lakes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Water Body code</a:t>
                      </a:r>
                    </a:p>
                    <a:p>
                      <a:endParaRPr lang="en-IE" dirty="0"/>
                    </a:p>
                  </a:txBody>
                  <a:tcPr/>
                </a:tc>
                <a:tc>
                  <a:txBody>
                    <a:bodyPr/>
                    <a:lstStyle/>
                    <a:p>
                      <a:r>
                        <a:rPr lang="en-IE" dirty="0"/>
                        <a:t>Evaluation Period 2010-2015 Status</a:t>
                      </a:r>
                    </a:p>
                  </a:txBody>
                  <a:tcPr/>
                </a:tc>
                <a:tc>
                  <a:txBody>
                    <a:bodyPr/>
                    <a:lstStyle/>
                    <a:p>
                      <a:r>
                        <a:rPr lang="en-IE" dirty="0"/>
                        <a:t>Evaluation Period 2015-2018 Status</a:t>
                      </a:r>
                    </a:p>
                  </a:txBody>
                  <a:tcPr/>
                </a:tc>
                <a:tc>
                  <a:txBody>
                    <a:bodyPr/>
                    <a:lstStyle/>
                    <a:p>
                      <a:r>
                        <a:rPr lang="en-IE" dirty="0"/>
                        <a:t>Change</a:t>
                      </a:r>
                    </a:p>
                  </a:txBody>
                  <a:tcPr/>
                </a:tc>
                <a:extLst>
                  <a:ext uri="{0D108BD9-81ED-4DB2-BD59-A6C34878D82A}">
                    <a16:rowId xmlns:a16="http://schemas.microsoft.com/office/drawing/2014/main" val="389376318"/>
                  </a:ext>
                </a:extLst>
              </a:tr>
              <a:tr h="422219">
                <a:tc>
                  <a:txBody>
                    <a:bodyPr/>
                    <a:lstStyle/>
                    <a:p>
                      <a:r>
                        <a:rPr lang="en-IE" dirty="0" err="1"/>
                        <a:t>Glenasmole</a:t>
                      </a:r>
                      <a:r>
                        <a:rPr lang="en-IE" dirty="0"/>
                        <a:t> Upper</a:t>
                      </a:r>
                    </a:p>
                  </a:txBody>
                  <a:tcPr/>
                </a:tc>
                <a:tc>
                  <a:txBody>
                    <a:bodyPr/>
                    <a:lstStyle/>
                    <a:p>
                      <a:endParaRPr lang="en-IE" dirty="0"/>
                    </a:p>
                  </a:txBody>
                  <a:tcPr/>
                </a:tc>
                <a:tc>
                  <a:txBody>
                    <a:bodyPr/>
                    <a:lstStyle/>
                    <a:p>
                      <a:r>
                        <a:rPr lang="en-IE" dirty="0"/>
                        <a:t>Good</a:t>
                      </a:r>
                    </a:p>
                  </a:txBody>
                  <a:tcPr/>
                </a:tc>
                <a:tc>
                  <a:txBody>
                    <a:bodyPr/>
                    <a:lstStyle/>
                    <a:p>
                      <a:r>
                        <a:rPr lang="en-IE" dirty="0"/>
                        <a:t>Good</a:t>
                      </a:r>
                    </a:p>
                  </a:txBody>
                  <a:tcPr/>
                </a:tc>
                <a:tc>
                  <a:txBody>
                    <a:bodyPr/>
                    <a:lstStyle/>
                    <a:p>
                      <a:r>
                        <a:rPr lang="en-IE" dirty="0"/>
                        <a:t>Unchanged</a:t>
                      </a:r>
                    </a:p>
                  </a:txBody>
                  <a:tcPr/>
                </a:tc>
                <a:extLst>
                  <a:ext uri="{0D108BD9-81ED-4DB2-BD59-A6C34878D82A}">
                    <a16:rowId xmlns:a16="http://schemas.microsoft.com/office/drawing/2014/main" val="3716361473"/>
                  </a:ext>
                </a:extLst>
              </a:tr>
              <a:tr h="422219">
                <a:tc>
                  <a:txBody>
                    <a:bodyPr/>
                    <a:lstStyle/>
                    <a:p>
                      <a:r>
                        <a:rPr lang="en-IE" dirty="0" err="1"/>
                        <a:t>Genlasmole</a:t>
                      </a:r>
                      <a:r>
                        <a:rPr lang="en-IE" dirty="0"/>
                        <a:t> Lower</a:t>
                      </a:r>
                    </a:p>
                  </a:txBody>
                  <a:tcPr/>
                </a:tc>
                <a:tc>
                  <a:txBody>
                    <a:bodyPr/>
                    <a:lstStyle/>
                    <a:p>
                      <a:endParaRPr lang="en-IE" dirty="0"/>
                    </a:p>
                  </a:txBody>
                  <a:tcPr/>
                </a:tc>
                <a:tc>
                  <a:txBody>
                    <a:bodyPr/>
                    <a:lstStyle/>
                    <a:p>
                      <a:r>
                        <a:rPr lang="en-IE" dirty="0"/>
                        <a:t>Good</a:t>
                      </a:r>
                    </a:p>
                  </a:txBody>
                  <a:tcPr/>
                </a:tc>
                <a:tc>
                  <a:txBody>
                    <a:bodyPr/>
                    <a:lstStyle/>
                    <a:p>
                      <a:r>
                        <a:rPr lang="en-IE" dirty="0"/>
                        <a:t>Good</a:t>
                      </a:r>
                    </a:p>
                  </a:txBody>
                  <a:tcPr/>
                </a:tc>
                <a:tc>
                  <a:txBody>
                    <a:bodyPr/>
                    <a:lstStyle/>
                    <a:p>
                      <a:r>
                        <a:rPr lang="en-IE" dirty="0"/>
                        <a:t>Unchanged</a:t>
                      </a:r>
                    </a:p>
                  </a:txBody>
                  <a:tcPr/>
                </a:tc>
                <a:extLst>
                  <a:ext uri="{0D108BD9-81ED-4DB2-BD59-A6C34878D82A}">
                    <a16:rowId xmlns:a16="http://schemas.microsoft.com/office/drawing/2014/main" val="3495474710"/>
                  </a:ext>
                </a:extLst>
              </a:tr>
            </a:tbl>
          </a:graphicData>
        </a:graphic>
      </p:graphicFrame>
      <p:pic>
        <p:nvPicPr>
          <p:cNvPr id="2" name="Video 1">
            <a:hlinkClick r:id="" action="ppaction://media"/>
            <a:extLst>
              <a:ext uri="{FF2B5EF4-FFF2-40B4-BE49-F238E27FC236}">
                <a16:creationId xmlns:a16="http://schemas.microsoft.com/office/drawing/2014/main" id="{74790E65-9644-4A79-8A77-04D388F957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graphicFrame>
        <p:nvGraphicFramePr>
          <p:cNvPr id="3" name="Table 5">
            <a:extLst>
              <a:ext uri="{FF2B5EF4-FFF2-40B4-BE49-F238E27FC236}">
                <a16:creationId xmlns:a16="http://schemas.microsoft.com/office/drawing/2014/main" id="{3039AB78-7CAE-4253-B5D1-C91503ABC470}"/>
              </a:ext>
            </a:extLst>
          </p:cNvPr>
          <p:cNvGraphicFramePr>
            <a:graphicFrameLocks noGrp="1"/>
          </p:cNvGraphicFramePr>
          <p:nvPr>
            <p:extLst>
              <p:ext uri="{D42A27DB-BD31-4B8C-83A1-F6EECF244321}">
                <p14:modId xmlns:p14="http://schemas.microsoft.com/office/powerpoint/2010/main" val="2174794616"/>
              </p:ext>
            </p:extLst>
          </p:nvPr>
        </p:nvGraphicFramePr>
        <p:xfrm>
          <a:off x="628650" y="3596641"/>
          <a:ext cx="7296150" cy="1244600"/>
        </p:xfrm>
        <a:graphic>
          <a:graphicData uri="http://schemas.openxmlformats.org/drawingml/2006/table">
            <a:tbl>
              <a:tblPr firstRow="1" bandRow="1">
                <a:tableStyleId>{5C22544A-7EE6-4342-B048-85BDC9FD1C3A}</a:tableStyleId>
              </a:tblPr>
              <a:tblGrid>
                <a:gridCol w="1459230">
                  <a:extLst>
                    <a:ext uri="{9D8B030D-6E8A-4147-A177-3AD203B41FA5}">
                      <a16:colId xmlns:a16="http://schemas.microsoft.com/office/drawing/2014/main" val="3968492324"/>
                    </a:ext>
                  </a:extLst>
                </a:gridCol>
                <a:gridCol w="1459230">
                  <a:extLst>
                    <a:ext uri="{9D8B030D-6E8A-4147-A177-3AD203B41FA5}">
                      <a16:colId xmlns:a16="http://schemas.microsoft.com/office/drawing/2014/main" val="1503444582"/>
                    </a:ext>
                  </a:extLst>
                </a:gridCol>
                <a:gridCol w="1459230">
                  <a:extLst>
                    <a:ext uri="{9D8B030D-6E8A-4147-A177-3AD203B41FA5}">
                      <a16:colId xmlns:a16="http://schemas.microsoft.com/office/drawing/2014/main" val="548533233"/>
                    </a:ext>
                  </a:extLst>
                </a:gridCol>
                <a:gridCol w="1459230">
                  <a:extLst>
                    <a:ext uri="{9D8B030D-6E8A-4147-A177-3AD203B41FA5}">
                      <a16:colId xmlns:a16="http://schemas.microsoft.com/office/drawing/2014/main" val="1953635155"/>
                    </a:ext>
                  </a:extLst>
                </a:gridCol>
                <a:gridCol w="1459230">
                  <a:extLst>
                    <a:ext uri="{9D8B030D-6E8A-4147-A177-3AD203B41FA5}">
                      <a16:colId xmlns:a16="http://schemas.microsoft.com/office/drawing/2014/main" val="4273191435"/>
                    </a:ext>
                  </a:extLst>
                </a:gridCol>
              </a:tblGrid>
              <a:tr h="370840">
                <a:tc>
                  <a:txBody>
                    <a:bodyPr/>
                    <a:lstStyle/>
                    <a:p>
                      <a:r>
                        <a:rPr lang="en-IE" dirty="0"/>
                        <a:t>Groundwater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Water Body code</a:t>
                      </a:r>
                    </a:p>
                  </a:txBody>
                  <a:tcPr/>
                </a:tc>
                <a:tc>
                  <a:txBody>
                    <a:bodyPr/>
                    <a:lstStyle/>
                    <a:p>
                      <a:r>
                        <a:rPr lang="en-IE" dirty="0"/>
                        <a:t>Evaluation Period 2010-2015 Status</a:t>
                      </a:r>
                    </a:p>
                  </a:txBody>
                  <a:tcPr/>
                </a:tc>
                <a:tc>
                  <a:txBody>
                    <a:bodyPr/>
                    <a:lstStyle/>
                    <a:p>
                      <a:r>
                        <a:rPr lang="en-IE" dirty="0"/>
                        <a:t>Evaluation Period 2015-2018 Status</a:t>
                      </a:r>
                    </a:p>
                  </a:txBody>
                  <a:tcPr/>
                </a:tc>
                <a:tc>
                  <a:txBody>
                    <a:bodyPr/>
                    <a:lstStyle/>
                    <a:p>
                      <a:r>
                        <a:rPr lang="en-IE" dirty="0"/>
                        <a:t>Change</a:t>
                      </a:r>
                    </a:p>
                  </a:txBody>
                  <a:tcPr/>
                </a:tc>
                <a:extLst>
                  <a:ext uri="{0D108BD9-81ED-4DB2-BD59-A6C34878D82A}">
                    <a16:rowId xmlns:a16="http://schemas.microsoft.com/office/drawing/2014/main" val="3356919378"/>
                  </a:ext>
                </a:extLst>
              </a:tr>
              <a:tr h="370840">
                <a:tc>
                  <a:txBody>
                    <a:bodyPr/>
                    <a:lstStyle/>
                    <a:p>
                      <a:r>
                        <a:rPr lang="en-IE" dirty="0"/>
                        <a:t>Dublin</a:t>
                      </a:r>
                    </a:p>
                  </a:txBody>
                  <a:tcPr/>
                </a:tc>
                <a:tc>
                  <a:txBody>
                    <a:bodyPr/>
                    <a:lstStyle/>
                    <a:p>
                      <a:endParaRPr lang="en-IE" dirty="0"/>
                    </a:p>
                  </a:txBody>
                  <a:tcPr/>
                </a:tc>
                <a:tc>
                  <a:txBody>
                    <a:bodyPr/>
                    <a:lstStyle/>
                    <a:p>
                      <a:r>
                        <a:rPr lang="en-IE" dirty="0"/>
                        <a:t>Good</a:t>
                      </a:r>
                    </a:p>
                  </a:txBody>
                  <a:tcPr/>
                </a:tc>
                <a:tc>
                  <a:txBody>
                    <a:bodyPr/>
                    <a:lstStyle/>
                    <a:p>
                      <a:r>
                        <a:rPr lang="en-IE" dirty="0"/>
                        <a:t>Good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Unchanged</a:t>
                      </a:r>
                    </a:p>
                  </a:txBody>
                  <a:tcPr/>
                </a:tc>
                <a:extLst>
                  <a:ext uri="{0D108BD9-81ED-4DB2-BD59-A6C34878D82A}">
                    <a16:rowId xmlns:a16="http://schemas.microsoft.com/office/drawing/2014/main" val="1338849907"/>
                  </a:ext>
                </a:extLst>
              </a:tr>
              <a:tr h="370840">
                <a:tc>
                  <a:txBody>
                    <a:bodyPr/>
                    <a:lstStyle/>
                    <a:p>
                      <a:r>
                        <a:rPr lang="en-IE" dirty="0"/>
                        <a:t>Kilcullen</a:t>
                      </a:r>
                    </a:p>
                  </a:txBody>
                  <a:tcPr/>
                </a:tc>
                <a:tc>
                  <a:txBody>
                    <a:bodyPr/>
                    <a:lstStyle/>
                    <a:p>
                      <a:endParaRPr lang="en-IE" dirty="0"/>
                    </a:p>
                  </a:txBody>
                  <a:tcPr/>
                </a:tc>
                <a:tc>
                  <a:txBody>
                    <a:bodyPr/>
                    <a:lstStyle/>
                    <a:p>
                      <a:r>
                        <a:rPr lang="en-IE" dirty="0"/>
                        <a:t>Good</a:t>
                      </a:r>
                    </a:p>
                  </a:txBody>
                  <a:tcPr/>
                </a:tc>
                <a:tc>
                  <a:txBody>
                    <a:bodyPr/>
                    <a:lstStyle/>
                    <a:p>
                      <a:r>
                        <a:rPr lang="en-IE" dirty="0"/>
                        <a:t>Good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Unchanged</a:t>
                      </a:r>
                    </a:p>
                  </a:txBody>
                  <a:tcPr/>
                </a:tc>
                <a:extLst>
                  <a:ext uri="{0D108BD9-81ED-4DB2-BD59-A6C34878D82A}">
                    <a16:rowId xmlns:a16="http://schemas.microsoft.com/office/drawing/2014/main" val="1958841443"/>
                  </a:ext>
                </a:extLst>
              </a:tr>
            </a:tbl>
          </a:graphicData>
        </a:graphic>
      </p:graphicFrame>
    </p:spTree>
    <p:extLst>
      <p:ext uri="{BB962C8B-B14F-4D97-AF65-F5344CB8AC3E}">
        <p14:creationId xmlns:p14="http://schemas.microsoft.com/office/powerpoint/2010/main" val="449983530"/>
      </p:ext>
    </p:extLst>
  </p:cSld>
  <p:clrMapOvr>
    <a:masterClrMapping/>
  </p:clrMapOvr>
  <mc:AlternateContent xmlns:mc="http://schemas.openxmlformats.org/markup-compatibility/2006" xmlns:p14="http://schemas.microsoft.com/office/powerpoint/2010/main">
    <mc:Choice Requires="p14">
      <p:transition spd="slow" p14:dur="2000" advTm="44321"/>
    </mc:Choice>
    <mc:Fallback xmlns="">
      <p:transition spd="slow" advTm="4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2800" dirty="0"/>
              <a:t>Current surface water quality status </a:t>
            </a:r>
          </a:p>
        </p:txBody>
      </p:sp>
      <p:sp>
        <p:nvSpPr>
          <p:cNvPr id="4" name="Text Placeholder 3"/>
          <p:cNvSpPr>
            <a:spLocks noGrp="1"/>
          </p:cNvSpPr>
          <p:nvPr>
            <p:ph type="body" idx="1"/>
          </p:nvPr>
        </p:nvSpPr>
        <p:spPr>
          <a:xfrm>
            <a:off x="219664" y="1681163"/>
            <a:ext cx="4117972" cy="823912"/>
          </a:xfrm>
        </p:spPr>
        <p:txBody>
          <a:bodyPr>
            <a:normAutofit fontScale="85000" lnSpcReduction="10000"/>
          </a:bodyPr>
          <a:lstStyle/>
          <a:p>
            <a:r>
              <a:rPr lang="en-IE" dirty="0">
                <a:solidFill>
                  <a:srgbClr val="7030A0"/>
                </a:solidFill>
              </a:rPr>
              <a:t>Overall Water Quality Water Body Status in South Dublin County </a:t>
            </a:r>
            <a:r>
              <a:rPr lang="en-IE">
                <a:solidFill>
                  <a:srgbClr val="7030A0"/>
                </a:solidFill>
              </a:rPr>
              <a:t>(rivers, </a:t>
            </a:r>
            <a:r>
              <a:rPr lang="en-IE" dirty="0">
                <a:solidFill>
                  <a:srgbClr val="7030A0"/>
                </a:solidFill>
              </a:rPr>
              <a:t>Lakes and groundwater)</a:t>
            </a:r>
          </a:p>
          <a:p>
            <a:r>
              <a:rPr lang="en-IE" dirty="0">
                <a:solidFill>
                  <a:srgbClr val="7030A0"/>
                </a:solidFill>
              </a:rPr>
              <a:t>% and number</a:t>
            </a:r>
          </a:p>
        </p:txBody>
      </p:sp>
      <p:sp>
        <p:nvSpPr>
          <p:cNvPr id="3" name="Content Placeholder 2"/>
          <p:cNvSpPr>
            <a:spLocks noGrp="1"/>
          </p:cNvSpPr>
          <p:nvPr>
            <p:ph sz="half" idx="2"/>
          </p:nvPr>
        </p:nvSpPr>
        <p:spPr>
          <a:xfrm>
            <a:off x="469296" y="2505074"/>
            <a:ext cx="3868340" cy="4107399"/>
          </a:xfrm>
        </p:spPr>
        <p:txBody>
          <a:bodyPr>
            <a:normAutofit fontScale="92500" lnSpcReduction="10000"/>
          </a:bodyPr>
          <a:lstStyle/>
          <a:p>
            <a:pPr>
              <a:buNone/>
            </a:pPr>
            <a:r>
              <a:rPr lang="en-IE" sz="2000" b="1" dirty="0"/>
              <a:t>				</a:t>
            </a:r>
            <a:endParaRPr lang="en-IE" sz="2000" dirty="0"/>
          </a:p>
          <a:p>
            <a:pPr marL="0" indent="0">
              <a:buNone/>
            </a:pPr>
            <a:r>
              <a:rPr lang="en-IE" sz="2800" dirty="0">
                <a:solidFill>
                  <a:srgbClr val="00B0F0"/>
                </a:solidFill>
              </a:rPr>
              <a:t>High</a:t>
            </a:r>
            <a:r>
              <a:rPr lang="en-IE" sz="2800" dirty="0"/>
              <a:t> 	  0%   (0) </a:t>
            </a:r>
          </a:p>
          <a:p>
            <a:pPr>
              <a:buNone/>
            </a:pPr>
            <a:r>
              <a:rPr lang="en-IE" sz="2800" dirty="0"/>
              <a:t>		</a:t>
            </a:r>
          </a:p>
          <a:p>
            <a:pPr marL="0" indent="0">
              <a:buNone/>
            </a:pPr>
            <a:r>
              <a:rPr lang="en-IE" sz="2800" dirty="0">
                <a:solidFill>
                  <a:srgbClr val="00B050"/>
                </a:solidFill>
              </a:rPr>
              <a:t>Good</a:t>
            </a:r>
            <a:r>
              <a:rPr lang="en-IE" sz="2800" dirty="0"/>
              <a:t> 	  67% (10) 	</a:t>
            </a:r>
          </a:p>
          <a:p>
            <a:endParaRPr lang="en-IE" sz="2800" dirty="0"/>
          </a:p>
          <a:p>
            <a:pPr marL="0" indent="0">
              <a:buNone/>
            </a:pPr>
            <a:r>
              <a:rPr lang="en-IE" sz="2800" b="1" dirty="0">
                <a:solidFill>
                  <a:schemeClr val="accent2">
                    <a:lumMod val="75000"/>
                  </a:schemeClr>
                </a:solidFill>
              </a:rPr>
              <a:t>Moderate</a:t>
            </a:r>
            <a:r>
              <a:rPr lang="en-IE" sz="2800" dirty="0">
                <a:solidFill>
                  <a:srgbClr val="FFFF00"/>
                </a:solidFill>
              </a:rPr>
              <a:t>  </a:t>
            </a:r>
            <a:r>
              <a:rPr lang="en-IE" sz="2800" dirty="0"/>
              <a:t>13%  (2)</a:t>
            </a:r>
            <a:r>
              <a:rPr lang="en-IE" sz="2800" dirty="0">
                <a:solidFill>
                  <a:srgbClr val="FFFF00"/>
                </a:solidFill>
              </a:rPr>
              <a:t>	</a:t>
            </a:r>
          </a:p>
          <a:p>
            <a:endParaRPr lang="en-IE" sz="2800" dirty="0"/>
          </a:p>
          <a:p>
            <a:pPr marL="0" indent="0">
              <a:buNone/>
            </a:pPr>
            <a:r>
              <a:rPr lang="en-IE" sz="2800" dirty="0">
                <a:solidFill>
                  <a:schemeClr val="accent6">
                    <a:lumMod val="75000"/>
                  </a:schemeClr>
                </a:solidFill>
              </a:rPr>
              <a:t>Poor 	   </a:t>
            </a:r>
            <a:r>
              <a:rPr lang="en-IE" sz="2800" dirty="0"/>
              <a:t>20% (3) </a:t>
            </a:r>
          </a:p>
          <a:p>
            <a:pPr marL="0" indent="0">
              <a:buNone/>
            </a:pPr>
            <a:endParaRPr lang="en-IE" sz="2800" dirty="0"/>
          </a:p>
          <a:p>
            <a:pPr marL="0" indent="0">
              <a:buNone/>
            </a:pPr>
            <a:r>
              <a:rPr lang="en-IE" sz="2800" b="1" dirty="0">
                <a:solidFill>
                  <a:srgbClr val="FF0000"/>
                </a:solidFill>
              </a:rPr>
              <a:t>Bad </a:t>
            </a:r>
            <a:r>
              <a:rPr lang="en-IE" sz="2800" dirty="0">
                <a:solidFill>
                  <a:schemeClr val="accent6">
                    <a:lumMod val="75000"/>
                  </a:schemeClr>
                </a:solidFill>
              </a:rPr>
              <a:t>	            </a:t>
            </a:r>
            <a:r>
              <a:rPr lang="en-IE" sz="2800" dirty="0"/>
              <a:t>0%   (0)</a:t>
            </a:r>
            <a:r>
              <a:rPr lang="en-IE" sz="2800" dirty="0">
                <a:solidFill>
                  <a:schemeClr val="accent6">
                    <a:lumMod val="75000"/>
                  </a:schemeClr>
                </a:solidFill>
              </a:rPr>
              <a:t>	</a:t>
            </a:r>
            <a:r>
              <a:rPr lang="en-IE" sz="2800" dirty="0"/>
              <a:t> </a:t>
            </a:r>
            <a:endParaRPr lang="en-IE" sz="2800" dirty="0">
              <a:solidFill>
                <a:schemeClr val="accent6">
                  <a:lumMod val="75000"/>
                </a:schemeClr>
              </a:solidFill>
            </a:endParaRPr>
          </a:p>
        </p:txBody>
      </p:sp>
      <p:sp>
        <p:nvSpPr>
          <p:cNvPr id="5" name="Text Placeholder 4"/>
          <p:cNvSpPr>
            <a:spLocks noGrp="1"/>
          </p:cNvSpPr>
          <p:nvPr>
            <p:ph type="body" sz="quarter" idx="3"/>
          </p:nvPr>
        </p:nvSpPr>
        <p:spPr>
          <a:xfrm>
            <a:off x="4629150" y="1681163"/>
            <a:ext cx="3887391" cy="681037"/>
          </a:xfrm>
        </p:spPr>
        <p:txBody>
          <a:bodyPr>
            <a:normAutofit fontScale="85000" lnSpcReduction="10000"/>
          </a:bodyPr>
          <a:lstStyle/>
          <a:p>
            <a:r>
              <a:rPr lang="en-IE" sz="2000" dirty="0">
                <a:solidFill>
                  <a:srgbClr val="7030A0"/>
                </a:solidFill>
              </a:rPr>
              <a:t>GOOD STATUS WATER BODIES IN SOUTH DUBLIN COUNTY</a:t>
            </a:r>
          </a:p>
        </p:txBody>
      </p:sp>
      <p:sp>
        <p:nvSpPr>
          <p:cNvPr id="6" name="Content Placeholder 5"/>
          <p:cNvSpPr>
            <a:spLocks noGrp="1"/>
          </p:cNvSpPr>
          <p:nvPr>
            <p:ph sz="quarter" idx="4"/>
          </p:nvPr>
        </p:nvSpPr>
        <p:spPr>
          <a:xfrm>
            <a:off x="4800600" y="2505075"/>
            <a:ext cx="3715941" cy="3684588"/>
          </a:xfrm>
        </p:spPr>
        <p:txBody>
          <a:bodyPr>
            <a:normAutofit fontScale="92500" lnSpcReduction="10000"/>
          </a:bodyPr>
          <a:lstStyle/>
          <a:p>
            <a:pPr marL="0" indent="0" algn="ctr">
              <a:buNone/>
            </a:pPr>
            <a:r>
              <a:rPr lang="en-IE" dirty="0"/>
              <a:t>Include:</a:t>
            </a:r>
          </a:p>
          <a:p>
            <a:pPr marL="0" indent="0" algn="ctr">
              <a:buNone/>
            </a:pPr>
            <a:r>
              <a:rPr lang="en-IE" dirty="0"/>
              <a:t>Upper Dodder</a:t>
            </a:r>
          </a:p>
          <a:p>
            <a:pPr marL="0" indent="0" algn="ctr">
              <a:buNone/>
            </a:pPr>
            <a:r>
              <a:rPr lang="en-IE" dirty="0" err="1"/>
              <a:t>Owendoher</a:t>
            </a:r>
            <a:endParaRPr lang="en-IE" dirty="0"/>
          </a:p>
          <a:p>
            <a:pPr marL="0" indent="0" algn="ctr">
              <a:buNone/>
            </a:pPr>
            <a:r>
              <a:rPr lang="en-IE" dirty="0"/>
              <a:t>Upper </a:t>
            </a:r>
            <a:r>
              <a:rPr lang="en-IE" dirty="0" err="1"/>
              <a:t>Camac</a:t>
            </a:r>
            <a:endParaRPr lang="en-IE" dirty="0"/>
          </a:p>
          <a:p>
            <a:pPr marL="0" indent="0" algn="ctr">
              <a:buNone/>
            </a:pPr>
            <a:r>
              <a:rPr lang="en-IE" dirty="0" err="1"/>
              <a:t>Griffeen</a:t>
            </a:r>
            <a:endParaRPr lang="en-IE" dirty="0"/>
          </a:p>
          <a:p>
            <a:pPr marL="0" indent="0" algn="ctr">
              <a:buNone/>
            </a:pPr>
            <a:endParaRPr lang="en-IE" dirty="0"/>
          </a:p>
          <a:p>
            <a:pPr marL="0" indent="0">
              <a:buNone/>
            </a:pPr>
            <a:r>
              <a:rPr lang="en-IE" dirty="0"/>
              <a:t>From the status assessment period 2010/2015 to 2015/2018 there was a overall 7% improvement to Good status for rivers, lakes and groundwater in South Dublin County.</a:t>
            </a:r>
          </a:p>
          <a:p>
            <a:pPr marL="0" indent="0" algn="ctr">
              <a:buNone/>
            </a:pPr>
            <a:endParaRPr lang="en-IE" dirty="0"/>
          </a:p>
        </p:txBody>
      </p:sp>
      <p:sp>
        <p:nvSpPr>
          <p:cNvPr id="11" name="TextBox 10">
            <a:extLst>
              <a:ext uri="{FF2B5EF4-FFF2-40B4-BE49-F238E27FC236}">
                <a16:creationId xmlns:a16="http://schemas.microsoft.com/office/drawing/2014/main" id="{8CA18AC4-3AC7-4067-837E-B2BE95DEFE62}"/>
              </a:ext>
            </a:extLst>
          </p:cNvPr>
          <p:cNvSpPr txBox="1"/>
          <p:nvPr/>
        </p:nvSpPr>
        <p:spPr>
          <a:xfrm>
            <a:off x="3040859" y="2516705"/>
            <a:ext cx="1380571" cy="400110"/>
          </a:xfrm>
          <a:prstGeom prst="rect">
            <a:avLst/>
          </a:prstGeom>
          <a:noFill/>
        </p:spPr>
        <p:txBody>
          <a:bodyPr wrap="none" rtlCol="0">
            <a:spAutoFit/>
          </a:bodyPr>
          <a:lstStyle/>
          <a:p>
            <a:r>
              <a:rPr lang="en-GB" sz="2000" b="1" dirty="0">
                <a:solidFill>
                  <a:schemeClr val="accent5"/>
                </a:solidFill>
              </a:rPr>
              <a:t>Unpolluted</a:t>
            </a:r>
          </a:p>
        </p:txBody>
      </p:sp>
      <p:sp>
        <p:nvSpPr>
          <p:cNvPr id="14" name="TextBox 13">
            <a:extLst>
              <a:ext uri="{FF2B5EF4-FFF2-40B4-BE49-F238E27FC236}">
                <a16:creationId xmlns:a16="http://schemas.microsoft.com/office/drawing/2014/main" id="{DFAB4B2C-C6DC-49E9-A227-7959BF4F4265}"/>
              </a:ext>
            </a:extLst>
          </p:cNvPr>
          <p:cNvSpPr txBox="1"/>
          <p:nvPr/>
        </p:nvSpPr>
        <p:spPr>
          <a:xfrm>
            <a:off x="3147853" y="6092764"/>
            <a:ext cx="1186607" cy="400110"/>
          </a:xfrm>
          <a:prstGeom prst="rect">
            <a:avLst/>
          </a:prstGeom>
          <a:noFill/>
        </p:spPr>
        <p:txBody>
          <a:bodyPr wrap="none" rtlCol="0">
            <a:spAutoFit/>
          </a:bodyPr>
          <a:lstStyle/>
          <a:p>
            <a:r>
              <a:rPr lang="en-GB" sz="2000" b="1" dirty="0">
                <a:solidFill>
                  <a:schemeClr val="accent6">
                    <a:lumMod val="75000"/>
                  </a:schemeClr>
                </a:solidFill>
              </a:rPr>
              <a:t>Impacted</a:t>
            </a:r>
          </a:p>
        </p:txBody>
      </p:sp>
      <p:cxnSp>
        <p:nvCxnSpPr>
          <p:cNvPr id="16" name="Straight Connector 15">
            <a:extLst>
              <a:ext uri="{FF2B5EF4-FFF2-40B4-BE49-F238E27FC236}">
                <a16:creationId xmlns:a16="http://schemas.microsoft.com/office/drawing/2014/main" id="{C90DE881-591D-4ECB-9792-21FB609F8B8F}"/>
              </a:ext>
            </a:extLst>
          </p:cNvPr>
          <p:cNvCxnSpPr>
            <a:cxnSpLocks/>
          </p:cNvCxnSpPr>
          <p:nvPr/>
        </p:nvCxnSpPr>
        <p:spPr>
          <a:xfrm>
            <a:off x="222862" y="4437460"/>
            <a:ext cx="4117971"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EB35F53-2510-498C-AF8C-8582CF0A5630}"/>
              </a:ext>
            </a:extLst>
          </p:cNvPr>
          <p:cNvSpPr/>
          <p:nvPr/>
        </p:nvSpPr>
        <p:spPr>
          <a:xfrm>
            <a:off x="4645025" y="1681163"/>
            <a:ext cx="4117971" cy="49217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D16D01B-E1DD-4809-9D65-C4C0C0D8A27D}"/>
              </a:ext>
            </a:extLst>
          </p:cNvPr>
          <p:cNvSpPr/>
          <p:nvPr/>
        </p:nvSpPr>
        <p:spPr>
          <a:xfrm>
            <a:off x="222862" y="1690689"/>
            <a:ext cx="4291989" cy="49122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BBD6C22F-FA2E-485A-94F3-E0FF89D7BA72}"/>
              </a:ext>
            </a:extLst>
          </p:cNvPr>
          <p:cNvSpPr/>
          <p:nvPr/>
        </p:nvSpPr>
        <p:spPr>
          <a:xfrm>
            <a:off x="3505200" y="3184318"/>
            <a:ext cx="381000" cy="2635983"/>
          </a:xfrm>
          <a:prstGeom prst="downArrow">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Video 7">
            <a:hlinkClick r:id="" action="ppaction://media"/>
            <a:extLst>
              <a:ext uri="{FF2B5EF4-FFF2-40B4-BE49-F238E27FC236}">
                <a16:creationId xmlns:a16="http://schemas.microsoft.com/office/drawing/2014/main" id="{F34256C3-5C5A-4F2F-8DA9-1343A8C794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745"/>
    </mc:Choice>
    <mc:Fallback xmlns="">
      <p:transition spd="slow" advTm="5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a:bodyPr>
          <a:lstStyle/>
          <a:p>
            <a:pPr algn="ctr"/>
            <a:r>
              <a:rPr lang="en-IE" sz="2800" dirty="0"/>
              <a:t>What happens now !</a:t>
            </a:r>
          </a:p>
        </p:txBody>
      </p:sp>
      <p:sp>
        <p:nvSpPr>
          <p:cNvPr id="3" name="Content Placeholder 2"/>
          <p:cNvSpPr>
            <a:spLocks noGrp="1"/>
          </p:cNvSpPr>
          <p:nvPr>
            <p:ph idx="1"/>
          </p:nvPr>
        </p:nvSpPr>
        <p:spPr>
          <a:xfrm>
            <a:off x="457200" y="1369146"/>
            <a:ext cx="8229600" cy="5260254"/>
          </a:xfrm>
        </p:spPr>
        <p:txBody>
          <a:bodyPr>
            <a:noAutofit/>
          </a:bodyPr>
          <a:lstStyle/>
          <a:p>
            <a:r>
              <a:rPr lang="en-IE" sz="2000" dirty="0"/>
              <a:t>South Dublin County Council continues to implement its Water Quality work programme including Industrial, Farm and Septic Tank Inspections,</a:t>
            </a:r>
          </a:p>
          <a:p>
            <a:r>
              <a:rPr lang="en-IE" sz="2000" dirty="0"/>
              <a:t>The Council will also continue to response to all Water Pollution incidents,</a:t>
            </a:r>
          </a:p>
          <a:p>
            <a:r>
              <a:rPr lang="en-IE" sz="2000" dirty="0"/>
              <a:t>The Council is currently implementing the Dublin Urban Rivers LIFE project (</a:t>
            </a:r>
            <a:r>
              <a:rPr lang="en-IE" sz="2000" dirty="0">
                <a:hlinkClick r:id="rId5"/>
              </a:rPr>
              <a:t>www.urbanriverlife.ie</a:t>
            </a:r>
            <a:r>
              <a:rPr lang="en-IE" sz="2000" dirty="0"/>
              <a:t> ) and not only will this project ensure significant water quality improvements for the project’s focus rivers but will also have long lasting water quality improvement beyond the term of that project.</a:t>
            </a:r>
          </a:p>
          <a:p>
            <a:r>
              <a:rPr lang="en-IE" sz="2000" dirty="0"/>
              <a:t>The Council will work with state departments, national agencies, voluntary groups and individuals to advance water quality improvements in the county.</a:t>
            </a:r>
          </a:p>
          <a:p>
            <a:r>
              <a:rPr lang="en-IE" sz="2000" dirty="0"/>
              <a:t>South Dublin County Council is currently working with the EPA on selecting the waterbodies of interest in the next River Basin Management Plan cycle – 2022-2027.</a:t>
            </a:r>
            <a:endParaRPr lang="en-GB" sz="2000" dirty="0"/>
          </a:p>
          <a:p>
            <a:r>
              <a:rPr lang="en-IE" sz="2000" dirty="0"/>
              <a:t>Finally, the public will be asked to participate in the development of the next River Basin Management Plan and such consultations are typically available at </a:t>
            </a:r>
            <a:r>
              <a:rPr lang="en-IE" sz="2000" dirty="0">
                <a:hlinkClick r:id="rId6"/>
              </a:rPr>
              <a:t>https://www.housing.gov.ie/search/sub-topic/water-framework-directive</a:t>
            </a:r>
            <a:r>
              <a:rPr lang="en-IE" sz="2000" dirty="0"/>
              <a:t> </a:t>
            </a:r>
          </a:p>
        </p:txBody>
      </p:sp>
      <p:pic>
        <p:nvPicPr>
          <p:cNvPr id="4" name="Video 3">
            <a:hlinkClick r:id="" action="ppaction://media"/>
            <a:extLst>
              <a:ext uri="{FF2B5EF4-FFF2-40B4-BE49-F238E27FC236}">
                <a16:creationId xmlns:a16="http://schemas.microsoft.com/office/drawing/2014/main" id="{CB77791D-7002-4D5A-A3F7-C32DA55AC4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212"/>
    </mc:Choice>
    <mc:Fallback xmlns="">
      <p:transition spd="slow" advTm="10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1833-6970-4408-A297-3265E1288740}"/>
              </a:ext>
            </a:extLst>
          </p:cNvPr>
          <p:cNvSpPr>
            <a:spLocks noGrp="1"/>
          </p:cNvSpPr>
          <p:nvPr>
            <p:ph type="title"/>
          </p:nvPr>
        </p:nvSpPr>
        <p:spPr/>
        <p:txBody>
          <a:bodyPr/>
          <a:lstStyle/>
          <a:p>
            <a:r>
              <a:rPr lang="en-IE" dirty="0"/>
              <a:t>Summary</a:t>
            </a:r>
          </a:p>
        </p:txBody>
      </p:sp>
      <p:sp>
        <p:nvSpPr>
          <p:cNvPr id="4" name="Content Placeholder 3">
            <a:extLst>
              <a:ext uri="{FF2B5EF4-FFF2-40B4-BE49-F238E27FC236}">
                <a16:creationId xmlns:a16="http://schemas.microsoft.com/office/drawing/2014/main" id="{DB65E19B-799D-43B5-B3A1-331108EE2592}"/>
              </a:ext>
            </a:extLst>
          </p:cNvPr>
          <p:cNvSpPr>
            <a:spLocks noGrp="1"/>
          </p:cNvSpPr>
          <p:nvPr>
            <p:ph sz="half" idx="2"/>
          </p:nvPr>
        </p:nvSpPr>
        <p:spPr>
          <a:xfrm>
            <a:off x="653287" y="1715307"/>
            <a:ext cx="7886699" cy="3684588"/>
          </a:xfrm>
        </p:spPr>
        <p:txBody>
          <a:bodyPr/>
          <a:lstStyle/>
          <a:p>
            <a:pPr marL="0" indent="0">
              <a:buNone/>
            </a:pPr>
            <a:r>
              <a:rPr lang="en-IE" dirty="0"/>
              <a:t>South Dublin County Council is steadily improving water quality in the county and through sound environmental analysis has short and long term projects and work programmes to continue this improvement trend in the next River Basin Management Plan cycle 2022-2027.</a:t>
            </a:r>
          </a:p>
          <a:p>
            <a:endParaRPr lang="en-IE" dirty="0"/>
          </a:p>
        </p:txBody>
      </p:sp>
      <p:pic>
        <p:nvPicPr>
          <p:cNvPr id="3" name="Video 2">
            <a:hlinkClick r:id="" action="ppaction://media"/>
            <a:extLst>
              <a:ext uri="{FF2B5EF4-FFF2-40B4-BE49-F238E27FC236}">
                <a16:creationId xmlns:a16="http://schemas.microsoft.com/office/drawing/2014/main" id="{459A3FF7-D9F6-4A79-8B64-06C931BD24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141844667"/>
      </p:ext>
    </p:extLst>
  </p:cSld>
  <p:clrMapOvr>
    <a:masterClrMapping/>
  </p:clrMapOvr>
  <mc:AlternateContent xmlns:mc="http://schemas.openxmlformats.org/markup-compatibility/2006" xmlns:p14="http://schemas.microsoft.com/office/powerpoint/2010/main">
    <mc:Choice Requires="p14">
      <p:transition spd="slow" p14:dur="2000" advTm="17569"/>
    </mc:Choice>
    <mc:Fallback xmlns="">
      <p:transition spd="slow" advTm="1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D47306DBA937488B7592D9BE6FA697" ma:contentTypeVersion="14" ma:contentTypeDescription="Create a new document." ma:contentTypeScope="" ma:versionID="3d099ff6a8c6366d2b4095fed55f9c33">
  <xsd:schema xmlns:xsd="http://www.w3.org/2001/XMLSchema" xmlns:xs="http://www.w3.org/2001/XMLSchema" xmlns:p="http://schemas.microsoft.com/office/2006/metadata/properties" xmlns:ns1="http://schemas.microsoft.com/sharepoint/v3" xmlns:ns2="cadac456-4547-469c-a36e-7149de49dfc6" xmlns:ns3="01d88893-9d18-4a9a-a3f3-b220c465482b" targetNamespace="http://schemas.microsoft.com/office/2006/metadata/properties" ma:root="true" ma:fieldsID="1deff1ef786ec6365b0c38931d94321c" ns1:_="" ns2:_="" ns3:_="">
    <xsd:import namespace="http://schemas.microsoft.com/sharepoint/v3"/>
    <xsd:import namespace="cadac456-4547-469c-a36e-7149de49dfc6"/>
    <xsd:import namespace="01d88893-9d18-4a9a-a3f3-b220c465482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dac456-4547-469c-a36e-7149de49dfc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1d88893-9d18-4a9a-a3f3-b220c465482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D9DBD8-B5C5-4441-85E6-A66061AAEF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dac456-4547-469c-a36e-7149de49dfc6"/>
    <ds:schemaRef ds:uri="01d88893-9d18-4a9a-a3f3-b220c46548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570C70-4448-454B-96BA-AF3C1521ABFE}">
  <ds:schemaRefs>
    <ds:schemaRef ds:uri="http://schemas.microsoft.com/office/2006/metadata/properties"/>
    <ds:schemaRef ds:uri="http://schemas.microsoft.com/sharepoint/v3"/>
    <ds:schemaRef ds:uri="http://purl.org/dc/terms/"/>
    <ds:schemaRef ds:uri="cadac456-4547-469c-a36e-7149de49dfc6"/>
    <ds:schemaRef ds:uri="01d88893-9d18-4a9a-a3f3-b220c465482b"/>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4F9C990-6CF3-442A-A221-163C63D82B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267</TotalTime>
  <Words>922</Words>
  <Application>Microsoft Office PowerPoint</Application>
  <PresentationFormat>On-screen Show (4:3)</PresentationFormat>
  <Paragraphs>148</Paragraphs>
  <Slides>9</Slides>
  <Notes>7</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Presentation to the SDCC Environment and Climate Change Strategic Policy Committee meeting of 25th November 2020 on the topic of Water Quality</vt:lpstr>
      <vt:lpstr>Water Quality in Ireland report 2013-2018 </vt:lpstr>
      <vt:lpstr>National View of Pressures</vt:lpstr>
      <vt:lpstr>Useful websites and links relevant to report</vt:lpstr>
      <vt:lpstr>South Dublin County (11 river waterbodies)</vt:lpstr>
      <vt:lpstr>South Dublin County (Lake and Groundwater waterbodies)</vt:lpstr>
      <vt:lpstr>Current surface water quality status </vt:lpstr>
      <vt:lpstr>What happens now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in  South Dublin County</dc:title>
  <dc:creator>Richard Fitzpatrick</dc:creator>
  <cp:lastModifiedBy>Richard Fitzpatrick</cp:lastModifiedBy>
  <cp:revision>28</cp:revision>
  <dcterms:created xsi:type="dcterms:W3CDTF">2020-11-20T16:19:48Z</dcterms:created>
  <dcterms:modified xsi:type="dcterms:W3CDTF">2020-11-23T10:03:46Z</dcterms:modified>
</cp:coreProperties>
</file>