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Lst>
  <p:notesMasterIdLst>
    <p:notesMasterId r:id="rId14"/>
  </p:notesMasterIdLst>
  <p:sldIdLst>
    <p:sldId id="285" r:id="rId5"/>
    <p:sldId id="534" r:id="rId6"/>
    <p:sldId id="537" r:id="rId7"/>
    <p:sldId id="536" r:id="rId8"/>
    <p:sldId id="275" r:id="rId9"/>
    <p:sldId id="538" r:id="rId10"/>
    <p:sldId id="264" r:id="rId11"/>
    <p:sldId id="278" r:id="rId12"/>
    <p:sldId id="53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 Igoe" initials="FI" lastIdx="1" clrIdx="0">
    <p:extLst>
      <p:ext uri="{19B8F6BF-5375-455C-9EA6-DF929625EA0E}">
        <p15:presenceInfo xmlns:p15="http://schemas.microsoft.com/office/powerpoint/2012/main" userId="S::figoe@lawco.ie::6d2a2589-f802-45e3-99db-1db13be7c3a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94249" autoAdjust="0"/>
  </p:normalViewPr>
  <p:slideViewPr>
    <p:cSldViewPr>
      <p:cViewPr varScale="1">
        <p:scale>
          <a:sx n="68" d="100"/>
          <a:sy n="68" d="100"/>
        </p:scale>
        <p:origin x="13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2D6E00-7004-4830-B2AD-68686F767BDB}" type="datetimeFigureOut">
              <a:rPr lang="en-IE" smtClean="0"/>
              <a:t>23/11/2020</a:t>
            </a:fld>
            <a:endParaRPr lang="en-I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9DE2E2-626B-40FD-BAFB-40C3A345B846}" type="slidenum">
              <a:rPr lang="en-IE" smtClean="0"/>
              <a:t>‹#›</a:t>
            </a:fld>
            <a:endParaRPr lang="en-IE"/>
          </a:p>
        </p:txBody>
      </p:sp>
    </p:spTree>
    <p:extLst>
      <p:ext uri="{BB962C8B-B14F-4D97-AF65-F5344CB8AC3E}">
        <p14:creationId xmlns:p14="http://schemas.microsoft.com/office/powerpoint/2010/main" val="2835787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FA9DE2E2-626B-40FD-BAFB-40C3A345B846}" type="slidenum">
              <a:rPr lang="en-IE" smtClean="0"/>
              <a:t>1</a:t>
            </a:fld>
            <a:endParaRPr lang="en-IE"/>
          </a:p>
        </p:txBody>
      </p:sp>
    </p:spTree>
    <p:extLst>
      <p:ext uri="{BB962C8B-B14F-4D97-AF65-F5344CB8AC3E}">
        <p14:creationId xmlns:p14="http://schemas.microsoft.com/office/powerpoint/2010/main" val="1926077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dirty="0"/>
              <a:t>However: </a:t>
            </a:r>
            <a:r>
              <a:rPr lang="en-IE" sz="1200" dirty="0"/>
              <a:t>the changes in water quality varied across the country with some counties showing a particularly significant declines</a:t>
            </a:r>
          </a:p>
          <a:p>
            <a:endParaRPr lang="en-IE" sz="1200" dirty="0"/>
          </a:p>
          <a:p>
            <a:r>
              <a:rPr lang="en-IE" sz="1200" dirty="0"/>
              <a:t>Put the absolute and relative change for your county in bullet 3; for example in Kilkenny, between</a:t>
            </a:r>
            <a:r>
              <a:rPr lang="en-IE" sz="1200" baseline="0" dirty="0"/>
              <a:t> the recent sampling periods </a:t>
            </a:r>
            <a:r>
              <a:rPr lang="en-IE" sz="1200" dirty="0"/>
              <a:t>overall water quality dropped by 16%, however Good status declined by 27% in relative terms (i.e. 2015 v 2018 river water bodies), this illustrates the speed of the drop and the highlights urgency to take action in this county.</a:t>
            </a:r>
            <a:endParaRPr lang="en-IE" dirty="0"/>
          </a:p>
        </p:txBody>
      </p:sp>
      <p:sp>
        <p:nvSpPr>
          <p:cNvPr id="4" name="Slide Number Placeholder 3"/>
          <p:cNvSpPr>
            <a:spLocks noGrp="1"/>
          </p:cNvSpPr>
          <p:nvPr>
            <p:ph type="sldNum" sz="quarter" idx="5"/>
          </p:nvPr>
        </p:nvSpPr>
        <p:spPr/>
        <p:txBody>
          <a:bodyPr/>
          <a:lstStyle/>
          <a:p>
            <a:fld id="{FA9DE2E2-626B-40FD-BAFB-40C3A345B846}" type="slidenum">
              <a:rPr lang="en-IE" smtClean="0"/>
              <a:t>2</a:t>
            </a:fld>
            <a:endParaRPr lang="en-IE"/>
          </a:p>
        </p:txBody>
      </p:sp>
    </p:spTree>
    <p:extLst>
      <p:ext uri="{BB962C8B-B14F-4D97-AF65-F5344CB8AC3E}">
        <p14:creationId xmlns:p14="http://schemas.microsoft.com/office/powerpoint/2010/main" val="62644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Figure 8.1 from Water Quality in Ireland 2013-2018.</a:t>
            </a:r>
            <a:r>
              <a:rPr lang="en-IE" baseline="0" dirty="0"/>
              <a:t> These are combined data nationally. It would </a:t>
            </a:r>
            <a:r>
              <a:rPr lang="en-IE" baseline="0" dirty="0" err="1"/>
              <a:t>mbe</a:t>
            </a:r>
            <a:r>
              <a:rPr lang="en-IE" baseline="0" dirty="0"/>
              <a:t> helpful to have an understanding of what is changing locally (population, industry, forestry, herd no, landscape changes etc) to account for where there has been significant changes (also this information will help with next Characterisation). </a:t>
            </a:r>
            <a:endParaRPr lang="en-IE" dirty="0"/>
          </a:p>
        </p:txBody>
      </p:sp>
      <p:sp>
        <p:nvSpPr>
          <p:cNvPr id="4" name="Slide Number Placeholder 3"/>
          <p:cNvSpPr>
            <a:spLocks noGrp="1"/>
          </p:cNvSpPr>
          <p:nvPr>
            <p:ph type="sldNum" sz="quarter" idx="5"/>
          </p:nvPr>
        </p:nvSpPr>
        <p:spPr/>
        <p:txBody>
          <a:bodyPr/>
          <a:lstStyle/>
          <a:p>
            <a:fld id="{FA9DE2E2-626B-40FD-BAFB-40C3A345B846}" type="slidenum">
              <a:rPr lang="en-IE" smtClean="0"/>
              <a:t>3</a:t>
            </a:fld>
            <a:endParaRPr lang="en-IE"/>
          </a:p>
        </p:txBody>
      </p:sp>
    </p:spTree>
    <p:extLst>
      <p:ext uri="{BB962C8B-B14F-4D97-AF65-F5344CB8AC3E}">
        <p14:creationId xmlns:p14="http://schemas.microsoft.com/office/powerpoint/2010/main" val="2593483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This information is available on www.catchments.ie (Data/ Dashboards)</a:t>
            </a:r>
          </a:p>
        </p:txBody>
      </p:sp>
      <p:sp>
        <p:nvSpPr>
          <p:cNvPr id="4" name="Slide Number Placeholder 3"/>
          <p:cNvSpPr>
            <a:spLocks noGrp="1"/>
          </p:cNvSpPr>
          <p:nvPr>
            <p:ph type="sldNum" sz="quarter" idx="5"/>
          </p:nvPr>
        </p:nvSpPr>
        <p:spPr/>
        <p:txBody>
          <a:bodyPr/>
          <a:lstStyle/>
          <a:p>
            <a:fld id="{FA9DE2E2-626B-40FD-BAFB-40C3A345B846}" type="slidenum">
              <a:rPr lang="en-IE" smtClean="0"/>
              <a:t>5</a:t>
            </a:fld>
            <a:endParaRPr lang="en-IE"/>
          </a:p>
        </p:txBody>
      </p:sp>
    </p:spTree>
    <p:extLst>
      <p:ext uri="{BB962C8B-B14F-4D97-AF65-F5344CB8AC3E}">
        <p14:creationId xmlns:p14="http://schemas.microsoft.com/office/powerpoint/2010/main" val="2784749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This information is available on www.catchments.ie (Data/ Dashboards)</a:t>
            </a:r>
          </a:p>
        </p:txBody>
      </p:sp>
      <p:sp>
        <p:nvSpPr>
          <p:cNvPr id="4" name="Slide Number Placeholder 3"/>
          <p:cNvSpPr>
            <a:spLocks noGrp="1"/>
          </p:cNvSpPr>
          <p:nvPr>
            <p:ph type="sldNum" sz="quarter" idx="5"/>
          </p:nvPr>
        </p:nvSpPr>
        <p:spPr/>
        <p:txBody>
          <a:bodyPr/>
          <a:lstStyle/>
          <a:p>
            <a:fld id="{FA9DE2E2-626B-40FD-BAFB-40C3A345B846}" type="slidenum">
              <a:rPr lang="en-IE" smtClean="0"/>
              <a:t>6</a:t>
            </a:fld>
            <a:endParaRPr lang="en-IE"/>
          </a:p>
        </p:txBody>
      </p:sp>
    </p:spTree>
    <p:extLst>
      <p:ext uri="{BB962C8B-B14F-4D97-AF65-F5344CB8AC3E}">
        <p14:creationId xmlns:p14="http://schemas.microsoft.com/office/powerpoint/2010/main" val="1038190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p:txBody>
      </p:sp>
      <p:sp>
        <p:nvSpPr>
          <p:cNvPr id="4" name="Slide Number Placeholder 3"/>
          <p:cNvSpPr>
            <a:spLocks noGrp="1"/>
          </p:cNvSpPr>
          <p:nvPr>
            <p:ph type="sldNum" sz="quarter" idx="5"/>
          </p:nvPr>
        </p:nvSpPr>
        <p:spPr/>
        <p:txBody>
          <a:bodyPr/>
          <a:lstStyle/>
          <a:p>
            <a:fld id="{FA9DE2E2-626B-40FD-BAFB-40C3A345B846}" type="slidenum">
              <a:rPr lang="en-IE" smtClean="0"/>
              <a:t>7</a:t>
            </a:fld>
            <a:endParaRPr lang="en-IE"/>
          </a:p>
        </p:txBody>
      </p:sp>
    </p:spTree>
    <p:extLst>
      <p:ext uri="{BB962C8B-B14F-4D97-AF65-F5344CB8AC3E}">
        <p14:creationId xmlns:p14="http://schemas.microsoft.com/office/powerpoint/2010/main" val="245462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modified</a:t>
            </a:r>
            <a:r>
              <a:rPr lang="en-IE" baseline="0" dirty="0"/>
              <a:t> based on slide </a:t>
            </a:r>
            <a:r>
              <a:rPr lang="en-IE" dirty="0"/>
              <a:t>provided by Tipperary County Council, customise as appropriate for your local authority. Note for SWMI - </a:t>
            </a:r>
            <a:r>
              <a:rPr lang="en-IE" sz="1200" b="0" i="0" u="none" strike="noStrike" kern="1200" dirty="0">
                <a:solidFill>
                  <a:schemeClr val="tx1"/>
                </a:solidFill>
                <a:effectLst/>
                <a:latin typeface="+mn-lt"/>
                <a:ea typeface="+mn-ea"/>
                <a:cs typeface="+mn-cs"/>
              </a:rPr>
              <a:t>The consultation period closes on</a:t>
            </a:r>
            <a:r>
              <a:rPr lang="en-IE" sz="1200" b="1" i="0" u="none" strike="noStrike" kern="1200" dirty="0">
                <a:solidFill>
                  <a:schemeClr val="tx1"/>
                </a:solidFill>
                <a:effectLst/>
                <a:latin typeface="+mn-lt"/>
                <a:ea typeface="+mn-ea"/>
                <a:cs typeface="+mn-cs"/>
              </a:rPr>
              <a:t> Friday, 26 June 2020</a:t>
            </a:r>
            <a:r>
              <a:rPr lang="en-IE" sz="1200" b="0" i="0" u="none" strike="noStrike" kern="1200" dirty="0">
                <a:solidFill>
                  <a:schemeClr val="tx1"/>
                </a:solidFill>
                <a:effectLst/>
                <a:latin typeface="+mn-lt"/>
                <a:ea typeface="+mn-ea"/>
                <a:cs typeface="+mn-cs"/>
              </a:rPr>
              <a:t>. </a:t>
            </a:r>
            <a:endParaRPr lang="en-IE" dirty="0"/>
          </a:p>
        </p:txBody>
      </p:sp>
      <p:sp>
        <p:nvSpPr>
          <p:cNvPr id="4" name="Slide Number Placeholder 3"/>
          <p:cNvSpPr>
            <a:spLocks noGrp="1"/>
          </p:cNvSpPr>
          <p:nvPr>
            <p:ph type="sldNum" sz="quarter" idx="5"/>
          </p:nvPr>
        </p:nvSpPr>
        <p:spPr/>
        <p:txBody>
          <a:bodyPr/>
          <a:lstStyle/>
          <a:p>
            <a:fld id="{FA9DE2E2-626B-40FD-BAFB-40C3A345B846}" type="slidenum">
              <a:rPr lang="en-IE" smtClean="0"/>
              <a:t>8</a:t>
            </a:fld>
            <a:endParaRPr lang="en-IE"/>
          </a:p>
        </p:txBody>
      </p:sp>
    </p:spTree>
    <p:extLst>
      <p:ext uri="{BB962C8B-B14F-4D97-AF65-F5344CB8AC3E}">
        <p14:creationId xmlns:p14="http://schemas.microsoft.com/office/powerpoint/2010/main" val="1588858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30D9C-DB51-4D60-936C-626187D3976F}"/>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IE"/>
          </a:p>
        </p:txBody>
      </p:sp>
      <p:sp>
        <p:nvSpPr>
          <p:cNvPr id="3" name="Subtitle 2">
            <a:extLst>
              <a:ext uri="{FF2B5EF4-FFF2-40B4-BE49-F238E27FC236}">
                <a16:creationId xmlns:a16="http://schemas.microsoft.com/office/drawing/2014/main" id="{53730A64-C5E8-419C-8134-1C3739DC5C6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03A9E4CB-6CAC-4434-A48E-ADE33EB436C1}"/>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5" name="Footer Placeholder 4">
            <a:extLst>
              <a:ext uri="{FF2B5EF4-FFF2-40B4-BE49-F238E27FC236}">
                <a16:creationId xmlns:a16="http://schemas.microsoft.com/office/drawing/2014/main" id="{7BE7E2ED-3327-4EFF-B935-0F95CE4CCA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067030-150C-4C30-B4C2-2CE5850E490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7059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CA58F-551F-4BAF-97F3-ABD4926DB393}"/>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34368838-EFB8-4F7E-A325-A3DD8F79D3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FB44A07-9ED6-439C-9918-FAF0200EFF78}"/>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5" name="Footer Placeholder 4">
            <a:extLst>
              <a:ext uri="{FF2B5EF4-FFF2-40B4-BE49-F238E27FC236}">
                <a16:creationId xmlns:a16="http://schemas.microsoft.com/office/drawing/2014/main" id="{70FD62FE-3334-4510-9C99-8C75E7ED27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9BE730-5CE9-4F9C-875F-498F6CDF400E}"/>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7646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0997D-1E27-4097-8D69-ED590041F6B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12606DCB-6D9A-44B8-9216-5CCA6CEE550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F88C80-3A1D-4D3A-B3D6-4DB1AA7751F0}"/>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5" name="Footer Placeholder 4">
            <a:extLst>
              <a:ext uri="{FF2B5EF4-FFF2-40B4-BE49-F238E27FC236}">
                <a16:creationId xmlns:a16="http://schemas.microsoft.com/office/drawing/2014/main" id="{BC8F870B-AE8B-4229-AE7A-C91330B55B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83B439-5152-44BF-8FF2-6ABF447B3BC2}"/>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21796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92C7A-3854-4CC1-938D-445229B6DE5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DD37D3D-4D2E-47D6-923D-B0534A087330}"/>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A538EB41-F059-4DCA-97E3-1064E8219EA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7F5C0FEF-A4FB-4A0E-B847-FFC1B4EB9BF6}"/>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6" name="Footer Placeholder 5">
            <a:extLst>
              <a:ext uri="{FF2B5EF4-FFF2-40B4-BE49-F238E27FC236}">
                <a16:creationId xmlns:a16="http://schemas.microsoft.com/office/drawing/2014/main" id="{8AA8076E-E8BA-4A18-BB24-98E9B31469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B8A17E-611B-49D0-BDC3-8B29789719CF}"/>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5739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3CA80-11D1-4752-867B-307E17E88D06}"/>
              </a:ext>
            </a:extLst>
          </p:cNvPr>
          <p:cNvSpPr>
            <a:spLocks noGrp="1"/>
          </p:cNvSpPr>
          <p:nvPr>
            <p:ph type="title"/>
          </p:nvPr>
        </p:nvSpPr>
        <p:spPr>
          <a:xfrm>
            <a:off x="629841" y="365126"/>
            <a:ext cx="78867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8E8D16E9-D967-4E23-B846-A88EC2E33BB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12841-795C-4B6C-AD03-C10E56E4F33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8FAA7953-343D-4995-94A0-83C4B485B58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00BC6F0-1F4B-454C-B533-A9B761B359F1}"/>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EBD6F4A6-936F-496C-AF92-E40C6BC2446B}"/>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8" name="Footer Placeholder 7">
            <a:extLst>
              <a:ext uri="{FF2B5EF4-FFF2-40B4-BE49-F238E27FC236}">
                <a16:creationId xmlns:a16="http://schemas.microsoft.com/office/drawing/2014/main" id="{3D26D886-3848-487B-8404-EF2771DD46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6EA099-C2B2-47DD-8BC7-9DC8D8E2F7D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1774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E5E0-B1A5-47E4-B867-9D8FCE5DEC59}"/>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FAF6F33E-A3FA-4FAB-8475-C8E66F05EA92}"/>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4" name="Footer Placeholder 3">
            <a:extLst>
              <a:ext uri="{FF2B5EF4-FFF2-40B4-BE49-F238E27FC236}">
                <a16:creationId xmlns:a16="http://schemas.microsoft.com/office/drawing/2014/main" id="{5C82009F-4699-48DC-AD9C-405203796F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14748D-9DDF-4A1A-8068-050DFA5F6E3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5865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829CB-DF0F-4485-B832-E82F07C6E2F5}"/>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3" name="Footer Placeholder 2">
            <a:extLst>
              <a:ext uri="{FF2B5EF4-FFF2-40B4-BE49-F238E27FC236}">
                <a16:creationId xmlns:a16="http://schemas.microsoft.com/office/drawing/2014/main" id="{E169F214-3356-4BD8-B24A-CB3D78270D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34CA8B-B816-47C1-AA6D-4155FFEA5824}"/>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9596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ADD36-1569-42C9-94B4-B14F697C6FF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ED40991C-804D-4112-ABDB-5A42AEE2256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7F452911-E2EC-4E63-8C51-F5B7C7B57E5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461EAC1-1FC8-4022-BF5C-40130CEDD28A}"/>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6" name="Footer Placeholder 5">
            <a:extLst>
              <a:ext uri="{FF2B5EF4-FFF2-40B4-BE49-F238E27FC236}">
                <a16:creationId xmlns:a16="http://schemas.microsoft.com/office/drawing/2014/main" id="{DF07E5F6-E1BC-479E-963C-5E0B8150B8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DD1F4-CD18-47D7-AFDB-A8E2C50971EF}"/>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7829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B789-A986-4E5C-B5DB-DC2DF57A245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3EEAA96-EE08-4C90-A845-A46412D7203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E"/>
          </a:p>
        </p:txBody>
      </p:sp>
      <p:sp>
        <p:nvSpPr>
          <p:cNvPr id="4" name="Text Placeholder 3">
            <a:extLst>
              <a:ext uri="{FF2B5EF4-FFF2-40B4-BE49-F238E27FC236}">
                <a16:creationId xmlns:a16="http://schemas.microsoft.com/office/drawing/2014/main" id="{37E2EDC7-4939-4B17-96E3-1099077C077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D94AF99-7C45-4F52-94EA-B26AF52553A4}"/>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6" name="Footer Placeholder 5">
            <a:extLst>
              <a:ext uri="{FF2B5EF4-FFF2-40B4-BE49-F238E27FC236}">
                <a16:creationId xmlns:a16="http://schemas.microsoft.com/office/drawing/2014/main" id="{E505EECC-E38C-49F7-BE6F-433F708E02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01D09-4C12-453F-86E9-3543764C93B8}"/>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6118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8A0ED-0F31-431E-9544-D83FC32871F6}"/>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149BD6B-DB7C-4C92-BB5C-8230D66196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DA4CEA6-7C69-4311-ACF4-948745CCF6EF}"/>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5" name="Footer Placeholder 4">
            <a:extLst>
              <a:ext uri="{FF2B5EF4-FFF2-40B4-BE49-F238E27FC236}">
                <a16:creationId xmlns:a16="http://schemas.microsoft.com/office/drawing/2014/main" id="{4F925B9C-DA11-4385-8361-C0753471AE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3A6EB1-CC84-4623-9E5C-0B5B6FCECD0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1631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B26EB5-8331-4EB1-A45B-B8E08051CCB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59897B1-E66A-42B4-955C-889519CF99F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C070AC74-94BB-4063-84C5-8B25C6DD2CA1}"/>
              </a:ext>
            </a:extLst>
          </p:cNvPr>
          <p:cNvSpPr>
            <a:spLocks noGrp="1"/>
          </p:cNvSpPr>
          <p:nvPr>
            <p:ph type="dt" sz="half" idx="10"/>
          </p:nvPr>
        </p:nvSpPr>
        <p:spPr/>
        <p:txBody>
          <a:bodyPr/>
          <a:lstStyle/>
          <a:p>
            <a:fld id="{1D8BD707-D9CF-40AE-B4C6-C98DA3205C09}" type="datetimeFigureOut">
              <a:rPr lang="en-US" smtClean="0"/>
              <a:pPr/>
              <a:t>11/23/2020</a:t>
            </a:fld>
            <a:endParaRPr lang="en-US"/>
          </a:p>
        </p:txBody>
      </p:sp>
      <p:sp>
        <p:nvSpPr>
          <p:cNvPr id="5" name="Footer Placeholder 4">
            <a:extLst>
              <a:ext uri="{FF2B5EF4-FFF2-40B4-BE49-F238E27FC236}">
                <a16:creationId xmlns:a16="http://schemas.microsoft.com/office/drawing/2014/main" id="{95BC7A13-30BA-449C-942F-A764EF2918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BCDAB8-74AA-47D5-9607-630C4545F68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173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A0136E-FDF3-4DD8-895D-6DC277A0788F}"/>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020E5FC2-DE3F-40FA-8B0D-99A2C837B6C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930861F9-9736-4926-AAAD-B0CE14894F0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11/23/2020</a:t>
            </a:fld>
            <a:endParaRPr lang="en-US"/>
          </a:p>
        </p:txBody>
      </p:sp>
      <p:sp>
        <p:nvSpPr>
          <p:cNvPr id="5" name="Footer Placeholder 4">
            <a:extLst>
              <a:ext uri="{FF2B5EF4-FFF2-40B4-BE49-F238E27FC236}">
                <a16:creationId xmlns:a16="http://schemas.microsoft.com/office/drawing/2014/main" id="{3C74F38D-BF48-4BB4-A3D7-6E2CB6F3644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09EA87-864C-4774-A9FB-020CE86B4C6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67129209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jpeg"/><Relationship Id="rId5" Type="http://schemas.openxmlformats.org/officeDocument/2006/relationships/hyperlink" Target="https://www.youtube.com/watch?v=-y9hqG6tNiw"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hyperlink" Target="https://gis.epa.ie/EPAMaps/Water" TargetMode="External"/><Relationship Id="rId5" Type="http://schemas.openxmlformats.org/officeDocument/2006/relationships/hyperlink" Target="https://epa.ie/" TargetMode="External"/><Relationship Id="rId4" Type="http://schemas.openxmlformats.org/officeDocument/2006/relationships/hyperlink" Target="https://www.catchments.ie/"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hyperlink" Target="https://www.housing.gov.ie/search/sub-topic/water-framework-directive" TargetMode="External"/><Relationship Id="rId5" Type="http://schemas.openxmlformats.org/officeDocument/2006/relationships/hyperlink" Target="http://www.urbanriverlife.ie/" TargetMode="External"/><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0A88EA-539A-43AC-83E5-190721FFDF5F}"/>
              </a:ext>
            </a:extLst>
          </p:cNvPr>
          <p:cNvSpPr>
            <a:spLocks noGrp="1"/>
          </p:cNvSpPr>
          <p:nvPr>
            <p:ph type="ctrTitle"/>
          </p:nvPr>
        </p:nvSpPr>
        <p:spPr>
          <a:xfrm>
            <a:off x="1143000" y="3418449"/>
            <a:ext cx="6858000" cy="1293985"/>
          </a:xfrm>
        </p:spPr>
        <p:txBody>
          <a:bodyPr>
            <a:normAutofit/>
          </a:bodyPr>
          <a:lstStyle/>
          <a:p>
            <a:r>
              <a:rPr lang="en-IE" sz="2000" b="1" dirty="0"/>
              <a:t>Presentation to the SDCC Environment and Climate Change Strategic Policy Committee meeting of 25</a:t>
            </a:r>
            <a:r>
              <a:rPr lang="en-IE" sz="2000" b="1" baseline="30000" dirty="0"/>
              <a:t>th</a:t>
            </a:r>
            <a:r>
              <a:rPr lang="en-IE" sz="2000" b="1" dirty="0"/>
              <a:t> November 2020 on the topic of Water Quality</a:t>
            </a:r>
            <a:endParaRPr lang="en-IE" sz="2000" b="1" dirty="0">
              <a:highlight>
                <a:srgbClr val="FFFF00"/>
              </a:highlight>
            </a:endParaRPr>
          </a:p>
        </p:txBody>
      </p:sp>
      <p:sp>
        <p:nvSpPr>
          <p:cNvPr id="5" name="Subtitle 4">
            <a:extLst>
              <a:ext uri="{FF2B5EF4-FFF2-40B4-BE49-F238E27FC236}">
                <a16:creationId xmlns:a16="http://schemas.microsoft.com/office/drawing/2014/main" id="{C825778E-555C-43EE-AA08-A1E3FEC5C7BC}"/>
              </a:ext>
            </a:extLst>
          </p:cNvPr>
          <p:cNvSpPr>
            <a:spLocks noGrp="1"/>
          </p:cNvSpPr>
          <p:nvPr>
            <p:ph type="subTitle" idx="1"/>
          </p:nvPr>
        </p:nvSpPr>
        <p:spPr>
          <a:xfrm>
            <a:off x="1143000" y="763416"/>
            <a:ext cx="6858000" cy="2970384"/>
          </a:xfrm>
        </p:spPr>
        <p:txBody>
          <a:bodyPr>
            <a:normAutofit/>
          </a:bodyPr>
          <a:lstStyle/>
          <a:p>
            <a:endParaRPr lang="en-IE" dirty="0"/>
          </a:p>
          <a:p>
            <a:r>
              <a:rPr lang="en-IE" sz="3400" dirty="0"/>
              <a:t>A brief overview of the EPA report - Water Quality in Ireland 2013-2018</a:t>
            </a:r>
          </a:p>
          <a:p>
            <a:r>
              <a:rPr lang="en-IE" sz="3400" dirty="0"/>
              <a:t>including a summary of water status in South Dublin County</a:t>
            </a:r>
          </a:p>
        </p:txBody>
      </p:sp>
      <p:pic>
        <p:nvPicPr>
          <p:cNvPr id="3" name="Video 2">
            <a:hlinkClick r:id="" action="ppaction://media"/>
            <a:extLst>
              <a:ext uri="{FF2B5EF4-FFF2-40B4-BE49-F238E27FC236}">
                <a16:creationId xmlns:a16="http://schemas.microsoft.com/office/drawing/2014/main" id="{8541CDC4-0E25-44E9-898D-32E2BEA2E2B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58000" y="5143500"/>
            <a:ext cx="2285999" cy="1714500"/>
          </a:xfrm>
          <a:prstGeom prst="rect">
            <a:avLst/>
          </a:prstGeom>
        </p:spPr>
      </p:pic>
    </p:spTree>
    <p:extLst>
      <p:ext uri="{BB962C8B-B14F-4D97-AF65-F5344CB8AC3E}">
        <p14:creationId xmlns:p14="http://schemas.microsoft.com/office/powerpoint/2010/main" val="2632527078"/>
      </p:ext>
    </p:extLst>
  </p:cSld>
  <p:clrMapOvr>
    <a:masterClrMapping/>
  </p:clrMapOvr>
  <mc:AlternateContent xmlns:mc="http://schemas.openxmlformats.org/markup-compatibility/2006" xmlns:p14="http://schemas.microsoft.com/office/powerpoint/2010/main">
    <mc:Choice Requires="p14">
      <p:transition spd="slow" p14:dur="2000" advTm="39081"/>
    </mc:Choice>
    <mc:Fallback xmlns="">
      <p:transition spd="slow" advTm="39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IE" sz="4000" dirty="0"/>
              <a:t>Water Quality in Ireland report 2013-2018 </a:t>
            </a:r>
          </a:p>
        </p:txBody>
      </p:sp>
      <p:sp>
        <p:nvSpPr>
          <p:cNvPr id="3" name="Content Placeholder 2"/>
          <p:cNvSpPr>
            <a:spLocks noGrp="1"/>
          </p:cNvSpPr>
          <p:nvPr>
            <p:ph sz="half" idx="1"/>
          </p:nvPr>
        </p:nvSpPr>
        <p:spPr>
          <a:xfrm>
            <a:off x="457200" y="2064513"/>
            <a:ext cx="4419600" cy="4290411"/>
          </a:xfrm>
        </p:spPr>
        <p:txBody>
          <a:bodyPr>
            <a:normAutofit fontScale="92500" lnSpcReduction="20000"/>
          </a:bodyPr>
          <a:lstStyle/>
          <a:p>
            <a:pPr marL="0" indent="0">
              <a:buNone/>
            </a:pPr>
            <a:r>
              <a:rPr lang="en-IE" sz="2000" b="1" dirty="0"/>
              <a:t>National</a:t>
            </a:r>
          </a:p>
          <a:p>
            <a:r>
              <a:rPr lang="en-IE" sz="2000" b="1" dirty="0"/>
              <a:t>Only 53% of our surface water bodies have satisfactory water quality</a:t>
            </a:r>
            <a:r>
              <a:rPr lang="en-IE" sz="2000" dirty="0"/>
              <a:t>.  </a:t>
            </a:r>
          </a:p>
          <a:p>
            <a:r>
              <a:rPr lang="en-IE" sz="2000" dirty="0"/>
              <a:t>Since 2015 there has been a net decline of 5.5% in river water quality in Ireland</a:t>
            </a:r>
          </a:p>
          <a:p>
            <a:r>
              <a:rPr lang="en-IE" sz="2000" dirty="0"/>
              <a:t>A summary YouTube video produced by the EPA’s Dr Shane O’Boyle can be viewed at </a:t>
            </a:r>
            <a:r>
              <a:rPr lang="en-IE"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https://www.youtube.com/watch?v=-y9hqG6tNiw</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E" sz="2000" b="1" dirty="0"/>
          </a:p>
          <a:p>
            <a:pPr marL="0" indent="0">
              <a:buNone/>
            </a:pPr>
            <a:r>
              <a:rPr lang="en-IE" sz="2000" b="1" dirty="0"/>
              <a:t>South Dublin County</a:t>
            </a:r>
          </a:p>
          <a:p>
            <a:r>
              <a:rPr lang="en-IE" sz="2000" b="1" dirty="0"/>
              <a:t>55% of our river water bodies have Good water quality</a:t>
            </a:r>
            <a:r>
              <a:rPr lang="en-IE" sz="2000" dirty="0"/>
              <a:t>.  </a:t>
            </a:r>
          </a:p>
          <a:p>
            <a:r>
              <a:rPr lang="en-IE" sz="2000" dirty="0"/>
              <a:t>Since 2015 there has been a net improvement of </a:t>
            </a:r>
            <a:r>
              <a:rPr lang="en-IE" sz="2000" b="1" dirty="0"/>
              <a:t>7% </a:t>
            </a:r>
            <a:r>
              <a:rPr lang="en-IE" sz="2000" dirty="0"/>
              <a:t>of status of water bodies in the County</a:t>
            </a:r>
          </a:p>
          <a:p>
            <a:endParaRPr lang="en-IE" sz="2000" dirty="0"/>
          </a:p>
          <a:p>
            <a:endParaRPr lang="en-IE" dirty="0"/>
          </a:p>
        </p:txBody>
      </p:sp>
      <p:pic>
        <p:nvPicPr>
          <p:cNvPr id="4" name="Picture 3">
            <a:extLst>
              <a:ext uri="{FF2B5EF4-FFF2-40B4-BE49-F238E27FC236}">
                <a16:creationId xmlns:a16="http://schemas.microsoft.com/office/drawing/2014/main" id="{67CA741B-E7F7-4C66-89E5-495AC9F5B8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7800" y="2064514"/>
            <a:ext cx="3064089" cy="4145982"/>
          </a:xfrm>
          <a:prstGeom prst="rect">
            <a:avLst/>
          </a:prstGeom>
          <a:ln>
            <a:solidFill>
              <a:schemeClr val="accent1"/>
            </a:solidFill>
          </a:ln>
        </p:spPr>
      </p:pic>
      <p:pic>
        <p:nvPicPr>
          <p:cNvPr id="6" name="Video 5">
            <a:hlinkClick r:id="" action="ppaction://media"/>
            <a:extLst>
              <a:ext uri="{FF2B5EF4-FFF2-40B4-BE49-F238E27FC236}">
                <a16:creationId xmlns:a16="http://schemas.microsoft.com/office/drawing/2014/main" id="{9B7B2705-632F-41B6-B55B-A2B26E5D042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tretch>
            <a:fillRect/>
          </a:stretch>
        </p:blipFill>
        <p:spPr>
          <a:xfrm>
            <a:off x="6858000" y="5143500"/>
            <a:ext cx="2285999" cy="1714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5467"/>
    </mc:Choice>
    <mc:Fallback xmlns="">
      <p:transition spd="slow" advTm="85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C5FB5-DF89-47B3-8F11-28593F1A3284}"/>
              </a:ext>
            </a:extLst>
          </p:cNvPr>
          <p:cNvSpPr>
            <a:spLocks noGrp="1"/>
          </p:cNvSpPr>
          <p:nvPr>
            <p:ph type="title" idx="4294967295"/>
          </p:nvPr>
        </p:nvSpPr>
        <p:spPr>
          <a:xfrm>
            <a:off x="0" y="228600"/>
            <a:ext cx="8534400" cy="758825"/>
          </a:xfrm>
        </p:spPr>
        <p:txBody>
          <a:bodyPr>
            <a:normAutofit/>
          </a:bodyPr>
          <a:lstStyle/>
          <a:p>
            <a:pPr algn="ctr"/>
            <a:r>
              <a:rPr lang="en-IE" dirty="0"/>
              <a:t>National View of Pressures</a:t>
            </a:r>
          </a:p>
        </p:txBody>
      </p:sp>
      <p:pic>
        <p:nvPicPr>
          <p:cNvPr id="4" name="Picture 3">
            <a:extLst>
              <a:ext uri="{FF2B5EF4-FFF2-40B4-BE49-F238E27FC236}">
                <a16:creationId xmlns:a16="http://schemas.microsoft.com/office/drawing/2014/main" id="{963DE461-F624-429F-8FD9-7D93BF0B7777}"/>
              </a:ext>
            </a:extLst>
          </p:cNvPr>
          <p:cNvPicPr>
            <a:picLocks noChangeAspect="1"/>
          </p:cNvPicPr>
          <p:nvPr/>
        </p:nvPicPr>
        <p:blipFill>
          <a:blip r:embed="rId5" cstate="print"/>
          <a:stretch>
            <a:fillRect/>
          </a:stretch>
        </p:blipFill>
        <p:spPr>
          <a:xfrm>
            <a:off x="381000" y="1143000"/>
            <a:ext cx="8153400" cy="5314704"/>
          </a:xfrm>
          <a:prstGeom prst="rect">
            <a:avLst/>
          </a:prstGeom>
          <a:ln>
            <a:noFill/>
          </a:ln>
          <a:effectLst>
            <a:outerShdw blurRad="292100" dist="139700" dir="2700000" algn="tl" rotWithShape="0">
              <a:srgbClr val="333333">
                <a:alpha val="65000"/>
              </a:srgbClr>
            </a:outerShdw>
          </a:effectLst>
        </p:spPr>
      </p:pic>
      <p:pic>
        <p:nvPicPr>
          <p:cNvPr id="3" name="Video 2">
            <a:hlinkClick r:id="" action="ppaction://media"/>
            <a:extLst>
              <a:ext uri="{FF2B5EF4-FFF2-40B4-BE49-F238E27FC236}">
                <a16:creationId xmlns:a16="http://schemas.microsoft.com/office/drawing/2014/main" id="{8D54E431-B299-462A-B2C7-32F38B038B3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6858000" y="5143500"/>
            <a:ext cx="2285999" cy="1714500"/>
          </a:xfrm>
          <a:prstGeom prst="rect">
            <a:avLst/>
          </a:prstGeom>
        </p:spPr>
      </p:pic>
    </p:spTree>
    <p:extLst>
      <p:ext uri="{BB962C8B-B14F-4D97-AF65-F5344CB8AC3E}">
        <p14:creationId xmlns:p14="http://schemas.microsoft.com/office/powerpoint/2010/main" val="3909889043"/>
      </p:ext>
    </p:extLst>
  </p:cSld>
  <p:clrMapOvr>
    <a:masterClrMapping/>
  </p:clrMapOvr>
  <mc:AlternateContent xmlns:mc="http://schemas.openxmlformats.org/markup-compatibility/2006" xmlns:p14="http://schemas.microsoft.com/office/powerpoint/2010/main">
    <mc:Choice Requires="p14">
      <p:transition spd="slow" p14:dur="2000" advTm="59311"/>
    </mc:Choice>
    <mc:Fallback xmlns="">
      <p:transition spd="slow" advTm="59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92C7F-8B89-4F62-B08D-4962F1B0E0DD}"/>
              </a:ext>
            </a:extLst>
          </p:cNvPr>
          <p:cNvSpPr>
            <a:spLocks noGrp="1"/>
          </p:cNvSpPr>
          <p:nvPr>
            <p:ph type="title"/>
          </p:nvPr>
        </p:nvSpPr>
        <p:spPr>
          <a:xfrm>
            <a:off x="628650" y="365127"/>
            <a:ext cx="7886700" cy="1158874"/>
          </a:xfrm>
        </p:spPr>
        <p:txBody>
          <a:bodyPr/>
          <a:lstStyle/>
          <a:p>
            <a:r>
              <a:rPr lang="en-IE" b="1" dirty="0"/>
              <a:t>Useful websites and links relevant to report</a:t>
            </a:r>
          </a:p>
        </p:txBody>
      </p:sp>
      <p:sp>
        <p:nvSpPr>
          <p:cNvPr id="7" name="Content Placeholder 6">
            <a:extLst>
              <a:ext uri="{FF2B5EF4-FFF2-40B4-BE49-F238E27FC236}">
                <a16:creationId xmlns:a16="http://schemas.microsoft.com/office/drawing/2014/main" id="{C89C070F-80C3-4066-903B-51BE42214F02}"/>
              </a:ext>
            </a:extLst>
          </p:cNvPr>
          <p:cNvSpPr>
            <a:spLocks noGrp="1"/>
          </p:cNvSpPr>
          <p:nvPr>
            <p:ph sz="half" idx="1"/>
          </p:nvPr>
        </p:nvSpPr>
        <p:spPr>
          <a:xfrm>
            <a:off x="628649" y="1825625"/>
            <a:ext cx="7524751" cy="4351338"/>
          </a:xfrm>
        </p:spPr>
        <p:txBody>
          <a:bodyPr/>
          <a:lstStyle/>
          <a:p>
            <a:pPr marL="0" indent="0">
              <a:buNone/>
            </a:pPr>
            <a:r>
              <a:rPr lang="en-IE" dirty="0"/>
              <a:t>Websites and links where this Water Quality report and its theme’s are elaborated include the:</a:t>
            </a:r>
          </a:p>
          <a:p>
            <a:pPr marL="285750" indent="-285750">
              <a:buFont typeface="Arial" panose="020B0604020202020204" pitchFamily="34" charset="0"/>
              <a:buChar char="•"/>
            </a:pPr>
            <a:r>
              <a:rPr lang="en-IE" dirty="0"/>
              <a:t>Catchments website which includes work by the Local Authority Waters and Communities Programme (</a:t>
            </a:r>
            <a:r>
              <a:rPr lang="en-IE" dirty="0">
                <a:hlinkClick r:id="rId4"/>
              </a:rPr>
              <a:t>https://www.catchments.ie/</a:t>
            </a:r>
            <a:r>
              <a:rPr lang="en-IE" dirty="0"/>
              <a:t> ), </a:t>
            </a:r>
          </a:p>
          <a:p>
            <a:pPr marL="285750" indent="-285750">
              <a:buFont typeface="Arial" panose="020B0604020202020204" pitchFamily="34" charset="0"/>
              <a:buChar char="•"/>
            </a:pPr>
            <a:r>
              <a:rPr lang="en-IE" dirty="0"/>
              <a:t>The EPA website ( </a:t>
            </a:r>
            <a:r>
              <a:rPr lang="en-IE" dirty="0">
                <a:hlinkClick r:id="rId5"/>
              </a:rPr>
              <a:t>https://epa.ie/</a:t>
            </a:r>
            <a:r>
              <a:rPr lang="en-IE" dirty="0"/>
              <a:t> ) is an excellent source of water quality information and a good map viewer can be found at (</a:t>
            </a:r>
            <a:r>
              <a:rPr lang="en-IE" dirty="0">
                <a:hlinkClick r:id="rId6"/>
              </a:rPr>
              <a:t>https://gis.epa.ie/EPAMaps/Water</a:t>
            </a:r>
            <a:r>
              <a:rPr lang="en-IE" dirty="0"/>
              <a:t> ), and</a:t>
            </a:r>
          </a:p>
          <a:p>
            <a:endParaRPr lang="en-IE" dirty="0"/>
          </a:p>
        </p:txBody>
      </p:sp>
      <p:pic>
        <p:nvPicPr>
          <p:cNvPr id="3" name="Video 2">
            <a:hlinkClick r:id="" action="ppaction://media"/>
            <a:extLst>
              <a:ext uri="{FF2B5EF4-FFF2-40B4-BE49-F238E27FC236}">
                <a16:creationId xmlns:a16="http://schemas.microsoft.com/office/drawing/2014/main" id="{BCCABEF2-EF64-4B23-A0EE-9DD0FC5A41A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tretch>
            <a:fillRect/>
          </a:stretch>
        </p:blipFill>
        <p:spPr>
          <a:xfrm>
            <a:off x="6858000" y="5143500"/>
            <a:ext cx="2285999" cy="1714500"/>
          </a:xfrm>
          <a:prstGeom prst="rect">
            <a:avLst/>
          </a:prstGeom>
        </p:spPr>
      </p:pic>
    </p:spTree>
    <p:extLst>
      <p:ext uri="{BB962C8B-B14F-4D97-AF65-F5344CB8AC3E}">
        <p14:creationId xmlns:p14="http://schemas.microsoft.com/office/powerpoint/2010/main" val="3739452305"/>
      </p:ext>
    </p:extLst>
  </p:cSld>
  <p:clrMapOvr>
    <a:masterClrMapping/>
  </p:clrMapOvr>
  <mc:AlternateContent xmlns:mc="http://schemas.openxmlformats.org/markup-compatibility/2006" xmlns:p14="http://schemas.microsoft.com/office/powerpoint/2010/main">
    <mc:Choice Requires="p14">
      <p:transition spd="slow" p14:dur="2000" advTm="53485"/>
    </mc:Choice>
    <mc:Fallback xmlns="">
      <p:transition spd="slow" advTm="534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idx="4294967295"/>
          </p:nvPr>
        </p:nvSpPr>
        <p:spPr>
          <a:xfrm>
            <a:off x="628650" y="562272"/>
            <a:ext cx="7886700" cy="720884"/>
          </a:xfrm>
        </p:spPr>
        <p:txBody>
          <a:bodyPr vert="horz" lIns="91440" tIns="45720" rIns="91440" bIns="45720" rtlCol="0" anchor="ctr">
            <a:normAutofit fontScale="90000"/>
          </a:bodyPr>
          <a:lstStyle/>
          <a:p>
            <a:pPr defTabSz="914400"/>
            <a:r>
              <a:rPr lang="en-US" sz="3600" dirty="0"/>
              <a:t>South Dublin County (11 river waterbodies)</a:t>
            </a:r>
          </a:p>
        </p:txBody>
      </p:sp>
      <p:graphicFrame>
        <p:nvGraphicFramePr>
          <p:cNvPr id="4" name="Table 8">
            <a:extLst>
              <a:ext uri="{FF2B5EF4-FFF2-40B4-BE49-F238E27FC236}">
                <a16:creationId xmlns:a16="http://schemas.microsoft.com/office/drawing/2014/main" id="{740678B4-65FF-407F-BD04-713F2D97EAE7}"/>
              </a:ext>
            </a:extLst>
          </p:cNvPr>
          <p:cNvGraphicFramePr>
            <a:graphicFrameLocks noGrp="1"/>
          </p:cNvGraphicFramePr>
          <p:nvPr>
            <p:extLst>
              <p:ext uri="{D42A27DB-BD31-4B8C-83A1-F6EECF244321}">
                <p14:modId xmlns:p14="http://schemas.microsoft.com/office/powerpoint/2010/main" val="2276299847"/>
              </p:ext>
            </p:extLst>
          </p:nvPr>
        </p:nvGraphicFramePr>
        <p:xfrm>
          <a:off x="762000" y="1397001"/>
          <a:ext cx="7162800" cy="5147329"/>
        </p:xfrm>
        <a:graphic>
          <a:graphicData uri="http://schemas.openxmlformats.org/drawingml/2006/table">
            <a:tbl>
              <a:tblPr firstRow="1" bandRow="1">
                <a:tableStyleId>{5C22544A-7EE6-4342-B048-85BDC9FD1C3A}</a:tableStyleId>
              </a:tblPr>
              <a:tblGrid>
                <a:gridCol w="1432560">
                  <a:extLst>
                    <a:ext uri="{9D8B030D-6E8A-4147-A177-3AD203B41FA5}">
                      <a16:colId xmlns:a16="http://schemas.microsoft.com/office/drawing/2014/main" val="569775593"/>
                    </a:ext>
                  </a:extLst>
                </a:gridCol>
                <a:gridCol w="1432560">
                  <a:extLst>
                    <a:ext uri="{9D8B030D-6E8A-4147-A177-3AD203B41FA5}">
                      <a16:colId xmlns:a16="http://schemas.microsoft.com/office/drawing/2014/main" val="3199286668"/>
                    </a:ext>
                  </a:extLst>
                </a:gridCol>
                <a:gridCol w="1432560">
                  <a:extLst>
                    <a:ext uri="{9D8B030D-6E8A-4147-A177-3AD203B41FA5}">
                      <a16:colId xmlns:a16="http://schemas.microsoft.com/office/drawing/2014/main" val="869670509"/>
                    </a:ext>
                  </a:extLst>
                </a:gridCol>
                <a:gridCol w="1432560">
                  <a:extLst>
                    <a:ext uri="{9D8B030D-6E8A-4147-A177-3AD203B41FA5}">
                      <a16:colId xmlns:a16="http://schemas.microsoft.com/office/drawing/2014/main" val="3130961992"/>
                    </a:ext>
                  </a:extLst>
                </a:gridCol>
                <a:gridCol w="1432560">
                  <a:extLst>
                    <a:ext uri="{9D8B030D-6E8A-4147-A177-3AD203B41FA5}">
                      <a16:colId xmlns:a16="http://schemas.microsoft.com/office/drawing/2014/main" val="3836591402"/>
                    </a:ext>
                  </a:extLst>
                </a:gridCol>
              </a:tblGrid>
              <a:tr h="476810">
                <a:tc>
                  <a:txBody>
                    <a:bodyPr/>
                    <a:lstStyle/>
                    <a:p>
                      <a:r>
                        <a:rPr lang="en-IE" dirty="0"/>
                        <a:t>River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E" dirty="0"/>
                        <a:t>Water Body code</a:t>
                      </a:r>
                    </a:p>
                    <a:p>
                      <a:endParaRPr lang="en-IE" dirty="0"/>
                    </a:p>
                  </a:txBody>
                  <a:tcPr/>
                </a:tc>
                <a:tc>
                  <a:txBody>
                    <a:bodyPr/>
                    <a:lstStyle/>
                    <a:p>
                      <a:r>
                        <a:rPr lang="en-IE" dirty="0"/>
                        <a:t>Evaluation Period 2010-2015 Status</a:t>
                      </a:r>
                    </a:p>
                  </a:txBody>
                  <a:tcPr/>
                </a:tc>
                <a:tc>
                  <a:txBody>
                    <a:bodyPr/>
                    <a:lstStyle/>
                    <a:p>
                      <a:r>
                        <a:rPr lang="en-IE" dirty="0"/>
                        <a:t>Evaluation Period 2015-2018 Status</a:t>
                      </a:r>
                    </a:p>
                  </a:txBody>
                  <a:tcPr/>
                </a:tc>
                <a:tc>
                  <a:txBody>
                    <a:bodyPr/>
                    <a:lstStyle/>
                    <a:p>
                      <a:r>
                        <a:rPr lang="en-IE" dirty="0"/>
                        <a:t>Change</a:t>
                      </a:r>
                    </a:p>
                  </a:txBody>
                  <a:tcPr/>
                </a:tc>
                <a:extLst>
                  <a:ext uri="{0D108BD9-81ED-4DB2-BD59-A6C34878D82A}">
                    <a16:rowId xmlns:a16="http://schemas.microsoft.com/office/drawing/2014/main" val="389376318"/>
                  </a:ext>
                </a:extLst>
              </a:tr>
              <a:tr h="422219">
                <a:tc>
                  <a:txBody>
                    <a:bodyPr/>
                    <a:lstStyle/>
                    <a:p>
                      <a:r>
                        <a:rPr lang="en-IE" dirty="0" err="1"/>
                        <a:t>Brittas</a:t>
                      </a:r>
                      <a:r>
                        <a:rPr lang="en-IE" dirty="0"/>
                        <a:t> </a:t>
                      </a:r>
                    </a:p>
                  </a:txBody>
                  <a:tcPr/>
                </a:tc>
                <a:tc>
                  <a:txBody>
                    <a:bodyPr/>
                    <a:lstStyle/>
                    <a:p>
                      <a:r>
                        <a:rPr lang="en-IE" dirty="0"/>
                        <a:t>010</a:t>
                      </a:r>
                    </a:p>
                  </a:txBody>
                  <a:tcPr/>
                </a:tc>
                <a:tc>
                  <a:txBody>
                    <a:bodyPr/>
                    <a:lstStyle/>
                    <a:p>
                      <a:r>
                        <a:rPr lang="en-IE" dirty="0"/>
                        <a:t>Moderate</a:t>
                      </a:r>
                    </a:p>
                  </a:txBody>
                  <a:tcPr/>
                </a:tc>
                <a:tc>
                  <a:txBody>
                    <a:bodyPr/>
                    <a:lstStyle/>
                    <a:p>
                      <a:r>
                        <a:rPr lang="en-IE" dirty="0"/>
                        <a:t>Good</a:t>
                      </a:r>
                    </a:p>
                  </a:txBody>
                  <a:tcPr/>
                </a:tc>
                <a:tc>
                  <a:txBody>
                    <a:bodyPr/>
                    <a:lstStyle/>
                    <a:p>
                      <a:r>
                        <a:rPr lang="en-IE" dirty="0"/>
                        <a:t>Improved</a:t>
                      </a:r>
                    </a:p>
                  </a:txBody>
                  <a:tcPr/>
                </a:tc>
                <a:extLst>
                  <a:ext uri="{0D108BD9-81ED-4DB2-BD59-A6C34878D82A}">
                    <a16:rowId xmlns:a16="http://schemas.microsoft.com/office/drawing/2014/main" val="3716361473"/>
                  </a:ext>
                </a:extLst>
              </a:tr>
              <a:tr h="422219">
                <a:tc>
                  <a:txBody>
                    <a:bodyPr/>
                    <a:lstStyle/>
                    <a:p>
                      <a:r>
                        <a:rPr lang="en-IE" dirty="0" err="1"/>
                        <a:t>Camac</a:t>
                      </a:r>
                      <a:endParaRPr lang="en-IE" dirty="0"/>
                    </a:p>
                  </a:txBody>
                  <a:tcPr/>
                </a:tc>
                <a:tc>
                  <a:txBody>
                    <a:bodyPr/>
                    <a:lstStyle/>
                    <a:p>
                      <a:r>
                        <a:rPr lang="en-IE" dirty="0"/>
                        <a:t>010</a:t>
                      </a:r>
                    </a:p>
                  </a:txBody>
                  <a:tcPr/>
                </a:tc>
                <a:tc>
                  <a:txBody>
                    <a:bodyPr/>
                    <a:lstStyle/>
                    <a:p>
                      <a:r>
                        <a:rPr lang="en-IE" dirty="0"/>
                        <a:t>Good</a:t>
                      </a:r>
                    </a:p>
                  </a:txBody>
                  <a:tcPr/>
                </a:tc>
                <a:tc>
                  <a:txBody>
                    <a:bodyPr/>
                    <a:lstStyle/>
                    <a:p>
                      <a:r>
                        <a:rPr lang="en-IE" dirty="0"/>
                        <a:t>Good</a:t>
                      </a:r>
                    </a:p>
                  </a:txBody>
                  <a:tcPr/>
                </a:tc>
                <a:tc>
                  <a:txBody>
                    <a:bodyPr/>
                    <a:lstStyle/>
                    <a:p>
                      <a:r>
                        <a:rPr lang="en-IE" dirty="0"/>
                        <a:t>Unchanged</a:t>
                      </a:r>
                    </a:p>
                  </a:txBody>
                  <a:tcPr/>
                </a:tc>
                <a:extLst>
                  <a:ext uri="{0D108BD9-81ED-4DB2-BD59-A6C34878D82A}">
                    <a16:rowId xmlns:a16="http://schemas.microsoft.com/office/drawing/2014/main" val="3495474710"/>
                  </a:ext>
                </a:extLst>
              </a:tr>
              <a:tr h="422219">
                <a:tc>
                  <a:txBody>
                    <a:bodyPr/>
                    <a:lstStyle/>
                    <a:p>
                      <a:endParaRPr lang="en-IE" dirty="0"/>
                    </a:p>
                  </a:txBody>
                  <a:tcPr/>
                </a:tc>
                <a:tc>
                  <a:txBody>
                    <a:bodyPr/>
                    <a:lstStyle/>
                    <a:p>
                      <a:r>
                        <a:rPr lang="en-IE" dirty="0"/>
                        <a:t>020</a:t>
                      </a:r>
                    </a:p>
                  </a:txBody>
                  <a:tcPr/>
                </a:tc>
                <a:tc>
                  <a:txBody>
                    <a:bodyPr/>
                    <a:lstStyle/>
                    <a:p>
                      <a:r>
                        <a:rPr lang="en-IE" dirty="0"/>
                        <a:t>Moderate</a:t>
                      </a:r>
                    </a:p>
                  </a:txBody>
                  <a:tcPr/>
                </a:tc>
                <a:tc>
                  <a:txBody>
                    <a:bodyPr/>
                    <a:lstStyle/>
                    <a:p>
                      <a:r>
                        <a:rPr lang="en-IE" dirty="0"/>
                        <a:t>Moderate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E" dirty="0"/>
                        <a:t>Unchanged</a:t>
                      </a:r>
                    </a:p>
                  </a:txBody>
                  <a:tcPr/>
                </a:tc>
                <a:extLst>
                  <a:ext uri="{0D108BD9-81ED-4DB2-BD59-A6C34878D82A}">
                    <a16:rowId xmlns:a16="http://schemas.microsoft.com/office/drawing/2014/main" val="454517520"/>
                  </a:ext>
                </a:extLst>
              </a:tr>
              <a:tr h="422219">
                <a:tc>
                  <a:txBody>
                    <a:bodyPr/>
                    <a:lstStyle/>
                    <a:p>
                      <a:endParaRPr lang="en-IE" dirty="0"/>
                    </a:p>
                  </a:txBody>
                  <a:tcPr/>
                </a:tc>
                <a:tc>
                  <a:txBody>
                    <a:bodyPr/>
                    <a:lstStyle/>
                    <a:p>
                      <a:r>
                        <a:rPr lang="en-IE" dirty="0"/>
                        <a:t>030</a:t>
                      </a:r>
                    </a:p>
                  </a:txBody>
                  <a:tcPr/>
                </a:tc>
                <a:tc>
                  <a:txBody>
                    <a:bodyPr/>
                    <a:lstStyle/>
                    <a:p>
                      <a:r>
                        <a:rPr lang="en-IE" dirty="0"/>
                        <a:t>Poor</a:t>
                      </a:r>
                    </a:p>
                  </a:txBody>
                  <a:tcPr/>
                </a:tc>
                <a:tc>
                  <a:txBody>
                    <a:bodyPr/>
                    <a:lstStyle/>
                    <a:p>
                      <a:r>
                        <a:rPr lang="en-IE" dirty="0"/>
                        <a:t>Poor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350" b="0" i="0" u="none" strike="noStrike" kern="1200" cap="none" spc="0" normalizeH="0" baseline="0" noProof="0">
                          <a:ln>
                            <a:noFill/>
                          </a:ln>
                          <a:solidFill>
                            <a:prstClr val="black"/>
                          </a:solidFill>
                          <a:effectLst/>
                          <a:uLnTx/>
                          <a:uFillTx/>
                          <a:latin typeface="Calibri" panose="020F0502020204030204"/>
                          <a:ea typeface="+mn-ea"/>
                          <a:cs typeface="+mn-cs"/>
                        </a:rPr>
                        <a:t>Unchanged</a:t>
                      </a:r>
                      <a:endParaRPr kumimoji="0" lang="en-IE" sz="135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1146159964"/>
                  </a:ext>
                </a:extLst>
              </a:tr>
              <a:tr h="422219">
                <a:tc>
                  <a:txBody>
                    <a:bodyPr/>
                    <a:lstStyle/>
                    <a:p>
                      <a:endParaRPr lang="en-IE" dirty="0"/>
                    </a:p>
                  </a:txBody>
                  <a:tcPr/>
                </a:tc>
                <a:tc>
                  <a:txBody>
                    <a:bodyPr/>
                    <a:lstStyle/>
                    <a:p>
                      <a:r>
                        <a:rPr lang="en-IE" dirty="0"/>
                        <a:t>040</a:t>
                      </a:r>
                    </a:p>
                  </a:txBody>
                  <a:tcPr/>
                </a:tc>
                <a:tc>
                  <a:txBody>
                    <a:bodyPr/>
                    <a:lstStyle/>
                    <a:p>
                      <a:r>
                        <a:rPr lang="en-IE" dirty="0"/>
                        <a:t>Poor</a:t>
                      </a:r>
                    </a:p>
                  </a:txBody>
                  <a:tcPr/>
                </a:tc>
                <a:tc>
                  <a:txBody>
                    <a:bodyPr/>
                    <a:lstStyle/>
                    <a:p>
                      <a:r>
                        <a:rPr lang="en-IE" dirty="0"/>
                        <a:t>Poor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350" b="0" i="0" u="none" strike="noStrike" kern="1200" cap="none" spc="0" normalizeH="0" baseline="0" noProof="0" dirty="0">
                          <a:ln>
                            <a:noFill/>
                          </a:ln>
                          <a:solidFill>
                            <a:prstClr val="black"/>
                          </a:solidFill>
                          <a:effectLst/>
                          <a:uLnTx/>
                          <a:uFillTx/>
                          <a:latin typeface="Calibri" panose="020F0502020204030204"/>
                          <a:ea typeface="+mn-ea"/>
                          <a:cs typeface="+mn-cs"/>
                        </a:rPr>
                        <a:t>Unchanged</a:t>
                      </a:r>
                    </a:p>
                  </a:txBody>
                  <a:tcPr/>
                </a:tc>
                <a:extLst>
                  <a:ext uri="{0D108BD9-81ED-4DB2-BD59-A6C34878D82A}">
                    <a16:rowId xmlns:a16="http://schemas.microsoft.com/office/drawing/2014/main" val="1119080399"/>
                  </a:ext>
                </a:extLst>
              </a:tr>
              <a:tr h="422219">
                <a:tc>
                  <a:txBody>
                    <a:bodyPr/>
                    <a:lstStyle/>
                    <a:p>
                      <a:r>
                        <a:rPr lang="en-IE" dirty="0"/>
                        <a:t>Dodder</a:t>
                      </a:r>
                    </a:p>
                  </a:txBody>
                  <a:tcPr/>
                </a:tc>
                <a:tc>
                  <a:txBody>
                    <a:bodyPr/>
                    <a:lstStyle/>
                    <a:p>
                      <a:r>
                        <a:rPr lang="en-IE" dirty="0"/>
                        <a:t>010</a:t>
                      </a:r>
                    </a:p>
                  </a:txBody>
                  <a:tcPr/>
                </a:tc>
                <a:tc>
                  <a:txBody>
                    <a:bodyPr/>
                    <a:lstStyle/>
                    <a:p>
                      <a:r>
                        <a:rPr lang="en-IE" dirty="0"/>
                        <a:t>Good</a:t>
                      </a:r>
                    </a:p>
                  </a:txBody>
                  <a:tcPr/>
                </a:tc>
                <a:tc>
                  <a:txBody>
                    <a:bodyPr/>
                    <a:lstStyle/>
                    <a:p>
                      <a:r>
                        <a:rPr lang="en-IE" dirty="0"/>
                        <a:t>Good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350" b="0" i="0" u="none" strike="noStrike" kern="1200" cap="none" spc="0" normalizeH="0" baseline="0" noProof="0">
                          <a:ln>
                            <a:noFill/>
                          </a:ln>
                          <a:solidFill>
                            <a:prstClr val="black"/>
                          </a:solidFill>
                          <a:effectLst/>
                          <a:uLnTx/>
                          <a:uFillTx/>
                          <a:latin typeface="Calibri" panose="020F0502020204030204"/>
                          <a:ea typeface="+mn-ea"/>
                          <a:cs typeface="+mn-cs"/>
                        </a:rPr>
                        <a:t>Unchanged</a:t>
                      </a:r>
                      <a:endParaRPr kumimoji="0" lang="en-IE" sz="135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941789933"/>
                  </a:ext>
                </a:extLst>
              </a:tr>
              <a:tr h="422219">
                <a:tc>
                  <a:txBody>
                    <a:bodyPr/>
                    <a:lstStyle/>
                    <a:p>
                      <a:endParaRPr lang="en-IE" dirty="0"/>
                    </a:p>
                  </a:txBody>
                  <a:tcPr/>
                </a:tc>
                <a:tc>
                  <a:txBody>
                    <a:bodyPr/>
                    <a:lstStyle/>
                    <a:p>
                      <a:r>
                        <a:rPr lang="en-IE" dirty="0"/>
                        <a:t>020</a:t>
                      </a:r>
                    </a:p>
                  </a:txBody>
                  <a:tcPr/>
                </a:tc>
                <a:tc>
                  <a:txBody>
                    <a:bodyPr/>
                    <a:lstStyle/>
                    <a:p>
                      <a:r>
                        <a:rPr lang="en-IE" dirty="0"/>
                        <a:t>Good</a:t>
                      </a:r>
                    </a:p>
                  </a:txBody>
                  <a:tcPr/>
                </a:tc>
                <a:tc>
                  <a:txBody>
                    <a:bodyPr/>
                    <a:lstStyle/>
                    <a:p>
                      <a:r>
                        <a:rPr lang="en-IE" dirty="0"/>
                        <a:t>Good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350" b="0" i="0" u="none" strike="noStrike" kern="1200" cap="none" spc="0" normalizeH="0" baseline="0" noProof="0" dirty="0">
                          <a:ln>
                            <a:noFill/>
                          </a:ln>
                          <a:solidFill>
                            <a:prstClr val="black"/>
                          </a:solidFill>
                          <a:effectLst/>
                          <a:uLnTx/>
                          <a:uFillTx/>
                          <a:latin typeface="Calibri" panose="020F0502020204030204"/>
                          <a:ea typeface="+mn-ea"/>
                          <a:cs typeface="+mn-cs"/>
                        </a:rPr>
                        <a:t>Unchanged</a:t>
                      </a:r>
                    </a:p>
                  </a:txBody>
                  <a:tcPr/>
                </a:tc>
                <a:extLst>
                  <a:ext uri="{0D108BD9-81ED-4DB2-BD59-A6C34878D82A}">
                    <a16:rowId xmlns:a16="http://schemas.microsoft.com/office/drawing/2014/main" val="1152800974"/>
                  </a:ext>
                </a:extLst>
              </a:tr>
              <a:tr h="422219">
                <a:tc>
                  <a:txBody>
                    <a:bodyPr/>
                    <a:lstStyle/>
                    <a:p>
                      <a:endParaRPr lang="en-IE" dirty="0"/>
                    </a:p>
                  </a:txBody>
                  <a:tcPr/>
                </a:tc>
                <a:tc>
                  <a:txBody>
                    <a:bodyPr/>
                    <a:lstStyle/>
                    <a:p>
                      <a:r>
                        <a:rPr lang="en-IE" dirty="0"/>
                        <a:t>030</a:t>
                      </a:r>
                    </a:p>
                  </a:txBody>
                  <a:tcPr/>
                </a:tc>
                <a:tc>
                  <a:txBody>
                    <a:bodyPr/>
                    <a:lstStyle/>
                    <a:p>
                      <a:r>
                        <a:rPr lang="en-IE" dirty="0"/>
                        <a:t>Good</a:t>
                      </a:r>
                    </a:p>
                  </a:txBody>
                  <a:tcPr/>
                </a:tc>
                <a:tc>
                  <a:txBody>
                    <a:bodyPr/>
                    <a:lstStyle/>
                    <a:p>
                      <a:r>
                        <a:rPr lang="en-IE" dirty="0"/>
                        <a:t>Moderate</a:t>
                      </a:r>
                    </a:p>
                  </a:txBody>
                  <a:tcPr/>
                </a:tc>
                <a:tc>
                  <a:txBody>
                    <a:bodyPr/>
                    <a:lstStyle/>
                    <a:p>
                      <a:r>
                        <a:rPr lang="en-IE" dirty="0"/>
                        <a:t>Deteriorated</a:t>
                      </a:r>
                    </a:p>
                  </a:txBody>
                  <a:tcPr/>
                </a:tc>
                <a:extLst>
                  <a:ext uri="{0D108BD9-81ED-4DB2-BD59-A6C34878D82A}">
                    <a16:rowId xmlns:a16="http://schemas.microsoft.com/office/drawing/2014/main" val="2045889712"/>
                  </a:ext>
                </a:extLst>
              </a:tr>
              <a:tr h="422219">
                <a:tc>
                  <a:txBody>
                    <a:bodyPr/>
                    <a:lstStyle/>
                    <a:p>
                      <a:endParaRPr lang="en-IE" dirty="0"/>
                    </a:p>
                  </a:txBody>
                  <a:tcPr/>
                </a:tc>
                <a:tc>
                  <a:txBody>
                    <a:bodyPr/>
                    <a:lstStyle/>
                    <a:p>
                      <a:r>
                        <a:rPr lang="en-IE" dirty="0"/>
                        <a:t>040</a:t>
                      </a:r>
                    </a:p>
                  </a:txBody>
                  <a:tcPr/>
                </a:tc>
                <a:tc>
                  <a:txBody>
                    <a:bodyPr/>
                    <a:lstStyle/>
                    <a:p>
                      <a:r>
                        <a:rPr lang="en-IE" dirty="0"/>
                        <a:t>Moderate</a:t>
                      </a:r>
                    </a:p>
                  </a:txBody>
                  <a:tcPr/>
                </a:tc>
                <a:tc>
                  <a:txBody>
                    <a:bodyPr/>
                    <a:lstStyle/>
                    <a:p>
                      <a:r>
                        <a:rPr lang="en-IE" dirty="0"/>
                        <a:t>Poor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E" dirty="0"/>
                        <a:t>Deteriorated</a:t>
                      </a:r>
                    </a:p>
                  </a:txBody>
                  <a:tcPr/>
                </a:tc>
                <a:extLst>
                  <a:ext uri="{0D108BD9-81ED-4DB2-BD59-A6C34878D82A}">
                    <a16:rowId xmlns:a16="http://schemas.microsoft.com/office/drawing/2014/main" val="3469531506"/>
                  </a:ext>
                </a:extLst>
              </a:tr>
              <a:tr h="422219">
                <a:tc>
                  <a:txBody>
                    <a:bodyPr/>
                    <a:lstStyle/>
                    <a:p>
                      <a:r>
                        <a:rPr lang="en-IE" dirty="0" err="1"/>
                        <a:t>Owendoher</a:t>
                      </a:r>
                      <a:endParaRPr lang="en-IE" dirty="0"/>
                    </a:p>
                  </a:txBody>
                  <a:tcPr/>
                </a:tc>
                <a:tc>
                  <a:txBody>
                    <a:bodyPr/>
                    <a:lstStyle/>
                    <a:p>
                      <a:r>
                        <a:rPr lang="en-IE" dirty="0"/>
                        <a:t>010</a:t>
                      </a:r>
                    </a:p>
                  </a:txBody>
                  <a:tcPr/>
                </a:tc>
                <a:tc>
                  <a:txBody>
                    <a:bodyPr/>
                    <a:lstStyle/>
                    <a:p>
                      <a:r>
                        <a:rPr lang="en-IE" dirty="0"/>
                        <a:t>Moderate</a:t>
                      </a:r>
                    </a:p>
                  </a:txBody>
                  <a:tcPr/>
                </a:tc>
                <a:tc>
                  <a:txBody>
                    <a:bodyPr/>
                    <a:lstStyle/>
                    <a:p>
                      <a:r>
                        <a:rPr lang="en-IE" dirty="0"/>
                        <a:t>Good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350" b="0" i="0" u="none" strike="noStrike" kern="1200" cap="none" spc="0" normalizeH="0" baseline="0" noProof="0">
                          <a:ln>
                            <a:noFill/>
                          </a:ln>
                          <a:solidFill>
                            <a:prstClr val="black"/>
                          </a:solidFill>
                          <a:effectLst/>
                          <a:uLnTx/>
                          <a:uFillTx/>
                          <a:latin typeface="Calibri" panose="020F0502020204030204"/>
                          <a:ea typeface="+mn-ea"/>
                          <a:cs typeface="+mn-cs"/>
                        </a:rPr>
                        <a:t>Improved</a:t>
                      </a:r>
                      <a:endParaRPr kumimoji="0" lang="en-IE" sz="135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3148446551"/>
                  </a:ext>
                </a:extLst>
              </a:tr>
              <a:tr h="422219">
                <a:tc>
                  <a:txBody>
                    <a:bodyPr/>
                    <a:lstStyle/>
                    <a:p>
                      <a:r>
                        <a:rPr lang="en-IE" dirty="0" err="1"/>
                        <a:t>Griffeen</a:t>
                      </a:r>
                      <a:endParaRPr lang="en-IE" dirty="0"/>
                    </a:p>
                  </a:txBody>
                  <a:tcPr/>
                </a:tc>
                <a:tc>
                  <a:txBody>
                    <a:bodyPr/>
                    <a:lstStyle/>
                    <a:p>
                      <a:r>
                        <a:rPr lang="en-IE" dirty="0"/>
                        <a:t>170</a:t>
                      </a:r>
                    </a:p>
                  </a:txBody>
                  <a:tcPr/>
                </a:tc>
                <a:tc>
                  <a:txBody>
                    <a:bodyPr/>
                    <a:lstStyle/>
                    <a:p>
                      <a:r>
                        <a:rPr lang="en-IE" dirty="0"/>
                        <a:t>Moderate</a:t>
                      </a:r>
                    </a:p>
                  </a:txBody>
                  <a:tcPr/>
                </a:tc>
                <a:tc>
                  <a:txBody>
                    <a:bodyPr/>
                    <a:lstStyle/>
                    <a:p>
                      <a:r>
                        <a:rPr lang="en-IE" dirty="0"/>
                        <a:t>Good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E" sz="1350" b="0" i="0" u="none" strike="noStrike" kern="1200" cap="none" spc="0" normalizeH="0" baseline="0" noProof="0" dirty="0">
                          <a:ln>
                            <a:noFill/>
                          </a:ln>
                          <a:solidFill>
                            <a:prstClr val="black"/>
                          </a:solidFill>
                          <a:effectLst/>
                          <a:uLnTx/>
                          <a:uFillTx/>
                          <a:latin typeface="Calibri" panose="020F0502020204030204"/>
                          <a:ea typeface="+mn-ea"/>
                          <a:cs typeface="+mn-cs"/>
                        </a:rPr>
                        <a:t>Improved</a:t>
                      </a:r>
                    </a:p>
                  </a:txBody>
                  <a:tcPr/>
                </a:tc>
                <a:extLst>
                  <a:ext uri="{0D108BD9-81ED-4DB2-BD59-A6C34878D82A}">
                    <a16:rowId xmlns:a16="http://schemas.microsoft.com/office/drawing/2014/main" val="3695717241"/>
                  </a:ext>
                </a:extLst>
              </a:tr>
            </a:tbl>
          </a:graphicData>
        </a:graphic>
      </p:graphicFrame>
      <p:pic>
        <p:nvPicPr>
          <p:cNvPr id="2" name="Video 1">
            <a:hlinkClick r:id="" action="ppaction://media"/>
            <a:extLst>
              <a:ext uri="{FF2B5EF4-FFF2-40B4-BE49-F238E27FC236}">
                <a16:creationId xmlns:a16="http://schemas.microsoft.com/office/drawing/2014/main" id="{B328F8BF-79D4-457D-BBE3-65B8CABD075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58000" y="5143500"/>
            <a:ext cx="2285999" cy="1714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5910"/>
    </mc:Choice>
    <mc:Fallback xmlns="">
      <p:transition spd="slow" advTm="125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628650" y="562272"/>
            <a:ext cx="7886700" cy="720884"/>
          </a:xfrm>
        </p:spPr>
        <p:txBody>
          <a:bodyPr vert="horz" lIns="91440" tIns="45720" rIns="91440" bIns="45720" rtlCol="0" anchor="ctr">
            <a:normAutofit fontScale="90000"/>
          </a:bodyPr>
          <a:lstStyle/>
          <a:p>
            <a:pPr defTabSz="914400"/>
            <a:r>
              <a:rPr lang="en-US" sz="3600" dirty="0"/>
              <a:t>South Dublin County (Lake and Groundwater waterbodies)</a:t>
            </a:r>
          </a:p>
        </p:txBody>
      </p:sp>
      <p:graphicFrame>
        <p:nvGraphicFramePr>
          <p:cNvPr id="4" name="Table 8">
            <a:extLst>
              <a:ext uri="{FF2B5EF4-FFF2-40B4-BE49-F238E27FC236}">
                <a16:creationId xmlns:a16="http://schemas.microsoft.com/office/drawing/2014/main" id="{740678B4-65FF-407F-BD04-713F2D97EAE7}"/>
              </a:ext>
            </a:extLst>
          </p:cNvPr>
          <p:cNvGraphicFramePr>
            <a:graphicFrameLocks noGrp="1"/>
          </p:cNvGraphicFramePr>
          <p:nvPr>
            <p:extLst>
              <p:ext uri="{D42A27DB-BD31-4B8C-83A1-F6EECF244321}">
                <p14:modId xmlns:p14="http://schemas.microsoft.com/office/powerpoint/2010/main" val="3379686751"/>
              </p:ext>
            </p:extLst>
          </p:nvPr>
        </p:nvGraphicFramePr>
        <p:xfrm>
          <a:off x="628650" y="1752600"/>
          <a:ext cx="7296148" cy="1508760"/>
        </p:xfrm>
        <a:graphic>
          <a:graphicData uri="http://schemas.openxmlformats.org/drawingml/2006/table">
            <a:tbl>
              <a:tblPr firstRow="1" bandRow="1">
                <a:tableStyleId>{5C22544A-7EE6-4342-B048-85BDC9FD1C3A}</a:tableStyleId>
              </a:tblPr>
              <a:tblGrid>
                <a:gridCol w="1266804">
                  <a:extLst>
                    <a:ext uri="{9D8B030D-6E8A-4147-A177-3AD203B41FA5}">
                      <a16:colId xmlns:a16="http://schemas.microsoft.com/office/drawing/2014/main" val="569775593"/>
                    </a:ext>
                  </a:extLst>
                </a:gridCol>
                <a:gridCol w="1507336">
                  <a:extLst>
                    <a:ext uri="{9D8B030D-6E8A-4147-A177-3AD203B41FA5}">
                      <a16:colId xmlns:a16="http://schemas.microsoft.com/office/drawing/2014/main" val="3199286668"/>
                    </a:ext>
                  </a:extLst>
                </a:gridCol>
                <a:gridCol w="1507336">
                  <a:extLst>
                    <a:ext uri="{9D8B030D-6E8A-4147-A177-3AD203B41FA5}">
                      <a16:colId xmlns:a16="http://schemas.microsoft.com/office/drawing/2014/main" val="869670509"/>
                    </a:ext>
                  </a:extLst>
                </a:gridCol>
                <a:gridCol w="1507336">
                  <a:extLst>
                    <a:ext uri="{9D8B030D-6E8A-4147-A177-3AD203B41FA5}">
                      <a16:colId xmlns:a16="http://schemas.microsoft.com/office/drawing/2014/main" val="3130961992"/>
                    </a:ext>
                  </a:extLst>
                </a:gridCol>
                <a:gridCol w="1507336">
                  <a:extLst>
                    <a:ext uri="{9D8B030D-6E8A-4147-A177-3AD203B41FA5}">
                      <a16:colId xmlns:a16="http://schemas.microsoft.com/office/drawing/2014/main" val="3836591402"/>
                    </a:ext>
                  </a:extLst>
                </a:gridCol>
              </a:tblGrid>
              <a:tr h="476810">
                <a:tc>
                  <a:txBody>
                    <a:bodyPr/>
                    <a:lstStyle/>
                    <a:p>
                      <a:r>
                        <a:rPr lang="en-IE" dirty="0"/>
                        <a:t>Lakes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E" dirty="0"/>
                        <a:t>Water Body code</a:t>
                      </a:r>
                    </a:p>
                    <a:p>
                      <a:endParaRPr lang="en-IE" dirty="0"/>
                    </a:p>
                  </a:txBody>
                  <a:tcPr/>
                </a:tc>
                <a:tc>
                  <a:txBody>
                    <a:bodyPr/>
                    <a:lstStyle/>
                    <a:p>
                      <a:r>
                        <a:rPr lang="en-IE" dirty="0"/>
                        <a:t>Evaluation Period 2010-2015 Status</a:t>
                      </a:r>
                    </a:p>
                  </a:txBody>
                  <a:tcPr/>
                </a:tc>
                <a:tc>
                  <a:txBody>
                    <a:bodyPr/>
                    <a:lstStyle/>
                    <a:p>
                      <a:r>
                        <a:rPr lang="en-IE" dirty="0"/>
                        <a:t>Evaluation Period 2015-2018 Status</a:t>
                      </a:r>
                    </a:p>
                  </a:txBody>
                  <a:tcPr/>
                </a:tc>
                <a:tc>
                  <a:txBody>
                    <a:bodyPr/>
                    <a:lstStyle/>
                    <a:p>
                      <a:r>
                        <a:rPr lang="en-IE" dirty="0"/>
                        <a:t>Change</a:t>
                      </a:r>
                    </a:p>
                  </a:txBody>
                  <a:tcPr/>
                </a:tc>
                <a:extLst>
                  <a:ext uri="{0D108BD9-81ED-4DB2-BD59-A6C34878D82A}">
                    <a16:rowId xmlns:a16="http://schemas.microsoft.com/office/drawing/2014/main" val="389376318"/>
                  </a:ext>
                </a:extLst>
              </a:tr>
              <a:tr h="422219">
                <a:tc>
                  <a:txBody>
                    <a:bodyPr/>
                    <a:lstStyle/>
                    <a:p>
                      <a:r>
                        <a:rPr lang="en-IE" dirty="0" err="1"/>
                        <a:t>Glenasmole</a:t>
                      </a:r>
                      <a:r>
                        <a:rPr lang="en-IE" dirty="0"/>
                        <a:t> Upper</a:t>
                      </a:r>
                    </a:p>
                  </a:txBody>
                  <a:tcPr/>
                </a:tc>
                <a:tc>
                  <a:txBody>
                    <a:bodyPr/>
                    <a:lstStyle/>
                    <a:p>
                      <a:endParaRPr lang="en-IE" dirty="0"/>
                    </a:p>
                  </a:txBody>
                  <a:tcPr/>
                </a:tc>
                <a:tc>
                  <a:txBody>
                    <a:bodyPr/>
                    <a:lstStyle/>
                    <a:p>
                      <a:r>
                        <a:rPr lang="en-IE" dirty="0"/>
                        <a:t>Good</a:t>
                      </a:r>
                    </a:p>
                  </a:txBody>
                  <a:tcPr/>
                </a:tc>
                <a:tc>
                  <a:txBody>
                    <a:bodyPr/>
                    <a:lstStyle/>
                    <a:p>
                      <a:r>
                        <a:rPr lang="en-IE" dirty="0"/>
                        <a:t>Good</a:t>
                      </a:r>
                    </a:p>
                  </a:txBody>
                  <a:tcPr/>
                </a:tc>
                <a:tc>
                  <a:txBody>
                    <a:bodyPr/>
                    <a:lstStyle/>
                    <a:p>
                      <a:r>
                        <a:rPr lang="en-IE" dirty="0"/>
                        <a:t>Unchanged</a:t>
                      </a:r>
                    </a:p>
                  </a:txBody>
                  <a:tcPr/>
                </a:tc>
                <a:extLst>
                  <a:ext uri="{0D108BD9-81ED-4DB2-BD59-A6C34878D82A}">
                    <a16:rowId xmlns:a16="http://schemas.microsoft.com/office/drawing/2014/main" val="3716361473"/>
                  </a:ext>
                </a:extLst>
              </a:tr>
              <a:tr h="422219">
                <a:tc>
                  <a:txBody>
                    <a:bodyPr/>
                    <a:lstStyle/>
                    <a:p>
                      <a:r>
                        <a:rPr lang="en-IE" dirty="0" err="1"/>
                        <a:t>Genlasmole</a:t>
                      </a:r>
                      <a:r>
                        <a:rPr lang="en-IE" dirty="0"/>
                        <a:t> Lower</a:t>
                      </a:r>
                    </a:p>
                  </a:txBody>
                  <a:tcPr/>
                </a:tc>
                <a:tc>
                  <a:txBody>
                    <a:bodyPr/>
                    <a:lstStyle/>
                    <a:p>
                      <a:endParaRPr lang="en-IE" dirty="0"/>
                    </a:p>
                  </a:txBody>
                  <a:tcPr/>
                </a:tc>
                <a:tc>
                  <a:txBody>
                    <a:bodyPr/>
                    <a:lstStyle/>
                    <a:p>
                      <a:r>
                        <a:rPr lang="en-IE" dirty="0"/>
                        <a:t>Good</a:t>
                      </a:r>
                    </a:p>
                  </a:txBody>
                  <a:tcPr/>
                </a:tc>
                <a:tc>
                  <a:txBody>
                    <a:bodyPr/>
                    <a:lstStyle/>
                    <a:p>
                      <a:r>
                        <a:rPr lang="en-IE" dirty="0"/>
                        <a:t>Good</a:t>
                      </a:r>
                    </a:p>
                  </a:txBody>
                  <a:tcPr/>
                </a:tc>
                <a:tc>
                  <a:txBody>
                    <a:bodyPr/>
                    <a:lstStyle/>
                    <a:p>
                      <a:r>
                        <a:rPr lang="en-IE" dirty="0"/>
                        <a:t>Unchanged</a:t>
                      </a:r>
                    </a:p>
                  </a:txBody>
                  <a:tcPr/>
                </a:tc>
                <a:extLst>
                  <a:ext uri="{0D108BD9-81ED-4DB2-BD59-A6C34878D82A}">
                    <a16:rowId xmlns:a16="http://schemas.microsoft.com/office/drawing/2014/main" val="3495474710"/>
                  </a:ext>
                </a:extLst>
              </a:tr>
            </a:tbl>
          </a:graphicData>
        </a:graphic>
      </p:graphicFrame>
      <p:pic>
        <p:nvPicPr>
          <p:cNvPr id="2" name="Video 1">
            <a:hlinkClick r:id="" action="ppaction://media"/>
            <a:extLst>
              <a:ext uri="{FF2B5EF4-FFF2-40B4-BE49-F238E27FC236}">
                <a16:creationId xmlns:a16="http://schemas.microsoft.com/office/drawing/2014/main" id="{74790E65-9644-4A79-8A77-04D388F957C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58000" y="5143500"/>
            <a:ext cx="2285999" cy="1714500"/>
          </a:xfrm>
          <a:prstGeom prst="rect">
            <a:avLst/>
          </a:prstGeom>
        </p:spPr>
      </p:pic>
      <p:graphicFrame>
        <p:nvGraphicFramePr>
          <p:cNvPr id="3" name="Table 5">
            <a:extLst>
              <a:ext uri="{FF2B5EF4-FFF2-40B4-BE49-F238E27FC236}">
                <a16:creationId xmlns:a16="http://schemas.microsoft.com/office/drawing/2014/main" id="{3039AB78-7CAE-4253-B5D1-C91503ABC470}"/>
              </a:ext>
            </a:extLst>
          </p:cNvPr>
          <p:cNvGraphicFramePr>
            <a:graphicFrameLocks noGrp="1"/>
          </p:cNvGraphicFramePr>
          <p:nvPr>
            <p:extLst>
              <p:ext uri="{D42A27DB-BD31-4B8C-83A1-F6EECF244321}">
                <p14:modId xmlns:p14="http://schemas.microsoft.com/office/powerpoint/2010/main" val="2174794616"/>
              </p:ext>
            </p:extLst>
          </p:nvPr>
        </p:nvGraphicFramePr>
        <p:xfrm>
          <a:off x="628650" y="3596641"/>
          <a:ext cx="7296150" cy="1244600"/>
        </p:xfrm>
        <a:graphic>
          <a:graphicData uri="http://schemas.openxmlformats.org/drawingml/2006/table">
            <a:tbl>
              <a:tblPr firstRow="1" bandRow="1">
                <a:tableStyleId>{5C22544A-7EE6-4342-B048-85BDC9FD1C3A}</a:tableStyleId>
              </a:tblPr>
              <a:tblGrid>
                <a:gridCol w="1459230">
                  <a:extLst>
                    <a:ext uri="{9D8B030D-6E8A-4147-A177-3AD203B41FA5}">
                      <a16:colId xmlns:a16="http://schemas.microsoft.com/office/drawing/2014/main" val="3968492324"/>
                    </a:ext>
                  </a:extLst>
                </a:gridCol>
                <a:gridCol w="1459230">
                  <a:extLst>
                    <a:ext uri="{9D8B030D-6E8A-4147-A177-3AD203B41FA5}">
                      <a16:colId xmlns:a16="http://schemas.microsoft.com/office/drawing/2014/main" val="1503444582"/>
                    </a:ext>
                  </a:extLst>
                </a:gridCol>
                <a:gridCol w="1459230">
                  <a:extLst>
                    <a:ext uri="{9D8B030D-6E8A-4147-A177-3AD203B41FA5}">
                      <a16:colId xmlns:a16="http://schemas.microsoft.com/office/drawing/2014/main" val="548533233"/>
                    </a:ext>
                  </a:extLst>
                </a:gridCol>
                <a:gridCol w="1459230">
                  <a:extLst>
                    <a:ext uri="{9D8B030D-6E8A-4147-A177-3AD203B41FA5}">
                      <a16:colId xmlns:a16="http://schemas.microsoft.com/office/drawing/2014/main" val="1953635155"/>
                    </a:ext>
                  </a:extLst>
                </a:gridCol>
                <a:gridCol w="1459230">
                  <a:extLst>
                    <a:ext uri="{9D8B030D-6E8A-4147-A177-3AD203B41FA5}">
                      <a16:colId xmlns:a16="http://schemas.microsoft.com/office/drawing/2014/main" val="4273191435"/>
                    </a:ext>
                  </a:extLst>
                </a:gridCol>
              </a:tblGrid>
              <a:tr h="370840">
                <a:tc>
                  <a:txBody>
                    <a:bodyPr/>
                    <a:lstStyle/>
                    <a:p>
                      <a:r>
                        <a:rPr lang="en-IE" dirty="0"/>
                        <a:t>Groundwater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E" dirty="0"/>
                        <a:t>Water Body code</a:t>
                      </a:r>
                    </a:p>
                  </a:txBody>
                  <a:tcPr/>
                </a:tc>
                <a:tc>
                  <a:txBody>
                    <a:bodyPr/>
                    <a:lstStyle/>
                    <a:p>
                      <a:r>
                        <a:rPr lang="en-IE" dirty="0"/>
                        <a:t>Evaluation Period 2010-2015 Status</a:t>
                      </a:r>
                    </a:p>
                  </a:txBody>
                  <a:tcPr/>
                </a:tc>
                <a:tc>
                  <a:txBody>
                    <a:bodyPr/>
                    <a:lstStyle/>
                    <a:p>
                      <a:r>
                        <a:rPr lang="en-IE" dirty="0"/>
                        <a:t>Evaluation Period 2015-2018 Status</a:t>
                      </a:r>
                    </a:p>
                  </a:txBody>
                  <a:tcPr/>
                </a:tc>
                <a:tc>
                  <a:txBody>
                    <a:bodyPr/>
                    <a:lstStyle/>
                    <a:p>
                      <a:r>
                        <a:rPr lang="en-IE" dirty="0"/>
                        <a:t>Change</a:t>
                      </a:r>
                    </a:p>
                  </a:txBody>
                  <a:tcPr/>
                </a:tc>
                <a:extLst>
                  <a:ext uri="{0D108BD9-81ED-4DB2-BD59-A6C34878D82A}">
                    <a16:rowId xmlns:a16="http://schemas.microsoft.com/office/drawing/2014/main" val="3356919378"/>
                  </a:ext>
                </a:extLst>
              </a:tr>
              <a:tr h="370840">
                <a:tc>
                  <a:txBody>
                    <a:bodyPr/>
                    <a:lstStyle/>
                    <a:p>
                      <a:r>
                        <a:rPr lang="en-IE" dirty="0"/>
                        <a:t>Dublin</a:t>
                      </a:r>
                    </a:p>
                  </a:txBody>
                  <a:tcPr/>
                </a:tc>
                <a:tc>
                  <a:txBody>
                    <a:bodyPr/>
                    <a:lstStyle/>
                    <a:p>
                      <a:endParaRPr lang="en-IE" dirty="0"/>
                    </a:p>
                  </a:txBody>
                  <a:tcPr/>
                </a:tc>
                <a:tc>
                  <a:txBody>
                    <a:bodyPr/>
                    <a:lstStyle/>
                    <a:p>
                      <a:r>
                        <a:rPr lang="en-IE" dirty="0"/>
                        <a:t>Good</a:t>
                      </a:r>
                    </a:p>
                  </a:txBody>
                  <a:tcPr/>
                </a:tc>
                <a:tc>
                  <a:txBody>
                    <a:bodyPr/>
                    <a:lstStyle/>
                    <a:p>
                      <a:r>
                        <a:rPr lang="en-IE" dirty="0"/>
                        <a:t>Good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E" dirty="0"/>
                        <a:t>Unchanged</a:t>
                      </a:r>
                    </a:p>
                  </a:txBody>
                  <a:tcPr/>
                </a:tc>
                <a:extLst>
                  <a:ext uri="{0D108BD9-81ED-4DB2-BD59-A6C34878D82A}">
                    <a16:rowId xmlns:a16="http://schemas.microsoft.com/office/drawing/2014/main" val="1338849907"/>
                  </a:ext>
                </a:extLst>
              </a:tr>
              <a:tr h="370840">
                <a:tc>
                  <a:txBody>
                    <a:bodyPr/>
                    <a:lstStyle/>
                    <a:p>
                      <a:r>
                        <a:rPr lang="en-IE" dirty="0"/>
                        <a:t>Kilcullen</a:t>
                      </a:r>
                    </a:p>
                  </a:txBody>
                  <a:tcPr/>
                </a:tc>
                <a:tc>
                  <a:txBody>
                    <a:bodyPr/>
                    <a:lstStyle/>
                    <a:p>
                      <a:endParaRPr lang="en-IE" dirty="0"/>
                    </a:p>
                  </a:txBody>
                  <a:tcPr/>
                </a:tc>
                <a:tc>
                  <a:txBody>
                    <a:bodyPr/>
                    <a:lstStyle/>
                    <a:p>
                      <a:r>
                        <a:rPr lang="en-IE" dirty="0"/>
                        <a:t>Good</a:t>
                      </a:r>
                    </a:p>
                  </a:txBody>
                  <a:tcPr/>
                </a:tc>
                <a:tc>
                  <a:txBody>
                    <a:bodyPr/>
                    <a:lstStyle/>
                    <a:p>
                      <a:r>
                        <a:rPr lang="en-IE" dirty="0"/>
                        <a:t>Good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E" dirty="0"/>
                        <a:t>Unchanged</a:t>
                      </a:r>
                    </a:p>
                  </a:txBody>
                  <a:tcPr/>
                </a:tc>
                <a:extLst>
                  <a:ext uri="{0D108BD9-81ED-4DB2-BD59-A6C34878D82A}">
                    <a16:rowId xmlns:a16="http://schemas.microsoft.com/office/drawing/2014/main" val="1958841443"/>
                  </a:ext>
                </a:extLst>
              </a:tr>
            </a:tbl>
          </a:graphicData>
        </a:graphic>
      </p:graphicFrame>
    </p:spTree>
    <p:extLst>
      <p:ext uri="{BB962C8B-B14F-4D97-AF65-F5344CB8AC3E}">
        <p14:creationId xmlns:p14="http://schemas.microsoft.com/office/powerpoint/2010/main" val="449983530"/>
      </p:ext>
    </p:extLst>
  </p:cSld>
  <p:clrMapOvr>
    <a:masterClrMapping/>
  </p:clrMapOvr>
  <mc:AlternateContent xmlns:mc="http://schemas.openxmlformats.org/markup-compatibility/2006" xmlns:p14="http://schemas.microsoft.com/office/powerpoint/2010/main">
    <mc:Choice Requires="p14">
      <p:transition spd="slow" p14:dur="2000" advTm="44321"/>
    </mc:Choice>
    <mc:Fallback xmlns="">
      <p:transition spd="slow" advTm="44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27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E" sz="2800" dirty="0"/>
              <a:t>Current surface water quality status </a:t>
            </a:r>
          </a:p>
        </p:txBody>
      </p:sp>
      <p:sp>
        <p:nvSpPr>
          <p:cNvPr id="4" name="Text Placeholder 3"/>
          <p:cNvSpPr>
            <a:spLocks noGrp="1"/>
          </p:cNvSpPr>
          <p:nvPr>
            <p:ph type="body" idx="1"/>
          </p:nvPr>
        </p:nvSpPr>
        <p:spPr>
          <a:xfrm>
            <a:off x="219664" y="1681163"/>
            <a:ext cx="4117972" cy="823912"/>
          </a:xfrm>
        </p:spPr>
        <p:txBody>
          <a:bodyPr>
            <a:normAutofit fontScale="85000" lnSpcReduction="10000"/>
          </a:bodyPr>
          <a:lstStyle/>
          <a:p>
            <a:r>
              <a:rPr lang="en-IE" dirty="0">
                <a:solidFill>
                  <a:srgbClr val="7030A0"/>
                </a:solidFill>
              </a:rPr>
              <a:t>Overall Water Quality Water Body Status in South Dublin County </a:t>
            </a:r>
            <a:r>
              <a:rPr lang="en-IE">
                <a:solidFill>
                  <a:srgbClr val="7030A0"/>
                </a:solidFill>
              </a:rPr>
              <a:t>(rivers, </a:t>
            </a:r>
            <a:r>
              <a:rPr lang="en-IE" dirty="0">
                <a:solidFill>
                  <a:srgbClr val="7030A0"/>
                </a:solidFill>
              </a:rPr>
              <a:t>Lakes and groundwater)</a:t>
            </a:r>
          </a:p>
          <a:p>
            <a:r>
              <a:rPr lang="en-IE" dirty="0">
                <a:solidFill>
                  <a:srgbClr val="7030A0"/>
                </a:solidFill>
              </a:rPr>
              <a:t>% and number</a:t>
            </a:r>
          </a:p>
        </p:txBody>
      </p:sp>
      <p:sp>
        <p:nvSpPr>
          <p:cNvPr id="3" name="Content Placeholder 2"/>
          <p:cNvSpPr>
            <a:spLocks noGrp="1"/>
          </p:cNvSpPr>
          <p:nvPr>
            <p:ph sz="half" idx="2"/>
          </p:nvPr>
        </p:nvSpPr>
        <p:spPr>
          <a:xfrm>
            <a:off x="469296" y="2505074"/>
            <a:ext cx="3868340" cy="4107399"/>
          </a:xfrm>
        </p:spPr>
        <p:txBody>
          <a:bodyPr>
            <a:normAutofit fontScale="92500" lnSpcReduction="10000"/>
          </a:bodyPr>
          <a:lstStyle/>
          <a:p>
            <a:pPr>
              <a:buNone/>
            </a:pPr>
            <a:r>
              <a:rPr lang="en-IE" sz="2000" b="1" dirty="0"/>
              <a:t>				</a:t>
            </a:r>
            <a:endParaRPr lang="en-IE" sz="2000" dirty="0"/>
          </a:p>
          <a:p>
            <a:pPr marL="0" indent="0">
              <a:buNone/>
            </a:pPr>
            <a:r>
              <a:rPr lang="en-IE" sz="2800" dirty="0">
                <a:solidFill>
                  <a:srgbClr val="00B0F0"/>
                </a:solidFill>
              </a:rPr>
              <a:t>High</a:t>
            </a:r>
            <a:r>
              <a:rPr lang="en-IE" sz="2800" dirty="0"/>
              <a:t> 	  0%   (0) </a:t>
            </a:r>
          </a:p>
          <a:p>
            <a:pPr>
              <a:buNone/>
            </a:pPr>
            <a:r>
              <a:rPr lang="en-IE" sz="2800" dirty="0"/>
              <a:t>		</a:t>
            </a:r>
          </a:p>
          <a:p>
            <a:pPr marL="0" indent="0">
              <a:buNone/>
            </a:pPr>
            <a:r>
              <a:rPr lang="en-IE" sz="2800" dirty="0">
                <a:solidFill>
                  <a:srgbClr val="00B050"/>
                </a:solidFill>
              </a:rPr>
              <a:t>Good</a:t>
            </a:r>
            <a:r>
              <a:rPr lang="en-IE" sz="2800" dirty="0"/>
              <a:t> 	  67% (10) 	</a:t>
            </a:r>
          </a:p>
          <a:p>
            <a:endParaRPr lang="en-IE" sz="2800" dirty="0"/>
          </a:p>
          <a:p>
            <a:pPr marL="0" indent="0">
              <a:buNone/>
            </a:pPr>
            <a:r>
              <a:rPr lang="en-IE" sz="2800" b="1" dirty="0">
                <a:solidFill>
                  <a:schemeClr val="accent2">
                    <a:lumMod val="75000"/>
                  </a:schemeClr>
                </a:solidFill>
              </a:rPr>
              <a:t>Moderate</a:t>
            </a:r>
            <a:r>
              <a:rPr lang="en-IE" sz="2800" dirty="0">
                <a:solidFill>
                  <a:srgbClr val="FFFF00"/>
                </a:solidFill>
              </a:rPr>
              <a:t>  </a:t>
            </a:r>
            <a:r>
              <a:rPr lang="en-IE" sz="2800" dirty="0"/>
              <a:t>13%  (2)</a:t>
            </a:r>
            <a:r>
              <a:rPr lang="en-IE" sz="2800" dirty="0">
                <a:solidFill>
                  <a:srgbClr val="FFFF00"/>
                </a:solidFill>
              </a:rPr>
              <a:t>	</a:t>
            </a:r>
          </a:p>
          <a:p>
            <a:endParaRPr lang="en-IE" sz="2800" dirty="0"/>
          </a:p>
          <a:p>
            <a:pPr marL="0" indent="0">
              <a:buNone/>
            </a:pPr>
            <a:r>
              <a:rPr lang="en-IE" sz="2800" dirty="0">
                <a:solidFill>
                  <a:schemeClr val="accent6">
                    <a:lumMod val="75000"/>
                  </a:schemeClr>
                </a:solidFill>
              </a:rPr>
              <a:t>Poor 	   </a:t>
            </a:r>
            <a:r>
              <a:rPr lang="en-IE" sz="2800" dirty="0"/>
              <a:t>20% (3) </a:t>
            </a:r>
          </a:p>
          <a:p>
            <a:pPr marL="0" indent="0">
              <a:buNone/>
            </a:pPr>
            <a:endParaRPr lang="en-IE" sz="2800" dirty="0"/>
          </a:p>
          <a:p>
            <a:pPr marL="0" indent="0">
              <a:buNone/>
            </a:pPr>
            <a:r>
              <a:rPr lang="en-IE" sz="2800" b="1" dirty="0">
                <a:solidFill>
                  <a:srgbClr val="FF0000"/>
                </a:solidFill>
              </a:rPr>
              <a:t>Bad </a:t>
            </a:r>
            <a:r>
              <a:rPr lang="en-IE" sz="2800" dirty="0">
                <a:solidFill>
                  <a:schemeClr val="accent6">
                    <a:lumMod val="75000"/>
                  </a:schemeClr>
                </a:solidFill>
              </a:rPr>
              <a:t>	            </a:t>
            </a:r>
            <a:r>
              <a:rPr lang="en-IE" sz="2800" dirty="0"/>
              <a:t>0%   (0)</a:t>
            </a:r>
            <a:r>
              <a:rPr lang="en-IE" sz="2800" dirty="0">
                <a:solidFill>
                  <a:schemeClr val="accent6">
                    <a:lumMod val="75000"/>
                  </a:schemeClr>
                </a:solidFill>
              </a:rPr>
              <a:t>	</a:t>
            </a:r>
            <a:r>
              <a:rPr lang="en-IE" sz="2800" dirty="0"/>
              <a:t> </a:t>
            </a:r>
            <a:endParaRPr lang="en-IE" sz="2800" dirty="0">
              <a:solidFill>
                <a:schemeClr val="accent6">
                  <a:lumMod val="75000"/>
                </a:schemeClr>
              </a:solidFill>
            </a:endParaRPr>
          </a:p>
        </p:txBody>
      </p:sp>
      <p:sp>
        <p:nvSpPr>
          <p:cNvPr id="5" name="Text Placeholder 4"/>
          <p:cNvSpPr>
            <a:spLocks noGrp="1"/>
          </p:cNvSpPr>
          <p:nvPr>
            <p:ph type="body" sz="quarter" idx="3"/>
          </p:nvPr>
        </p:nvSpPr>
        <p:spPr>
          <a:xfrm>
            <a:off x="4629150" y="1681163"/>
            <a:ext cx="3887391" cy="681037"/>
          </a:xfrm>
        </p:spPr>
        <p:txBody>
          <a:bodyPr>
            <a:normAutofit fontScale="85000" lnSpcReduction="10000"/>
          </a:bodyPr>
          <a:lstStyle/>
          <a:p>
            <a:r>
              <a:rPr lang="en-IE" sz="2000" dirty="0">
                <a:solidFill>
                  <a:srgbClr val="7030A0"/>
                </a:solidFill>
              </a:rPr>
              <a:t>GOOD STATUS WATER BODIES IN SOUTH DUBLIN COUNTY</a:t>
            </a:r>
          </a:p>
        </p:txBody>
      </p:sp>
      <p:sp>
        <p:nvSpPr>
          <p:cNvPr id="6" name="Content Placeholder 5"/>
          <p:cNvSpPr>
            <a:spLocks noGrp="1"/>
          </p:cNvSpPr>
          <p:nvPr>
            <p:ph sz="quarter" idx="4"/>
          </p:nvPr>
        </p:nvSpPr>
        <p:spPr>
          <a:xfrm>
            <a:off x="4800600" y="2505075"/>
            <a:ext cx="3715941" cy="3684588"/>
          </a:xfrm>
        </p:spPr>
        <p:txBody>
          <a:bodyPr>
            <a:normAutofit fontScale="92500" lnSpcReduction="10000"/>
          </a:bodyPr>
          <a:lstStyle/>
          <a:p>
            <a:pPr marL="0" indent="0" algn="ctr">
              <a:buNone/>
            </a:pPr>
            <a:r>
              <a:rPr lang="en-IE" dirty="0"/>
              <a:t>Include:</a:t>
            </a:r>
          </a:p>
          <a:p>
            <a:pPr marL="0" indent="0" algn="ctr">
              <a:buNone/>
            </a:pPr>
            <a:r>
              <a:rPr lang="en-IE" dirty="0"/>
              <a:t>Upper Dodder</a:t>
            </a:r>
          </a:p>
          <a:p>
            <a:pPr marL="0" indent="0" algn="ctr">
              <a:buNone/>
            </a:pPr>
            <a:r>
              <a:rPr lang="en-IE" dirty="0" err="1"/>
              <a:t>Owendoher</a:t>
            </a:r>
            <a:endParaRPr lang="en-IE" dirty="0"/>
          </a:p>
          <a:p>
            <a:pPr marL="0" indent="0" algn="ctr">
              <a:buNone/>
            </a:pPr>
            <a:r>
              <a:rPr lang="en-IE" dirty="0"/>
              <a:t>Upper </a:t>
            </a:r>
            <a:r>
              <a:rPr lang="en-IE" dirty="0" err="1"/>
              <a:t>Camac</a:t>
            </a:r>
            <a:endParaRPr lang="en-IE" dirty="0"/>
          </a:p>
          <a:p>
            <a:pPr marL="0" indent="0" algn="ctr">
              <a:buNone/>
            </a:pPr>
            <a:r>
              <a:rPr lang="en-IE" dirty="0" err="1"/>
              <a:t>Griffeen</a:t>
            </a:r>
            <a:endParaRPr lang="en-IE" dirty="0"/>
          </a:p>
          <a:p>
            <a:pPr marL="0" indent="0" algn="ctr">
              <a:buNone/>
            </a:pPr>
            <a:endParaRPr lang="en-IE" dirty="0"/>
          </a:p>
          <a:p>
            <a:pPr marL="0" indent="0">
              <a:buNone/>
            </a:pPr>
            <a:r>
              <a:rPr lang="en-IE" dirty="0"/>
              <a:t>From the status assessment period 2010/2015 to 2015/2018 there was a overall 7% improvement to Good status for rivers, lakes and groundwater in South Dublin County.</a:t>
            </a:r>
          </a:p>
          <a:p>
            <a:pPr marL="0" indent="0" algn="ctr">
              <a:buNone/>
            </a:pPr>
            <a:endParaRPr lang="en-IE" dirty="0"/>
          </a:p>
        </p:txBody>
      </p:sp>
      <p:sp>
        <p:nvSpPr>
          <p:cNvPr id="11" name="TextBox 10">
            <a:extLst>
              <a:ext uri="{FF2B5EF4-FFF2-40B4-BE49-F238E27FC236}">
                <a16:creationId xmlns:a16="http://schemas.microsoft.com/office/drawing/2014/main" id="{8CA18AC4-3AC7-4067-837E-B2BE95DEFE62}"/>
              </a:ext>
            </a:extLst>
          </p:cNvPr>
          <p:cNvSpPr txBox="1"/>
          <p:nvPr/>
        </p:nvSpPr>
        <p:spPr>
          <a:xfrm>
            <a:off x="3040859" y="2516705"/>
            <a:ext cx="1380571" cy="400110"/>
          </a:xfrm>
          <a:prstGeom prst="rect">
            <a:avLst/>
          </a:prstGeom>
          <a:noFill/>
        </p:spPr>
        <p:txBody>
          <a:bodyPr wrap="none" rtlCol="0">
            <a:spAutoFit/>
          </a:bodyPr>
          <a:lstStyle/>
          <a:p>
            <a:r>
              <a:rPr lang="en-GB" sz="2000" b="1" dirty="0">
                <a:solidFill>
                  <a:schemeClr val="accent5"/>
                </a:solidFill>
              </a:rPr>
              <a:t>Unpolluted</a:t>
            </a:r>
          </a:p>
        </p:txBody>
      </p:sp>
      <p:sp>
        <p:nvSpPr>
          <p:cNvPr id="14" name="TextBox 13">
            <a:extLst>
              <a:ext uri="{FF2B5EF4-FFF2-40B4-BE49-F238E27FC236}">
                <a16:creationId xmlns:a16="http://schemas.microsoft.com/office/drawing/2014/main" id="{DFAB4B2C-C6DC-49E9-A227-7959BF4F4265}"/>
              </a:ext>
            </a:extLst>
          </p:cNvPr>
          <p:cNvSpPr txBox="1"/>
          <p:nvPr/>
        </p:nvSpPr>
        <p:spPr>
          <a:xfrm>
            <a:off x="3147853" y="6092764"/>
            <a:ext cx="1186607" cy="400110"/>
          </a:xfrm>
          <a:prstGeom prst="rect">
            <a:avLst/>
          </a:prstGeom>
          <a:noFill/>
        </p:spPr>
        <p:txBody>
          <a:bodyPr wrap="none" rtlCol="0">
            <a:spAutoFit/>
          </a:bodyPr>
          <a:lstStyle/>
          <a:p>
            <a:r>
              <a:rPr lang="en-GB" sz="2000" b="1" dirty="0">
                <a:solidFill>
                  <a:schemeClr val="accent6">
                    <a:lumMod val="75000"/>
                  </a:schemeClr>
                </a:solidFill>
              </a:rPr>
              <a:t>Impacted</a:t>
            </a:r>
          </a:p>
        </p:txBody>
      </p:sp>
      <p:cxnSp>
        <p:nvCxnSpPr>
          <p:cNvPr id="16" name="Straight Connector 15">
            <a:extLst>
              <a:ext uri="{FF2B5EF4-FFF2-40B4-BE49-F238E27FC236}">
                <a16:creationId xmlns:a16="http://schemas.microsoft.com/office/drawing/2014/main" id="{C90DE881-591D-4ECB-9792-21FB609F8B8F}"/>
              </a:ext>
            </a:extLst>
          </p:cNvPr>
          <p:cNvCxnSpPr>
            <a:cxnSpLocks/>
          </p:cNvCxnSpPr>
          <p:nvPr/>
        </p:nvCxnSpPr>
        <p:spPr>
          <a:xfrm>
            <a:off x="222862" y="4437460"/>
            <a:ext cx="4117971"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EB35F53-2510-498C-AF8C-8582CF0A5630}"/>
              </a:ext>
            </a:extLst>
          </p:cNvPr>
          <p:cNvSpPr/>
          <p:nvPr/>
        </p:nvSpPr>
        <p:spPr>
          <a:xfrm>
            <a:off x="4645025" y="1681163"/>
            <a:ext cx="4117971" cy="49217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D16D01B-E1DD-4809-9D65-C4C0C0D8A27D}"/>
              </a:ext>
            </a:extLst>
          </p:cNvPr>
          <p:cNvSpPr/>
          <p:nvPr/>
        </p:nvSpPr>
        <p:spPr>
          <a:xfrm>
            <a:off x="222862" y="1690689"/>
            <a:ext cx="4291989" cy="49122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Down 6">
            <a:extLst>
              <a:ext uri="{FF2B5EF4-FFF2-40B4-BE49-F238E27FC236}">
                <a16:creationId xmlns:a16="http://schemas.microsoft.com/office/drawing/2014/main" id="{BBD6C22F-FA2E-485A-94F3-E0FF89D7BA72}"/>
              </a:ext>
            </a:extLst>
          </p:cNvPr>
          <p:cNvSpPr/>
          <p:nvPr/>
        </p:nvSpPr>
        <p:spPr>
          <a:xfrm>
            <a:off x="3505200" y="3184318"/>
            <a:ext cx="381000" cy="2635983"/>
          </a:xfrm>
          <a:prstGeom prst="downArrow">
            <a:avLst/>
          </a:prstGeom>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Video 7">
            <a:hlinkClick r:id="" action="ppaction://media"/>
            <a:extLst>
              <a:ext uri="{FF2B5EF4-FFF2-40B4-BE49-F238E27FC236}">
                <a16:creationId xmlns:a16="http://schemas.microsoft.com/office/drawing/2014/main" id="{F34256C3-5C5A-4F2F-8DA9-1343A8C794F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58000" y="5143500"/>
            <a:ext cx="2285999" cy="1714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0745"/>
    </mc:Choice>
    <mc:Fallback xmlns="">
      <p:transition spd="slow" advTm="507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a:bodyPr>
          <a:lstStyle/>
          <a:p>
            <a:pPr algn="ctr"/>
            <a:r>
              <a:rPr lang="en-IE" sz="2800" dirty="0"/>
              <a:t>What happens now !</a:t>
            </a:r>
          </a:p>
        </p:txBody>
      </p:sp>
      <p:sp>
        <p:nvSpPr>
          <p:cNvPr id="3" name="Content Placeholder 2"/>
          <p:cNvSpPr>
            <a:spLocks noGrp="1"/>
          </p:cNvSpPr>
          <p:nvPr>
            <p:ph idx="1"/>
          </p:nvPr>
        </p:nvSpPr>
        <p:spPr>
          <a:xfrm>
            <a:off x="457200" y="1369146"/>
            <a:ext cx="8229600" cy="5260254"/>
          </a:xfrm>
        </p:spPr>
        <p:txBody>
          <a:bodyPr>
            <a:noAutofit/>
          </a:bodyPr>
          <a:lstStyle/>
          <a:p>
            <a:r>
              <a:rPr lang="en-IE" sz="2000" dirty="0"/>
              <a:t>South Dublin County Council continues to implement its Water Quality work programme including Industrial, Farm and Septic Tank Inspections,</a:t>
            </a:r>
          </a:p>
          <a:p>
            <a:r>
              <a:rPr lang="en-IE" sz="2000" dirty="0"/>
              <a:t>The Council will also continue to response to all Water Pollution incidents,</a:t>
            </a:r>
          </a:p>
          <a:p>
            <a:r>
              <a:rPr lang="en-IE" sz="2000" dirty="0"/>
              <a:t>The Council is currently implementing the Dublin Urban Rivers LIFE project (</a:t>
            </a:r>
            <a:r>
              <a:rPr lang="en-IE" sz="2000" dirty="0">
                <a:hlinkClick r:id="rId5"/>
              </a:rPr>
              <a:t>www.urbanriverlife.ie</a:t>
            </a:r>
            <a:r>
              <a:rPr lang="en-IE" sz="2000" dirty="0"/>
              <a:t> ) and not only will this project ensure significant water quality improvements for the project’s focus rivers but will also have long lasting water quality improvement beyond the term of that project.</a:t>
            </a:r>
          </a:p>
          <a:p>
            <a:r>
              <a:rPr lang="en-IE" sz="2000" dirty="0"/>
              <a:t>The Council will work with state departments, national agencies, voluntary groups and individuals to advance water quality improvements in the county.</a:t>
            </a:r>
          </a:p>
          <a:p>
            <a:r>
              <a:rPr lang="en-IE" sz="2000" dirty="0"/>
              <a:t>South Dublin County Council is currently working with the EPA on selecting the waterbodies of interest in the next River Basin Management Plan cycle – 2022-2027.</a:t>
            </a:r>
            <a:endParaRPr lang="en-GB" sz="2000" dirty="0"/>
          </a:p>
          <a:p>
            <a:r>
              <a:rPr lang="en-IE" sz="2000" dirty="0"/>
              <a:t>Finally, the public will be asked to participate in the development of the next River Basin Management Plan and such consultations are typically available at </a:t>
            </a:r>
            <a:r>
              <a:rPr lang="en-IE" sz="2000" dirty="0">
                <a:hlinkClick r:id="rId6"/>
              </a:rPr>
              <a:t>https://www.housing.gov.ie/search/sub-topic/water-framework-directive</a:t>
            </a:r>
            <a:r>
              <a:rPr lang="en-IE" sz="2000" dirty="0"/>
              <a:t> </a:t>
            </a:r>
          </a:p>
        </p:txBody>
      </p:sp>
      <p:pic>
        <p:nvPicPr>
          <p:cNvPr id="4" name="Video 3">
            <a:hlinkClick r:id="" action="ppaction://media"/>
            <a:extLst>
              <a:ext uri="{FF2B5EF4-FFF2-40B4-BE49-F238E27FC236}">
                <a16:creationId xmlns:a16="http://schemas.microsoft.com/office/drawing/2014/main" id="{CB77791D-7002-4D5A-A3F7-C32DA55AC46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tretch>
            <a:fillRect/>
          </a:stretch>
        </p:blipFill>
        <p:spPr>
          <a:xfrm>
            <a:off x="6858000" y="5143500"/>
            <a:ext cx="2285999" cy="1714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4212"/>
    </mc:Choice>
    <mc:Fallback xmlns="">
      <p:transition spd="slow" advTm="104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C1833-6970-4408-A297-3265E1288740}"/>
              </a:ext>
            </a:extLst>
          </p:cNvPr>
          <p:cNvSpPr>
            <a:spLocks noGrp="1"/>
          </p:cNvSpPr>
          <p:nvPr>
            <p:ph type="title"/>
          </p:nvPr>
        </p:nvSpPr>
        <p:spPr/>
        <p:txBody>
          <a:bodyPr/>
          <a:lstStyle/>
          <a:p>
            <a:r>
              <a:rPr lang="en-IE" dirty="0"/>
              <a:t>Summary</a:t>
            </a:r>
          </a:p>
        </p:txBody>
      </p:sp>
      <p:sp>
        <p:nvSpPr>
          <p:cNvPr id="4" name="Content Placeholder 3">
            <a:extLst>
              <a:ext uri="{FF2B5EF4-FFF2-40B4-BE49-F238E27FC236}">
                <a16:creationId xmlns:a16="http://schemas.microsoft.com/office/drawing/2014/main" id="{DB65E19B-799D-43B5-B3A1-331108EE2592}"/>
              </a:ext>
            </a:extLst>
          </p:cNvPr>
          <p:cNvSpPr>
            <a:spLocks noGrp="1"/>
          </p:cNvSpPr>
          <p:nvPr>
            <p:ph sz="half" idx="2"/>
          </p:nvPr>
        </p:nvSpPr>
        <p:spPr>
          <a:xfrm>
            <a:off x="653287" y="1715307"/>
            <a:ext cx="7886699" cy="3684588"/>
          </a:xfrm>
        </p:spPr>
        <p:txBody>
          <a:bodyPr/>
          <a:lstStyle/>
          <a:p>
            <a:pPr marL="0" indent="0">
              <a:buNone/>
            </a:pPr>
            <a:r>
              <a:rPr lang="en-IE" dirty="0"/>
              <a:t>South Dublin County Council is steadily improving water quality in the county and through sound environmental analysis has short and long term projects and work programmes to continue this improvement trend in the next River Basin Management Plan cycle 2022-2027.</a:t>
            </a:r>
          </a:p>
          <a:p>
            <a:endParaRPr lang="en-IE" dirty="0"/>
          </a:p>
        </p:txBody>
      </p:sp>
      <p:pic>
        <p:nvPicPr>
          <p:cNvPr id="3" name="Video 2">
            <a:hlinkClick r:id="" action="ppaction://media"/>
            <a:extLst>
              <a:ext uri="{FF2B5EF4-FFF2-40B4-BE49-F238E27FC236}">
                <a16:creationId xmlns:a16="http://schemas.microsoft.com/office/drawing/2014/main" id="{459A3FF7-D9F6-4A79-8B64-06C931BD240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tretch>
            <a:fillRect/>
          </a:stretch>
        </p:blipFill>
        <p:spPr>
          <a:xfrm>
            <a:off x="6858000" y="5143500"/>
            <a:ext cx="2285999" cy="1714500"/>
          </a:xfrm>
          <a:prstGeom prst="rect">
            <a:avLst/>
          </a:prstGeom>
        </p:spPr>
      </p:pic>
    </p:spTree>
    <p:extLst>
      <p:ext uri="{BB962C8B-B14F-4D97-AF65-F5344CB8AC3E}">
        <p14:creationId xmlns:p14="http://schemas.microsoft.com/office/powerpoint/2010/main" val="2141844667"/>
      </p:ext>
    </p:extLst>
  </p:cSld>
  <p:clrMapOvr>
    <a:masterClrMapping/>
  </p:clrMapOvr>
  <mc:AlternateContent xmlns:mc="http://schemas.openxmlformats.org/markup-compatibility/2006" xmlns:p14="http://schemas.microsoft.com/office/powerpoint/2010/main">
    <mc:Choice Requires="p14">
      <p:transition spd="slow" p14:dur="2000" advTm="17569"/>
    </mc:Choice>
    <mc:Fallback xmlns="">
      <p:transition spd="slow" advTm="17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D47306DBA937488B7592D9BE6FA697" ma:contentTypeVersion="14" ma:contentTypeDescription="Create a new document." ma:contentTypeScope="" ma:versionID="3d099ff6a8c6366d2b4095fed55f9c33">
  <xsd:schema xmlns:xsd="http://www.w3.org/2001/XMLSchema" xmlns:xs="http://www.w3.org/2001/XMLSchema" xmlns:p="http://schemas.microsoft.com/office/2006/metadata/properties" xmlns:ns1="http://schemas.microsoft.com/sharepoint/v3" xmlns:ns2="cadac456-4547-469c-a36e-7149de49dfc6" xmlns:ns3="01d88893-9d18-4a9a-a3f3-b220c465482b" targetNamespace="http://schemas.microsoft.com/office/2006/metadata/properties" ma:root="true" ma:fieldsID="1deff1ef786ec6365b0c38931d94321c" ns1:_="" ns2:_="" ns3:_="">
    <xsd:import namespace="http://schemas.microsoft.com/sharepoint/v3"/>
    <xsd:import namespace="cadac456-4547-469c-a36e-7149de49dfc6"/>
    <xsd:import namespace="01d88893-9d18-4a9a-a3f3-b220c465482b"/>
    <xsd:element name="properties">
      <xsd:complexType>
        <xsd:sequence>
          <xsd:element name="documentManagement">
            <xsd:complexType>
              <xsd:all>
                <xsd:element ref="ns2:SharedWithUsers" minOccurs="0"/>
                <xsd:element ref="ns2:SharedWithDetails" minOccurs="0"/>
                <xsd:element ref="ns1:_ip_UnifiedCompliancePolicyProperties" minOccurs="0"/>
                <xsd:element ref="ns1:_ip_UnifiedCompliancePolicyUIAction"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hidden="true" ma:internalName="_ip_UnifiedCompliancePolicyProperties">
      <xsd:simpleType>
        <xsd:restriction base="dms:Note"/>
      </xsd:simpleType>
    </xsd:element>
    <xsd:element name="_ip_UnifiedCompliancePolicyUIAction" ma:index="1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adac456-4547-469c-a36e-7149de49dfc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1d88893-9d18-4a9a-a3f3-b220c465482b"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D9DBD8-B5C5-4441-85E6-A66061AAEF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adac456-4547-469c-a36e-7149de49dfc6"/>
    <ds:schemaRef ds:uri="01d88893-9d18-4a9a-a3f3-b220c46548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570C70-4448-454B-96BA-AF3C1521ABFE}">
  <ds:schemaRefs>
    <ds:schemaRef ds:uri="http://schemas.microsoft.com/office/2006/metadata/properties"/>
    <ds:schemaRef ds:uri="http://schemas.microsoft.com/sharepoint/v3"/>
    <ds:schemaRef ds:uri="http://purl.org/dc/terms/"/>
    <ds:schemaRef ds:uri="cadac456-4547-469c-a36e-7149de49dfc6"/>
    <ds:schemaRef ds:uri="01d88893-9d18-4a9a-a3f3-b220c465482b"/>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74F9C990-6CF3-442A-A221-163C63D82B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267</TotalTime>
  <Words>922</Words>
  <Application>Microsoft Office PowerPoint</Application>
  <PresentationFormat>On-screen Show (4:3)</PresentationFormat>
  <Paragraphs>148</Paragraphs>
  <Slides>9</Slides>
  <Notes>7</Notes>
  <HiddenSlides>0</HiddenSlides>
  <MMClips>9</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Presentation to the SDCC Environment and Climate Change Strategic Policy Committee meeting of 25th November 2020 on the topic of Water Quality</vt:lpstr>
      <vt:lpstr>Water Quality in Ireland report 2013-2018 </vt:lpstr>
      <vt:lpstr>National View of Pressures</vt:lpstr>
      <vt:lpstr>Useful websites and links relevant to report</vt:lpstr>
      <vt:lpstr>South Dublin County (11 river waterbodies)</vt:lpstr>
      <vt:lpstr>South Dublin County (Lake and Groundwater waterbodies)</vt:lpstr>
      <vt:lpstr>Current surface water quality status </vt:lpstr>
      <vt:lpstr>What happens now !</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Quality in  South Dublin County</dc:title>
  <dc:creator>Richard Fitzpatrick</dc:creator>
  <cp:lastModifiedBy>Richard Fitzpatrick</cp:lastModifiedBy>
  <cp:revision>28</cp:revision>
  <dcterms:created xsi:type="dcterms:W3CDTF">2020-11-20T16:19:48Z</dcterms:created>
  <dcterms:modified xsi:type="dcterms:W3CDTF">2020-11-23T10:03:46Z</dcterms:modified>
</cp:coreProperties>
</file>