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6" r:id="rId2"/>
    <p:sldId id="306" r:id="rId3"/>
    <p:sldId id="407" r:id="rId4"/>
    <p:sldId id="406" r:id="rId5"/>
    <p:sldId id="399" r:id="rId6"/>
    <p:sldId id="401" r:id="rId7"/>
    <p:sldId id="410" r:id="rId8"/>
    <p:sldId id="411" r:id="rId9"/>
    <p:sldId id="409" r:id="rId10"/>
    <p:sldId id="404" r:id="rId11"/>
    <p:sldId id="405" r:id="rId12"/>
    <p:sldId id="403" r:id="rId13"/>
    <p:sldId id="377" r:id="rId14"/>
    <p:sldId id="378" r:id="rId15"/>
    <p:sldId id="381" r:id="rId16"/>
    <p:sldId id="382" r:id="rId17"/>
    <p:sldId id="383" r:id="rId18"/>
    <p:sldId id="384" r:id="rId19"/>
    <p:sldId id="386" r:id="rId20"/>
    <p:sldId id="387" r:id="rId21"/>
    <p:sldId id="388" r:id="rId22"/>
    <p:sldId id="389" r:id="rId23"/>
    <p:sldId id="391" r:id="rId24"/>
    <p:sldId id="392" r:id="rId25"/>
    <p:sldId id="393" r:id="rId26"/>
    <p:sldId id="394" r:id="rId27"/>
    <p:sldId id="397" r:id="rId28"/>
    <p:sldId id="304" r:id="rId29"/>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1266" y="66"/>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20/11/2020</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20/11/2020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20/11/2020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20/11/2020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20/11/2020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20/11/2020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20/11/2020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20/11/2020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20/11/2020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20/11/2020</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0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65723" y="2683111"/>
            <a:ext cx="8531954" cy="2554545"/>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2">
                    <a:lumMod val="75000"/>
                  </a:schemeClr>
                </a:solidFill>
                <a:latin typeface="Times New Roman" panose="02020603050405020304" pitchFamily="18" charset="0"/>
                <a:cs typeface="Times New Roman" panose="02020603050405020304" pitchFamily="18" charset="0"/>
              </a:rPr>
              <a:t> Ref: SHD3ABP-308398-20</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Steelworks Property Developments Ltd.</a:t>
            </a:r>
          </a:p>
          <a:p>
            <a:r>
              <a:rPr lang="en-IE" sz="3200" dirty="0">
                <a:solidFill>
                  <a:schemeClr val="bg2">
                    <a:lumMod val="75000"/>
                  </a:schemeClr>
                </a:solidFill>
                <a:latin typeface="Times New Roman" panose="02020603050405020304" pitchFamily="18" charset="0"/>
                <a:cs typeface="Times New Roman" panose="02020603050405020304" pitchFamily="18" charset="0"/>
              </a:rPr>
              <a:t>Location: 66 - 67 4</a:t>
            </a:r>
            <a:r>
              <a:rPr lang="en-IE" sz="32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3200" dirty="0">
                <a:solidFill>
                  <a:schemeClr val="bg2">
                    <a:lumMod val="75000"/>
                  </a:schemeClr>
                </a:solidFill>
                <a:latin typeface="Times New Roman" panose="02020603050405020304" pitchFamily="18" charset="0"/>
                <a:cs typeface="Times New Roman" panose="02020603050405020304" pitchFamily="18" charset="0"/>
              </a:rPr>
              <a:t> Ave, Cookstown Ind Est.</a:t>
            </a:r>
          </a:p>
          <a:p>
            <a:endParaRPr lang="en-IE" sz="3200" dirty="0">
              <a:solidFill>
                <a:schemeClr val="bg2">
                  <a:lumMod val="75000"/>
                </a:schemeClr>
              </a:solidFill>
              <a:latin typeface="Times New Roman" panose="02020603050405020304" pitchFamily="18" charset="0"/>
              <a:cs typeface="Times New Roman" panose="02020603050405020304" pitchFamily="18" charset="0"/>
            </a:endParaRPr>
          </a:p>
          <a:p>
            <a:r>
              <a:rPr lang="en-IE" sz="3200" dirty="0">
                <a:solidFill>
                  <a:schemeClr val="bg2">
                    <a:lumMod val="75000"/>
                  </a:schemeClr>
                </a:solidFill>
                <a:latin typeface="Times New Roman" panose="02020603050405020304" pitchFamily="18" charset="0"/>
                <a:cs typeface="Times New Roman" panose="02020603050405020304" pitchFamily="18" charset="0"/>
              </a:rPr>
              <a:t>Presentation to Tallaght ACM 23</a:t>
            </a:r>
            <a:r>
              <a:rPr lang="en-IE" sz="3200" baseline="30000" dirty="0">
                <a:solidFill>
                  <a:schemeClr val="bg2">
                    <a:lumMod val="75000"/>
                  </a:schemeClr>
                </a:solidFill>
                <a:latin typeface="Times New Roman" panose="02020603050405020304" pitchFamily="18" charset="0"/>
                <a:cs typeface="Times New Roman" panose="02020603050405020304" pitchFamily="18" charset="0"/>
              </a:rPr>
              <a:t>rd</a:t>
            </a:r>
            <a:r>
              <a:rPr lang="en-IE" sz="3200" dirty="0">
                <a:solidFill>
                  <a:schemeClr val="bg2">
                    <a:lumMod val="75000"/>
                  </a:schemeClr>
                </a:solidFill>
                <a:latin typeface="Times New Roman" panose="02020603050405020304" pitchFamily="18" charset="0"/>
                <a:cs typeface="Times New Roman" panose="02020603050405020304" pitchFamily="18" charset="0"/>
              </a:rPr>
              <a:t> Nov 2020</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606445" y="5617250"/>
            <a:ext cx="2467216" cy="523220"/>
          </a:xfrm>
          <a:prstGeom prst="rect">
            <a:avLst/>
          </a:prstGeom>
          <a:noFill/>
        </p:spPr>
        <p:txBody>
          <a:bodyPr wrap="square" rtlCol="0">
            <a:spAutoFit/>
          </a:bodyPr>
          <a:lstStyle/>
          <a:p>
            <a:r>
              <a:rPr lang="en-IE" sz="1400" b="1" dirty="0">
                <a:solidFill>
                  <a:schemeClr val="accent5">
                    <a:lumMod val="60000"/>
                    <a:lumOff val="40000"/>
                  </a:schemeClr>
                </a:solidFill>
              </a:rPr>
              <a:t>Jim Johnston </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264B31-049B-4DFD-A430-AF8DBDF118BD}"/>
              </a:ext>
            </a:extLst>
          </p:cNvPr>
          <p:cNvSpPr txBox="1"/>
          <p:nvPr/>
        </p:nvSpPr>
        <p:spPr>
          <a:xfrm>
            <a:off x="371061" y="225287"/>
            <a:ext cx="8547652" cy="5909310"/>
          </a:xfrm>
          <a:prstGeom prst="rect">
            <a:avLst/>
          </a:prstGeom>
          <a:noFill/>
        </p:spPr>
        <p:txBody>
          <a:bodyPr wrap="square">
            <a:spAutoFit/>
          </a:bodyPr>
          <a:lstStyle/>
          <a:p>
            <a:pPr>
              <a:spcAft>
                <a:spcPts val="0"/>
              </a:spcAft>
            </a:pPr>
            <a:r>
              <a:rPr lang="en-IE" sz="1800" dirty="0">
                <a:solidFill>
                  <a:srgbClr val="00B0F0"/>
                </a:solidFill>
                <a:effectLst/>
                <a:latin typeface="Times New Roman" panose="02020603050405020304" pitchFamily="18" charset="0"/>
                <a:ea typeface="Calibri" panose="020F0502020204030204" pitchFamily="34" charset="0"/>
              </a:rPr>
              <a:t>ABP comments</a:t>
            </a:r>
          </a:p>
          <a:p>
            <a:pPr>
              <a:spcAft>
                <a:spcPts val="0"/>
              </a:spcAft>
            </a:pPr>
            <a:endParaRPr lang="en-IE" sz="1800" dirty="0">
              <a:solidFill>
                <a:srgbClr val="00B0F0"/>
              </a:solidFill>
              <a:effectLst/>
              <a:latin typeface="Times New Roman" panose="02020603050405020304" pitchFamily="18"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1. Height, density and unit mix</a:t>
            </a:r>
            <a:endParaRPr lang="en-IE" sz="1400" b="1"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Further consideration of the documents as they relate to height and residential density.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applicant must be absolutely satisfied that the development would not conflict with emerging local policy guidelines in terms of any proposed Local Area Plan.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A planning rationale/justification for the proposed unit type/mix should be submitted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2. Road improvements in the area</a:t>
            </a:r>
            <a:endParaRPr lang="en-IE" sz="1400" b="1"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‘Further consideration of the documents as they relate to planned roads improvements in the area.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3. Integration of site with surrounding area</a:t>
            </a:r>
            <a:endParaRPr lang="en-IE" sz="1400" b="1"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Further consideration should be given in relation to the design rationale/justification outlined in the documents as it relates to the integration of the proposed development with adjacent permitted and emerging development.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3103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9630C7-5368-4571-8DBD-57475617F7DC}"/>
              </a:ext>
            </a:extLst>
          </p:cNvPr>
          <p:cNvSpPr txBox="1"/>
          <p:nvPr/>
        </p:nvSpPr>
        <p:spPr>
          <a:xfrm>
            <a:off x="265043" y="1"/>
            <a:ext cx="8494644" cy="6678751"/>
          </a:xfrm>
          <a:prstGeom prst="rect">
            <a:avLst/>
          </a:prstGeom>
          <a:noFill/>
        </p:spPr>
        <p:txBody>
          <a:bodyPr wrap="square">
            <a:spAutoFit/>
          </a:bodyPr>
          <a:lstStyle/>
          <a:p>
            <a:pPr>
              <a:spcAft>
                <a:spcPts val="0"/>
              </a:spcAft>
            </a:pPr>
            <a:r>
              <a:rPr lang="en-IE" sz="1800" dirty="0">
                <a:solidFill>
                  <a:srgbClr val="00B0F0"/>
                </a:solidFill>
                <a:effectLst/>
                <a:latin typeface="Times New Roman" panose="02020603050405020304" pitchFamily="18" charset="0"/>
                <a:ea typeface="Calibri" panose="020F0502020204030204" pitchFamily="34" charset="0"/>
              </a:rPr>
              <a:t>ABP comments (continued)</a:t>
            </a:r>
          </a:p>
          <a:p>
            <a:pPr>
              <a:spcAft>
                <a:spcPts val="0"/>
              </a:spcAft>
            </a:pPr>
            <a:endParaRPr lang="en-IE" sz="1800" dirty="0">
              <a:solidFill>
                <a:srgbClr val="00B0F0"/>
              </a:solidFill>
              <a:effectLst/>
              <a:latin typeface="Times New Roman" panose="02020603050405020304" pitchFamily="18"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4. Residential Amenity</a:t>
            </a:r>
            <a:endParaRPr lang="en-IE" sz="1400" b="1" dirty="0">
              <a:effectLst/>
              <a:latin typeface="Calibri" panose="020F0502020204030204" pitchFamily="34" charset="0"/>
              <a:ea typeface="Calibri" panose="020F0502020204030204" pitchFamily="34" charset="0"/>
            </a:endParaRPr>
          </a:p>
          <a:p>
            <a:pPr>
              <a:spcAft>
                <a:spcPts val="0"/>
              </a:spcAft>
            </a:pP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Details on internal layout of the proposed development, having particular regard to the provision of resident support facilities and amenities and their location within the overall development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The provision of a variety of facilities should contribute to the creation of a shared environment where individual renters become more integrated and develop a sense of belonging with their neighbours in the scheme.</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5. Finishes and Materials </a:t>
            </a:r>
            <a:endParaRPr lang="en-IE" sz="1600" b="1"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demonstrate that the external finishes, materials and detailing of the proposed buildings, together with the landscaping and surface/boundary treatments of the outdoor spaces would be of a sufficient quality to ensure that the proposed development makes a positive contribution to the character of the area over the long term.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6. Public and Communal Open Space </a:t>
            </a:r>
            <a:endParaRPr lang="en-IE" sz="1600" b="1"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Details of usability and hierarchy of such spaces, ease of access and consideration of any impact in terms of overlooking issues that may arise to units at ground floor level should be considered. </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19067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DD78B9-C0E4-4B5C-8883-9E7FF56920A6}"/>
              </a:ext>
            </a:extLst>
          </p:cNvPr>
          <p:cNvSpPr txBox="1"/>
          <p:nvPr/>
        </p:nvSpPr>
        <p:spPr>
          <a:xfrm>
            <a:off x="424070" y="967409"/>
            <a:ext cx="7460973" cy="4985980"/>
          </a:xfrm>
          <a:prstGeom prst="rect">
            <a:avLst/>
          </a:prstGeom>
          <a:noFill/>
        </p:spPr>
        <p:txBody>
          <a:bodyPr wrap="square">
            <a:spAutoFit/>
          </a:bodyPr>
          <a:lstStyle/>
          <a:p>
            <a:pPr>
              <a:spcAft>
                <a:spcPts val="0"/>
              </a:spcAft>
            </a:pPr>
            <a:r>
              <a:rPr lang="en-IE" sz="1800" b="1" dirty="0">
                <a:solidFill>
                  <a:srgbClr val="00B0F0"/>
                </a:solidFill>
                <a:effectLst/>
                <a:latin typeface="Times New Roman" panose="02020603050405020304" pitchFamily="18" charset="0"/>
                <a:ea typeface="Calibri" panose="020F0502020204030204" pitchFamily="34" charset="0"/>
              </a:rPr>
              <a:t>Further ABP comments</a:t>
            </a: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600" dirty="0">
              <a:solidFill>
                <a:srgbClr val="000000"/>
              </a:solidFill>
              <a:effectLst/>
              <a:latin typeface="Arial" panose="020B0604020202020204" pitchFamily="34" charset="0"/>
              <a:ea typeface="Calibri" panose="020F0502020204030204" pitchFamily="34"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rPr>
              <a:t>Daylight/Sunlight analysis</a:t>
            </a:r>
          </a:p>
          <a:p>
            <a:pPr marL="285750" indent="-285750">
              <a:spcAft>
                <a:spcPts val="0"/>
              </a:spcAft>
              <a:buFont typeface="Arial" panose="020B0604020202020204" pitchFamily="34" charset="0"/>
              <a:buChar char="•"/>
            </a:pPr>
            <a:endParaRPr lang="en-IE" sz="1800" dirty="0">
              <a:solidFill>
                <a:srgbClr val="000000"/>
              </a:solidFill>
              <a:effectLst/>
              <a:latin typeface="Times New Roman" panose="02020603050405020304" pitchFamily="18" charset="0"/>
              <a:ea typeface="Calibri" panose="020F0502020204030204" pitchFamily="34" charset="0"/>
            </a:endParaRPr>
          </a:p>
          <a:p>
            <a:pPr marL="285750" indent="-285750">
              <a:spcAft>
                <a:spcPts val="0"/>
              </a:spcAft>
              <a:buFont typeface="Arial" panose="020B0604020202020204" pitchFamily="34" charset="0"/>
              <a:buChar char="•"/>
            </a:pPr>
            <a:r>
              <a:rPr lang="en-IE" dirty="0">
                <a:solidFill>
                  <a:srgbClr val="000000"/>
                </a:solidFill>
                <a:latin typeface="Times New Roman" panose="02020603050405020304" pitchFamily="18" charset="0"/>
                <a:ea typeface="Calibri" panose="020F0502020204030204" pitchFamily="34" charset="0"/>
              </a:rPr>
              <a:t>Photomontages and cross sections</a:t>
            </a:r>
            <a:r>
              <a:rPr lang="en-IE" sz="1800" dirty="0">
                <a:solidFill>
                  <a:srgbClr val="000000"/>
                </a:solidFill>
                <a:effectLst/>
                <a:latin typeface="Times New Roman" panose="02020603050405020304" pitchFamily="18" charset="0"/>
                <a:ea typeface="Calibri" panose="020F0502020204030204" pitchFamily="34" charset="0"/>
              </a:rPr>
              <a:t>  </a:t>
            </a:r>
          </a:p>
          <a:p>
            <a:pPr marL="285750" indent="-285750">
              <a:spcAft>
                <a:spcPts val="0"/>
              </a:spcAft>
              <a:buFont typeface="Arial" panose="020B0604020202020204" pitchFamily="34" charset="0"/>
              <a:buChar char="•"/>
            </a:pPr>
            <a:endParaRPr lang="en-IE" sz="1600" dirty="0">
              <a:solidFill>
                <a:srgbClr val="000000"/>
              </a:solidFill>
              <a:effectLst/>
              <a:latin typeface="Arial" panose="020B0604020202020204" pitchFamily="34" charset="0"/>
              <a:ea typeface="Calibri" panose="020F0502020204030204" pitchFamily="34"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rPr>
              <a:t>Traffic Impact Assessment report  </a:t>
            </a:r>
          </a:p>
          <a:p>
            <a:pPr marL="285750" indent="-285750">
              <a:spcAft>
                <a:spcPts val="0"/>
              </a:spcAft>
              <a:buFont typeface="Arial" panose="020B0604020202020204" pitchFamily="34" charset="0"/>
              <a:buChar char="•"/>
            </a:pPr>
            <a:endParaRPr lang="en-IE" dirty="0">
              <a:solidFill>
                <a:srgbClr val="000000"/>
              </a:solidFill>
              <a:latin typeface="Times New Roman" panose="02020603050405020304" pitchFamily="18" charset="0"/>
              <a:ea typeface="Calibri" panose="020F0502020204030204" pitchFamily="34"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rPr>
              <a:t>water and waste water details </a:t>
            </a:r>
          </a:p>
          <a:p>
            <a:pPr marL="285750" indent="-285750">
              <a:spcAft>
                <a:spcPts val="0"/>
              </a:spcAft>
              <a:buFont typeface="Arial" panose="020B0604020202020204" pitchFamily="34" charset="0"/>
              <a:buChar char="•"/>
            </a:pPr>
            <a:endParaRPr lang="en-IE" sz="1600" dirty="0">
              <a:solidFill>
                <a:srgbClr val="000000"/>
              </a:solidFill>
              <a:effectLst/>
              <a:latin typeface="Arial" panose="020B0604020202020204" pitchFamily="34" charset="0"/>
              <a:ea typeface="Calibri" panose="020F0502020204030204" pitchFamily="34"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rPr>
              <a:t>Construction and Demolition Waste Management Plan </a:t>
            </a:r>
          </a:p>
          <a:p>
            <a:pPr marL="285750" indent="-285750">
              <a:spcAft>
                <a:spcPts val="0"/>
              </a:spcAft>
              <a:buFont typeface="Arial" panose="020B0604020202020204" pitchFamily="34" charset="0"/>
              <a:buChar char="•"/>
            </a:pPr>
            <a:endParaRPr lang="en-IE" sz="1600" dirty="0">
              <a:solidFill>
                <a:srgbClr val="000000"/>
              </a:solidFill>
              <a:effectLst/>
              <a:latin typeface="Arial" panose="020B0604020202020204" pitchFamily="34" charset="0"/>
              <a:ea typeface="Calibri" panose="020F0502020204030204" pitchFamily="34" charset="0"/>
            </a:endParaRPr>
          </a:p>
          <a:p>
            <a:pPr marL="285750" indent="-285750">
              <a:spcAft>
                <a:spcPts val="0"/>
              </a:spcAft>
              <a:buFont typeface="Arial" panose="020B0604020202020204" pitchFamily="34" charset="0"/>
              <a:buChar char="•"/>
            </a:pPr>
            <a:r>
              <a:rPr lang="en-IE" sz="1800" dirty="0">
                <a:solidFill>
                  <a:srgbClr val="000000"/>
                </a:solidFill>
                <a:effectLst/>
                <a:latin typeface="Times New Roman" panose="02020603050405020304" pitchFamily="18" charset="0"/>
                <a:ea typeface="Calibri" panose="020F0502020204030204" pitchFamily="34" charset="0"/>
              </a:rPr>
              <a:t>Covenant or legal agreement to ensure that the development remains in use as Build to Rent accommodation. There shall be a requirement that the development remains owned and operated by an institutional entity and that this status will continue to apply for a minimum period of not less than 15 years and that similarly no individual residents units are sold or rented separately for that period</a:t>
            </a:r>
            <a:endParaRPr lang="en-IE" sz="16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05665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6109A7-237D-4008-A8F8-B622EA0E7511}"/>
              </a:ext>
            </a:extLst>
          </p:cNvPr>
          <p:cNvPicPr>
            <a:picLocks noChangeAspect="1"/>
          </p:cNvPicPr>
          <p:nvPr/>
        </p:nvPicPr>
        <p:blipFill>
          <a:blip r:embed="rId2"/>
          <a:stretch>
            <a:fillRect/>
          </a:stretch>
        </p:blipFill>
        <p:spPr>
          <a:xfrm>
            <a:off x="914400" y="1100137"/>
            <a:ext cx="7315200" cy="4657725"/>
          </a:xfrm>
          <a:prstGeom prst="rect">
            <a:avLst/>
          </a:prstGeom>
        </p:spPr>
      </p:pic>
    </p:spTree>
    <p:extLst>
      <p:ext uri="{BB962C8B-B14F-4D97-AF65-F5344CB8AC3E}">
        <p14:creationId xmlns:p14="http://schemas.microsoft.com/office/powerpoint/2010/main" val="346281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652FE-E980-41FD-A481-4FADB27A269F}"/>
              </a:ext>
            </a:extLst>
          </p:cNvPr>
          <p:cNvPicPr>
            <a:picLocks noChangeAspect="1"/>
          </p:cNvPicPr>
          <p:nvPr/>
        </p:nvPicPr>
        <p:blipFill>
          <a:blip r:embed="rId2"/>
          <a:stretch>
            <a:fillRect/>
          </a:stretch>
        </p:blipFill>
        <p:spPr>
          <a:xfrm>
            <a:off x="985837" y="1076325"/>
            <a:ext cx="7172325" cy="4705350"/>
          </a:xfrm>
          <a:prstGeom prst="rect">
            <a:avLst/>
          </a:prstGeom>
        </p:spPr>
      </p:pic>
    </p:spTree>
    <p:extLst>
      <p:ext uri="{BB962C8B-B14F-4D97-AF65-F5344CB8AC3E}">
        <p14:creationId xmlns:p14="http://schemas.microsoft.com/office/powerpoint/2010/main" val="38007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2F669-2381-46C5-AFFB-2E032B55D350}"/>
              </a:ext>
            </a:extLst>
          </p:cNvPr>
          <p:cNvPicPr>
            <a:picLocks noChangeAspect="1"/>
          </p:cNvPicPr>
          <p:nvPr/>
        </p:nvPicPr>
        <p:blipFill>
          <a:blip r:embed="rId2"/>
          <a:stretch>
            <a:fillRect/>
          </a:stretch>
        </p:blipFill>
        <p:spPr>
          <a:xfrm>
            <a:off x="809625" y="1171575"/>
            <a:ext cx="7524750" cy="4514850"/>
          </a:xfrm>
          <a:prstGeom prst="rect">
            <a:avLst/>
          </a:prstGeom>
        </p:spPr>
      </p:pic>
    </p:spTree>
    <p:extLst>
      <p:ext uri="{BB962C8B-B14F-4D97-AF65-F5344CB8AC3E}">
        <p14:creationId xmlns:p14="http://schemas.microsoft.com/office/powerpoint/2010/main" val="178695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C95B28-8EC8-4812-AF4E-668F968C4798}"/>
              </a:ext>
            </a:extLst>
          </p:cNvPr>
          <p:cNvPicPr>
            <a:picLocks noChangeAspect="1"/>
          </p:cNvPicPr>
          <p:nvPr/>
        </p:nvPicPr>
        <p:blipFill>
          <a:blip r:embed="rId2"/>
          <a:stretch>
            <a:fillRect/>
          </a:stretch>
        </p:blipFill>
        <p:spPr>
          <a:xfrm>
            <a:off x="819150" y="1219200"/>
            <a:ext cx="7505700" cy="4419600"/>
          </a:xfrm>
          <a:prstGeom prst="rect">
            <a:avLst/>
          </a:prstGeom>
        </p:spPr>
      </p:pic>
    </p:spTree>
    <p:extLst>
      <p:ext uri="{BB962C8B-B14F-4D97-AF65-F5344CB8AC3E}">
        <p14:creationId xmlns:p14="http://schemas.microsoft.com/office/powerpoint/2010/main" val="427467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B8231-BD71-47C7-8FCB-6FB881DD822D}"/>
              </a:ext>
            </a:extLst>
          </p:cNvPr>
          <p:cNvPicPr>
            <a:picLocks noChangeAspect="1"/>
          </p:cNvPicPr>
          <p:nvPr/>
        </p:nvPicPr>
        <p:blipFill>
          <a:blip r:embed="rId2"/>
          <a:stretch>
            <a:fillRect/>
          </a:stretch>
        </p:blipFill>
        <p:spPr>
          <a:xfrm>
            <a:off x="1038225" y="1162050"/>
            <a:ext cx="7067550" cy="4533900"/>
          </a:xfrm>
          <a:prstGeom prst="rect">
            <a:avLst/>
          </a:prstGeom>
        </p:spPr>
      </p:pic>
    </p:spTree>
    <p:extLst>
      <p:ext uri="{BB962C8B-B14F-4D97-AF65-F5344CB8AC3E}">
        <p14:creationId xmlns:p14="http://schemas.microsoft.com/office/powerpoint/2010/main" val="4170995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EB358-E00E-4C3D-B09C-773C60AE4C8C}"/>
              </a:ext>
            </a:extLst>
          </p:cNvPr>
          <p:cNvPicPr>
            <a:picLocks noChangeAspect="1"/>
          </p:cNvPicPr>
          <p:nvPr/>
        </p:nvPicPr>
        <p:blipFill>
          <a:blip r:embed="rId2"/>
          <a:stretch>
            <a:fillRect/>
          </a:stretch>
        </p:blipFill>
        <p:spPr>
          <a:xfrm>
            <a:off x="995362" y="1214437"/>
            <a:ext cx="7153275" cy="4429125"/>
          </a:xfrm>
          <a:prstGeom prst="rect">
            <a:avLst/>
          </a:prstGeom>
        </p:spPr>
      </p:pic>
    </p:spTree>
    <p:extLst>
      <p:ext uri="{BB962C8B-B14F-4D97-AF65-F5344CB8AC3E}">
        <p14:creationId xmlns:p14="http://schemas.microsoft.com/office/powerpoint/2010/main" val="8153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17085-F397-4B05-A02B-0B3AA17EC995}"/>
              </a:ext>
            </a:extLst>
          </p:cNvPr>
          <p:cNvPicPr>
            <a:picLocks noChangeAspect="1"/>
          </p:cNvPicPr>
          <p:nvPr/>
        </p:nvPicPr>
        <p:blipFill>
          <a:blip r:embed="rId2"/>
          <a:stretch>
            <a:fillRect/>
          </a:stretch>
        </p:blipFill>
        <p:spPr>
          <a:xfrm>
            <a:off x="1181100" y="1166812"/>
            <a:ext cx="6781800" cy="4524375"/>
          </a:xfrm>
          <a:prstGeom prst="rect">
            <a:avLst/>
          </a:prstGeom>
        </p:spPr>
      </p:pic>
    </p:spTree>
    <p:extLst>
      <p:ext uri="{BB962C8B-B14F-4D97-AF65-F5344CB8AC3E}">
        <p14:creationId xmlns:p14="http://schemas.microsoft.com/office/powerpoint/2010/main" val="15714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6473" y="1195897"/>
            <a:ext cx="4773091" cy="2264081"/>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 13/10/2020</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Week </a:t>
            </a:r>
            <a:r>
              <a:rPr lang="en-IE"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a:t>
            </a: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5.30pm on 16/11/2020</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IE"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Wks</a:t>
            </a: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SDCC report due to ABP  07/12/2020</a:t>
            </a:r>
            <a:endParaRPr lang="en-I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Wingdings" panose="05000000000000000000" pitchFamily="2" charset="2"/>
              <a:buChar char=""/>
              <a:tabLst>
                <a:tab pos="457200" algn="l"/>
              </a:tabLst>
            </a:pPr>
            <a:r>
              <a:rPr lang="en-IE"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Week Decision due from ABP 09/02/2021</a:t>
            </a:r>
            <a:r>
              <a:rPr lang="en-IE" sz="16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196474" y="4273616"/>
            <a:ext cx="4298524" cy="1600438"/>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S.247 pre-planning meeting was held with SDCC on 25/06/20</a:t>
            </a:r>
            <a:r>
              <a:rPr lang="en-IE" sz="16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r>
              <a:rPr lang="en-IE" sz="1600" b="1" dirty="0">
                <a:latin typeface="Times New Roman" panose="02020603050405020304" pitchFamily="18" charset="0"/>
                <a:cs typeface="Times New Roman" panose="02020603050405020304" pitchFamily="18" charset="0"/>
              </a:rPr>
              <a:t>A  pre-planning meeting was held on 26/06/19 with An Bord </a:t>
            </a:r>
            <a:r>
              <a:rPr lang="en-IE" sz="1600" b="1" dirty="0" err="1">
                <a:latin typeface="Times New Roman" panose="02020603050405020304" pitchFamily="18" charset="0"/>
                <a:cs typeface="Times New Roman" panose="02020603050405020304" pitchFamily="18" charset="0"/>
              </a:rPr>
              <a:t>Pleanala</a:t>
            </a:r>
            <a:r>
              <a:rPr lang="en-IE" sz="1600" b="1" dirty="0">
                <a:latin typeface="Times New Roman" panose="02020603050405020304" pitchFamily="18" charset="0"/>
                <a:cs typeface="Times New Roman" panose="02020603050405020304" pitchFamily="18" charset="0"/>
              </a:rPr>
              <a:t>, the applicant and SDCC.</a:t>
            </a: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C24C7-C043-46D6-8BAF-B98A1E623817}"/>
              </a:ext>
            </a:extLst>
          </p:cNvPr>
          <p:cNvPicPr>
            <a:picLocks noChangeAspect="1"/>
          </p:cNvPicPr>
          <p:nvPr/>
        </p:nvPicPr>
        <p:blipFill>
          <a:blip r:embed="rId2"/>
          <a:stretch>
            <a:fillRect/>
          </a:stretch>
        </p:blipFill>
        <p:spPr>
          <a:xfrm>
            <a:off x="1123950" y="1190625"/>
            <a:ext cx="6896100" cy="4476750"/>
          </a:xfrm>
          <a:prstGeom prst="rect">
            <a:avLst/>
          </a:prstGeom>
        </p:spPr>
      </p:pic>
    </p:spTree>
    <p:extLst>
      <p:ext uri="{BB962C8B-B14F-4D97-AF65-F5344CB8AC3E}">
        <p14:creationId xmlns:p14="http://schemas.microsoft.com/office/powerpoint/2010/main" val="276621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6763A5-42C3-4BBD-BCC5-819AD219BB81}"/>
              </a:ext>
            </a:extLst>
          </p:cNvPr>
          <p:cNvPicPr>
            <a:picLocks noChangeAspect="1"/>
          </p:cNvPicPr>
          <p:nvPr/>
        </p:nvPicPr>
        <p:blipFill>
          <a:blip r:embed="rId2"/>
          <a:stretch>
            <a:fillRect/>
          </a:stretch>
        </p:blipFill>
        <p:spPr>
          <a:xfrm>
            <a:off x="971550" y="1100137"/>
            <a:ext cx="7200900" cy="4657725"/>
          </a:xfrm>
          <a:prstGeom prst="rect">
            <a:avLst/>
          </a:prstGeom>
        </p:spPr>
      </p:pic>
    </p:spTree>
    <p:extLst>
      <p:ext uri="{BB962C8B-B14F-4D97-AF65-F5344CB8AC3E}">
        <p14:creationId xmlns:p14="http://schemas.microsoft.com/office/powerpoint/2010/main" val="149955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0B11C-6C98-4C9C-B933-80F355116290}"/>
              </a:ext>
            </a:extLst>
          </p:cNvPr>
          <p:cNvPicPr>
            <a:picLocks noChangeAspect="1"/>
          </p:cNvPicPr>
          <p:nvPr/>
        </p:nvPicPr>
        <p:blipFill>
          <a:blip r:embed="rId2"/>
          <a:stretch>
            <a:fillRect/>
          </a:stretch>
        </p:blipFill>
        <p:spPr>
          <a:xfrm>
            <a:off x="1085850" y="1128712"/>
            <a:ext cx="6972300" cy="4600575"/>
          </a:xfrm>
          <a:prstGeom prst="rect">
            <a:avLst/>
          </a:prstGeom>
        </p:spPr>
      </p:pic>
    </p:spTree>
    <p:extLst>
      <p:ext uri="{BB962C8B-B14F-4D97-AF65-F5344CB8AC3E}">
        <p14:creationId xmlns:p14="http://schemas.microsoft.com/office/powerpoint/2010/main" val="3222924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6DF5-1F66-45BA-9B30-10C1A6E0566D}"/>
              </a:ext>
            </a:extLst>
          </p:cNvPr>
          <p:cNvPicPr>
            <a:picLocks noChangeAspect="1"/>
          </p:cNvPicPr>
          <p:nvPr/>
        </p:nvPicPr>
        <p:blipFill>
          <a:blip r:embed="rId2"/>
          <a:stretch>
            <a:fillRect/>
          </a:stretch>
        </p:blipFill>
        <p:spPr>
          <a:xfrm>
            <a:off x="1128712" y="1133475"/>
            <a:ext cx="6886575" cy="4591050"/>
          </a:xfrm>
          <a:prstGeom prst="rect">
            <a:avLst/>
          </a:prstGeom>
        </p:spPr>
      </p:pic>
    </p:spTree>
    <p:extLst>
      <p:ext uri="{BB962C8B-B14F-4D97-AF65-F5344CB8AC3E}">
        <p14:creationId xmlns:p14="http://schemas.microsoft.com/office/powerpoint/2010/main" val="1541930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4022C-B80E-4478-832F-2A5AD73A0DA5}"/>
              </a:ext>
            </a:extLst>
          </p:cNvPr>
          <p:cNvPicPr>
            <a:picLocks noChangeAspect="1"/>
          </p:cNvPicPr>
          <p:nvPr/>
        </p:nvPicPr>
        <p:blipFill>
          <a:blip r:embed="rId2"/>
          <a:stretch>
            <a:fillRect/>
          </a:stretch>
        </p:blipFill>
        <p:spPr>
          <a:xfrm>
            <a:off x="1033462" y="1114425"/>
            <a:ext cx="7077075" cy="4629150"/>
          </a:xfrm>
          <a:prstGeom prst="rect">
            <a:avLst/>
          </a:prstGeom>
        </p:spPr>
      </p:pic>
    </p:spTree>
    <p:extLst>
      <p:ext uri="{BB962C8B-B14F-4D97-AF65-F5344CB8AC3E}">
        <p14:creationId xmlns:p14="http://schemas.microsoft.com/office/powerpoint/2010/main" val="471690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DAFD0-39DC-44F8-A37A-D7558817C6B1}"/>
              </a:ext>
            </a:extLst>
          </p:cNvPr>
          <p:cNvPicPr>
            <a:picLocks noChangeAspect="1"/>
          </p:cNvPicPr>
          <p:nvPr/>
        </p:nvPicPr>
        <p:blipFill>
          <a:blip r:embed="rId2"/>
          <a:stretch>
            <a:fillRect/>
          </a:stretch>
        </p:blipFill>
        <p:spPr>
          <a:xfrm>
            <a:off x="833437" y="1071562"/>
            <a:ext cx="7477125" cy="4714875"/>
          </a:xfrm>
          <a:prstGeom prst="rect">
            <a:avLst/>
          </a:prstGeom>
        </p:spPr>
      </p:pic>
    </p:spTree>
    <p:extLst>
      <p:ext uri="{BB962C8B-B14F-4D97-AF65-F5344CB8AC3E}">
        <p14:creationId xmlns:p14="http://schemas.microsoft.com/office/powerpoint/2010/main" val="134604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5038B-1D29-4ABA-8E47-9BDECBF4EE7D}"/>
              </a:ext>
            </a:extLst>
          </p:cNvPr>
          <p:cNvPicPr>
            <a:picLocks noChangeAspect="1"/>
          </p:cNvPicPr>
          <p:nvPr/>
        </p:nvPicPr>
        <p:blipFill>
          <a:blip r:embed="rId2"/>
          <a:stretch>
            <a:fillRect/>
          </a:stretch>
        </p:blipFill>
        <p:spPr>
          <a:xfrm>
            <a:off x="1347787" y="895350"/>
            <a:ext cx="6448425" cy="5067300"/>
          </a:xfrm>
          <a:prstGeom prst="rect">
            <a:avLst/>
          </a:prstGeom>
        </p:spPr>
      </p:pic>
    </p:spTree>
    <p:extLst>
      <p:ext uri="{BB962C8B-B14F-4D97-AF65-F5344CB8AC3E}">
        <p14:creationId xmlns:p14="http://schemas.microsoft.com/office/powerpoint/2010/main" val="532199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122FC4-F013-4964-904A-B4CDE4D05F7A}"/>
              </a:ext>
            </a:extLst>
          </p:cNvPr>
          <p:cNvSpPr txBox="1"/>
          <p:nvPr/>
        </p:nvSpPr>
        <p:spPr>
          <a:xfrm>
            <a:off x="238539" y="265043"/>
            <a:ext cx="8812696" cy="5847755"/>
          </a:xfrm>
          <a:prstGeom prst="rect">
            <a:avLst/>
          </a:prstGeom>
          <a:noFill/>
        </p:spPr>
        <p:txBody>
          <a:bodyPr wrap="square">
            <a:spAutoFit/>
          </a:bodyPr>
          <a:lstStyle/>
          <a:p>
            <a:pPr>
              <a:spcAft>
                <a:spcPts val="0"/>
              </a:spcAft>
            </a:pPr>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sz="1800" b="1" dirty="0">
              <a:solidFill>
                <a:srgbClr val="000000"/>
              </a:solidFill>
              <a:effectLst/>
              <a:latin typeface="Times New Roman" panose="02020603050405020304" pitchFamily="18"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Proposal  </a:t>
            </a:r>
            <a:r>
              <a:rPr lang="en-GB" sz="1800" dirty="0">
                <a:solidFill>
                  <a:srgbClr val="000000"/>
                </a:solidFill>
                <a:effectLst/>
                <a:latin typeface="Times New Roman" panose="02020603050405020304" pitchFamily="18" charset="0"/>
                <a:ea typeface="Calibri" panose="020F0502020204030204" pitchFamily="34" charset="0"/>
              </a:rPr>
              <a:t>- 252 ‘build-to-rent’ apartments </a:t>
            </a:r>
            <a:endParaRPr lang="en-IE" sz="1400" dirty="0">
              <a:effectLst/>
              <a:latin typeface="Calibri" panose="020F0502020204030204" pitchFamily="34" charset="0"/>
              <a:ea typeface="Calibri" panose="020F0502020204030204" pitchFamily="34" charset="0"/>
            </a:endParaRPr>
          </a:p>
          <a:p>
            <a:pPr marL="1371600">
              <a:spcAft>
                <a:spcPts val="0"/>
              </a:spcAft>
            </a:pPr>
            <a:r>
              <a:rPr lang="en-IE" sz="1800" dirty="0">
                <a:solidFill>
                  <a:srgbClr val="000000"/>
                </a:solidFill>
                <a:effectLst/>
                <a:latin typeface="Times New Roman" panose="02020603050405020304" pitchFamily="18" charset="0"/>
                <a:ea typeface="Calibri" panose="020F0502020204030204" pitchFamily="34" charset="0"/>
              </a:rPr>
              <a:t>50 studios </a:t>
            </a:r>
            <a:endParaRPr lang="en-IE" sz="1400" dirty="0">
              <a:effectLst/>
              <a:latin typeface="Calibri" panose="020F0502020204030204" pitchFamily="34" charset="0"/>
              <a:ea typeface="Calibri" panose="020F0502020204030204" pitchFamily="34" charset="0"/>
            </a:endParaRPr>
          </a:p>
          <a:p>
            <a:pPr marL="1371600">
              <a:spcAft>
                <a:spcPts val="0"/>
              </a:spcAft>
            </a:pPr>
            <a:r>
              <a:rPr lang="en-IE" sz="1800" dirty="0">
                <a:solidFill>
                  <a:srgbClr val="000000"/>
                </a:solidFill>
                <a:effectLst/>
                <a:latin typeface="Times New Roman" panose="02020603050405020304" pitchFamily="18" charset="0"/>
                <a:ea typeface="Calibri" panose="020F0502020204030204" pitchFamily="34" charset="0"/>
              </a:rPr>
              <a:t>96  one-bed apartments </a:t>
            </a:r>
            <a:endParaRPr lang="en-IE" sz="1400" dirty="0">
              <a:effectLst/>
              <a:latin typeface="Calibri" panose="020F0502020204030204" pitchFamily="34" charset="0"/>
              <a:ea typeface="Calibri" panose="020F0502020204030204" pitchFamily="34" charset="0"/>
            </a:endParaRPr>
          </a:p>
          <a:p>
            <a:pPr marL="1371600">
              <a:spcAft>
                <a:spcPts val="0"/>
              </a:spcAft>
            </a:pPr>
            <a:r>
              <a:rPr lang="en-IE" sz="1800" dirty="0">
                <a:solidFill>
                  <a:srgbClr val="000000"/>
                </a:solidFill>
                <a:effectLst/>
                <a:latin typeface="Times New Roman" panose="02020603050405020304" pitchFamily="18" charset="0"/>
                <a:ea typeface="Calibri" panose="020F0502020204030204" pitchFamily="34" charset="0"/>
              </a:rPr>
              <a:t>100  two-bed apartments and </a:t>
            </a:r>
            <a:endParaRPr lang="en-IE" sz="1400" dirty="0">
              <a:effectLst/>
              <a:latin typeface="Calibri" panose="020F0502020204030204" pitchFamily="34" charset="0"/>
              <a:ea typeface="Calibri" panose="020F0502020204030204" pitchFamily="34" charset="0"/>
            </a:endParaRPr>
          </a:p>
          <a:p>
            <a:pPr marL="1371600">
              <a:spcAft>
                <a:spcPts val="0"/>
              </a:spcAft>
            </a:pPr>
            <a:r>
              <a:rPr lang="en-IE" sz="1800" dirty="0">
                <a:solidFill>
                  <a:srgbClr val="000000"/>
                </a:solidFill>
                <a:effectLst/>
                <a:latin typeface="Times New Roman" panose="02020603050405020304" pitchFamily="18" charset="0"/>
                <a:ea typeface="Calibri" panose="020F0502020204030204" pitchFamily="34" charset="0"/>
              </a:rPr>
              <a:t>6 three-bed apartments</a:t>
            </a:r>
            <a:endParaRPr lang="en-IE" sz="14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Site area </a:t>
            </a:r>
            <a:r>
              <a:rPr lang="en-GB" sz="1800" dirty="0">
                <a:solidFill>
                  <a:srgbClr val="000000"/>
                </a:solidFill>
                <a:effectLst/>
                <a:latin typeface="Times New Roman" panose="02020603050405020304" pitchFamily="18" charset="0"/>
                <a:ea typeface="Calibri" panose="020F0502020204030204" pitchFamily="34" charset="0"/>
              </a:rPr>
              <a:t>– 1.1 ha </a:t>
            </a:r>
            <a:endParaRPr lang="en-IE" sz="14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Density</a:t>
            </a:r>
            <a:r>
              <a:rPr lang="en-GB" sz="1800" dirty="0">
                <a:solidFill>
                  <a:srgbClr val="000000"/>
                </a:solidFill>
                <a:effectLst/>
                <a:latin typeface="Times New Roman" panose="02020603050405020304" pitchFamily="18" charset="0"/>
                <a:ea typeface="Calibri" panose="020F0502020204030204" pitchFamily="34" charset="0"/>
              </a:rPr>
              <a:t> – 356 units per ha*</a:t>
            </a:r>
            <a:endParaRPr lang="en-IE" sz="14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Plot ratio </a:t>
            </a:r>
            <a:r>
              <a:rPr lang="en-GB" sz="1800" dirty="0">
                <a:solidFill>
                  <a:srgbClr val="000000"/>
                </a:solidFill>
                <a:effectLst/>
                <a:latin typeface="Times New Roman" panose="02020603050405020304" pitchFamily="18" charset="0"/>
                <a:ea typeface="Calibri" panose="020F0502020204030204" pitchFamily="34" charset="0"/>
              </a:rPr>
              <a:t>– 2.95*</a:t>
            </a:r>
            <a:endParaRPr lang="en-IE" sz="1400" dirty="0">
              <a:effectLst/>
              <a:latin typeface="Calibri" panose="020F0502020204030204" pitchFamily="34" charset="0"/>
              <a:ea typeface="Calibri" panose="020F0502020204030204" pitchFamily="34" charset="0"/>
            </a:endParaRPr>
          </a:p>
          <a:p>
            <a:pPr>
              <a:spcAft>
                <a:spcPts val="0"/>
              </a:spcAft>
            </a:pPr>
            <a:r>
              <a:rPr lang="en-GB" sz="1800" b="1" dirty="0">
                <a:solidFill>
                  <a:srgbClr val="000000"/>
                </a:solidFill>
                <a:effectLst/>
                <a:latin typeface="Times New Roman" panose="02020603050405020304" pitchFamily="18" charset="0"/>
                <a:ea typeface="Calibri" panose="020F0502020204030204" pitchFamily="34" charset="0"/>
              </a:rPr>
              <a:t>Site coverage </a:t>
            </a:r>
            <a:r>
              <a:rPr lang="en-GB" sz="1800" dirty="0">
                <a:solidFill>
                  <a:srgbClr val="000000"/>
                </a:solidFill>
                <a:effectLst/>
                <a:latin typeface="Times New Roman" panose="02020603050405020304" pitchFamily="18" charset="0"/>
                <a:ea typeface="Calibri" panose="020F0502020204030204" pitchFamily="34" charset="0"/>
              </a:rPr>
              <a:t>– 69%*</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Height </a:t>
            </a:r>
            <a:r>
              <a:rPr lang="en-IE" sz="1800" dirty="0">
                <a:solidFill>
                  <a:srgbClr val="000000"/>
                </a:solidFill>
                <a:effectLst/>
                <a:latin typeface="Times New Roman" panose="02020603050405020304" pitchFamily="18" charset="0"/>
                <a:ea typeface="Calibri" panose="020F0502020204030204" pitchFamily="34" charset="0"/>
              </a:rPr>
              <a:t>– two to nine storeys</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Dual Aspect </a:t>
            </a:r>
            <a:r>
              <a:rPr lang="en-IE" sz="1800" dirty="0">
                <a:solidFill>
                  <a:srgbClr val="000000"/>
                </a:solidFill>
                <a:effectLst/>
                <a:latin typeface="Times New Roman" panose="02020603050405020304" pitchFamily="18" charset="0"/>
                <a:ea typeface="Calibri" panose="020F0502020204030204" pitchFamily="34" charset="0"/>
              </a:rPr>
              <a:t>– 125 units (49.6%)</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Public open space </a:t>
            </a:r>
            <a:r>
              <a:rPr lang="en-IE" sz="1800" dirty="0">
                <a:solidFill>
                  <a:srgbClr val="000000"/>
                </a:solidFill>
                <a:effectLst/>
                <a:latin typeface="Times New Roman" panose="02020603050405020304" pitchFamily="18" charset="0"/>
                <a:ea typeface="Calibri" panose="020F0502020204030204" pitchFamily="34" charset="0"/>
              </a:rPr>
              <a:t>– 14%</a:t>
            </a:r>
            <a:r>
              <a:rPr lang="en-IE" sz="1800" dirty="0">
                <a:effectLst/>
                <a:latin typeface="Times New Roman" panose="02020603050405020304" pitchFamily="18" charset="0"/>
                <a:ea typeface="Calibri" panose="020F0502020204030204" pitchFamily="34" charset="0"/>
              </a:rPr>
              <a:t> (540sqm public plaza in the north-east corner of  site and 470sqm of </a:t>
            </a:r>
            <a:r>
              <a:rPr lang="en-IE" sz="1800" dirty="0" err="1">
                <a:effectLst/>
                <a:latin typeface="Times New Roman" panose="02020603050405020304" pitchFamily="18" charset="0"/>
                <a:ea typeface="Calibri" panose="020F0502020204030204" pitchFamily="34" charset="0"/>
              </a:rPr>
              <a:t>p.o.s.</a:t>
            </a:r>
            <a:r>
              <a:rPr lang="en-IE" sz="1800" dirty="0">
                <a:effectLst/>
                <a:latin typeface="Times New Roman" panose="02020603050405020304" pitchFamily="18" charset="0"/>
                <a:ea typeface="Calibri" panose="020F0502020204030204" pitchFamily="34" charset="0"/>
              </a:rPr>
              <a:t> adjacent to site’s southern boundary).</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Car parking </a:t>
            </a:r>
            <a:r>
              <a:rPr lang="en-IE" sz="1800" dirty="0">
                <a:solidFill>
                  <a:srgbClr val="000000"/>
                </a:solidFill>
                <a:effectLst/>
                <a:latin typeface="Times New Roman" panose="02020603050405020304" pitchFamily="18" charset="0"/>
                <a:ea typeface="Calibri" panose="020F0502020204030204" pitchFamily="34" charset="0"/>
              </a:rPr>
              <a:t>- 73 (including 58 standard spaces, 10 go-car spaces and 5 mobility impaired user parking spaces) </a:t>
            </a:r>
            <a:endParaRPr lang="en-IE" sz="1400" dirty="0">
              <a:effectLst/>
              <a:latin typeface="Calibri" panose="020F0502020204030204" pitchFamily="34" charset="0"/>
              <a:ea typeface="Calibri" panose="020F0502020204030204" pitchFamily="34" charset="0"/>
            </a:endParaRPr>
          </a:p>
          <a:p>
            <a:pPr>
              <a:spcAft>
                <a:spcPts val="0"/>
              </a:spcAft>
            </a:pPr>
            <a:r>
              <a:rPr lang="en-IE" sz="1800" b="1" dirty="0">
                <a:solidFill>
                  <a:srgbClr val="000000"/>
                </a:solidFill>
                <a:effectLst/>
                <a:latin typeface="Times New Roman" panose="02020603050405020304" pitchFamily="18" charset="0"/>
                <a:ea typeface="Calibri" panose="020F0502020204030204" pitchFamily="34" charset="0"/>
              </a:rPr>
              <a:t>Cycle parking </a:t>
            </a:r>
            <a:r>
              <a:rPr lang="en-IE" sz="1800" dirty="0">
                <a:solidFill>
                  <a:srgbClr val="000000"/>
                </a:solidFill>
                <a:effectLst/>
                <a:latin typeface="Times New Roman" panose="02020603050405020304" pitchFamily="18" charset="0"/>
                <a:ea typeface="Calibri" panose="020F0502020204030204" pitchFamily="34" charset="0"/>
              </a:rPr>
              <a:t>-  500 at ground floor level (372 resident spaces and 128 visitor spaces)</a:t>
            </a:r>
          </a:p>
          <a:p>
            <a:r>
              <a:rPr lang="en-IE" dirty="0">
                <a:solidFill>
                  <a:srgbClr val="000000"/>
                </a:solidFill>
                <a:latin typeface="Times New Roman" panose="02020603050405020304" pitchFamily="18" charset="0"/>
                <a:ea typeface="Calibri" panose="020F0502020204030204" pitchFamily="34" charset="0"/>
              </a:rPr>
              <a:t>*Based on the site area in the ownership of the applicant</a:t>
            </a:r>
            <a:endParaRPr lang="en-IE" sz="1400" dirty="0">
              <a:latin typeface="Calibri" panose="020F0502020204030204" pitchFamily="34" charset="0"/>
              <a:ea typeface="Calibri" panose="020F0502020204030204" pitchFamily="34" charset="0"/>
            </a:endParaRPr>
          </a:p>
          <a:p>
            <a:pPr>
              <a:spcAft>
                <a:spcPts val="0"/>
              </a:spcAft>
            </a:pP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28949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9F80B-FDBF-4710-9892-FA4C88484C0A}"/>
              </a:ext>
            </a:extLst>
          </p:cNvPr>
          <p:cNvPicPr>
            <a:picLocks noChangeAspect="1"/>
          </p:cNvPicPr>
          <p:nvPr/>
        </p:nvPicPr>
        <p:blipFill>
          <a:blip r:embed="rId2"/>
          <a:stretch>
            <a:fillRect/>
          </a:stretch>
        </p:blipFill>
        <p:spPr>
          <a:xfrm>
            <a:off x="510795" y="251792"/>
            <a:ext cx="8289972" cy="6228522"/>
          </a:xfrm>
          <a:prstGeom prst="rect">
            <a:avLst/>
          </a:prstGeom>
        </p:spPr>
      </p:pic>
    </p:spTree>
    <p:extLst>
      <p:ext uri="{BB962C8B-B14F-4D97-AF65-F5344CB8AC3E}">
        <p14:creationId xmlns:p14="http://schemas.microsoft.com/office/powerpoint/2010/main" val="4112896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550324-21A7-4483-BE20-7632F213F68B}"/>
              </a:ext>
            </a:extLst>
          </p:cNvPr>
          <p:cNvPicPr>
            <a:picLocks noChangeAspect="1"/>
          </p:cNvPicPr>
          <p:nvPr/>
        </p:nvPicPr>
        <p:blipFill>
          <a:blip r:embed="rId2"/>
          <a:stretch>
            <a:fillRect/>
          </a:stretch>
        </p:blipFill>
        <p:spPr>
          <a:xfrm>
            <a:off x="747712" y="633412"/>
            <a:ext cx="7648575" cy="5591175"/>
          </a:xfrm>
          <a:prstGeom prst="rect">
            <a:avLst/>
          </a:prstGeom>
        </p:spPr>
      </p:pic>
    </p:spTree>
    <p:extLst>
      <p:ext uri="{BB962C8B-B14F-4D97-AF65-F5344CB8AC3E}">
        <p14:creationId xmlns:p14="http://schemas.microsoft.com/office/powerpoint/2010/main" val="110369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23E5B-C2B7-4874-BD8A-69CA1CA592D3}"/>
              </a:ext>
            </a:extLst>
          </p:cNvPr>
          <p:cNvSpPr txBox="1"/>
          <p:nvPr/>
        </p:nvSpPr>
        <p:spPr>
          <a:xfrm>
            <a:off x="397565" y="1"/>
            <a:ext cx="8163339" cy="7294305"/>
          </a:xfrm>
          <a:prstGeom prst="rect">
            <a:avLst/>
          </a:prstGeom>
          <a:noFill/>
        </p:spPr>
        <p:txBody>
          <a:bodyPr wrap="square">
            <a:spAutoFit/>
          </a:bodyPr>
          <a:lstStyle/>
          <a:p>
            <a:pPr marL="38100">
              <a:spcAft>
                <a:spcPts val="0"/>
              </a:spcAft>
            </a:pPr>
            <a:r>
              <a:rPr lang="en-IE" sz="1800" b="1" dirty="0">
                <a:solidFill>
                  <a:srgbClr val="00B0F0"/>
                </a:solidFill>
                <a:effectLst/>
                <a:latin typeface="Times New Roman" panose="02020603050405020304" pitchFamily="18" charset="0"/>
                <a:ea typeface="Calibri" panose="020F0502020204030204" pitchFamily="34" charset="0"/>
              </a:rPr>
              <a:t>Proposed Development</a:t>
            </a:r>
          </a:p>
          <a:p>
            <a:pPr marL="38100">
              <a:spcAft>
                <a:spcPts val="0"/>
              </a:spcAft>
            </a:pPr>
            <a:endParaRPr lang="en-IE" dirty="0">
              <a:latin typeface="Times New Roman" panose="02020603050405020304" pitchFamily="18" charset="0"/>
              <a:ea typeface="Calibri" panose="020F0502020204030204" pitchFamily="34" charset="0"/>
            </a:endParaRPr>
          </a:p>
          <a:p>
            <a:pPr marL="38100">
              <a:spcAft>
                <a:spcPts val="0"/>
              </a:spcAft>
            </a:pPr>
            <a:r>
              <a:rPr lang="en-IE" sz="1800" dirty="0">
                <a:effectLst/>
                <a:latin typeface="Times New Roman" panose="02020603050405020304" pitchFamily="18" charset="0"/>
                <a:ea typeface="Calibri" panose="020F0502020204030204" pitchFamily="34" charset="0"/>
              </a:rPr>
              <a:t>(</a:t>
            </a:r>
            <a:r>
              <a:rPr lang="en-IE" sz="1800" dirty="0" err="1">
                <a:effectLst/>
                <a:latin typeface="Times New Roman" panose="02020603050405020304" pitchFamily="18" charset="0"/>
                <a:ea typeface="Calibri" panose="020F0502020204030204" pitchFamily="34" charset="0"/>
              </a:rPr>
              <a:t>i</a:t>
            </a:r>
            <a:r>
              <a:rPr lang="en-IE" sz="1800" dirty="0">
                <a:effectLst/>
                <a:latin typeface="Times New Roman" panose="02020603050405020304" pitchFamily="18" charset="0"/>
                <a:ea typeface="Calibri" panose="020F0502020204030204" pitchFamily="34" charset="0"/>
              </a:rPr>
              <a:t>) </a:t>
            </a:r>
            <a:r>
              <a:rPr lang="en-IE" sz="1800" dirty="0">
                <a:solidFill>
                  <a:srgbClr val="000000"/>
                </a:solidFill>
                <a:effectLst/>
                <a:latin typeface="Times New Roman" panose="02020603050405020304" pitchFamily="18" charset="0"/>
                <a:ea typeface="Calibri" panose="020F0502020204030204" pitchFamily="34" charset="0"/>
              </a:rPr>
              <a:t>Demolition of the existing industrial buildings (2,518sq.m);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(ii) construction of: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457200">
              <a:spcAft>
                <a:spcPts val="0"/>
              </a:spcAft>
            </a:pPr>
            <a:r>
              <a:rPr lang="en-IE" sz="1800" dirty="0">
                <a:solidFill>
                  <a:srgbClr val="000000"/>
                </a:solidFill>
                <a:effectLst/>
                <a:latin typeface="Times New Roman" panose="02020603050405020304" pitchFamily="18" charset="0"/>
                <a:ea typeface="Calibri" panose="020F0502020204030204" pitchFamily="34" charset="0"/>
              </a:rPr>
              <a:t>(a) </a:t>
            </a:r>
            <a:r>
              <a:rPr lang="en-IE" sz="1800" b="1" u="sng" dirty="0">
                <a:solidFill>
                  <a:srgbClr val="000000"/>
                </a:solidFill>
                <a:effectLst/>
                <a:latin typeface="Times New Roman" panose="02020603050405020304" pitchFamily="18" charset="0"/>
                <a:ea typeface="Calibri" panose="020F0502020204030204" pitchFamily="34" charset="0"/>
              </a:rPr>
              <a:t>252 ‘build-to-rent’ apartments</a:t>
            </a:r>
            <a:r>
              <a:rPr lang="en-IE" sz="1800" dirty="0">
                <a:solidFill>
                  <a:srgbClr val="000000"/>
                </a:solidFill>
                <a:effectLst/>
                <a:latin typeface="Times New Roman" panose="02020603050405020304" pitchFamily="18" charset="0"/>
                <a:ea typeface="Calibri" panose="020F0502020204030204" pitchFamily="34" charset="0"/>
              </a:rPr>
              <a:t> (comprising 50 studios, 96  one-bed apartments; 100  two-bed apartments and 6  three-bed apartments) in a </a:t>
            </a:r>
            <a:r>
              <a:rPr lang="en-IE" sz="1800" b="1" u="sng" dirty="0">
                <a:solidFill>
                  <a:srgbClr val="000000"/>
                </a:solidFill>
                <a:effectLst/>
                <a:latin typeface="Times New Roman" panose="02020603050405020304" pitchFamily="18" charset="0"/>
                <a:ea typeface="Calibri" panose="020F0502020204030204" pitchFamily="34" charset="0"/>
              </a:rPr>
              <a:t>two to nine storey development</a:t>
            </a:r>
            <a:r>
              <a:rPr lang="en-IE" sz="1800" dirty="0">
                <a:solidFill>
                  <a:srgbClr val="000000"/>
                </a:solidFill>
                <a:effectLst/>
                <a:latin typeface="Times New Roman" panose="02020603050405020304" pitchFamily="18" charset="0"/>
                <a:ea typeface="Calibri" panose="020F0502020204030204" pitchFamily="34" charset="0"/>
              </a:rPr>
              <a:t>. Each apartment has associated private open space in the form of a ground floor terrace or a balcony and has access to 613sqm of internal communal amenity space (including a concierge and management facilities, communal gym, flexible meeting rooms, library/co-working space, lounge, cinema/multimedia room and external covered game area); 1792sqm of external communal amenity space at first and second floor levels; and a 65sqm external covered communal amenity area at first floor level. The development is served by an </a:t>
            </a:r>
            <a:r>
              <a:rPr lang="en-IE" sz="1800" b="1" dirty="0">
                <a:solidFill>
                  <a:srgbClr val="000000"/>
                </a:solidFill>
                <a:effectLst/>
                <a:latin typeface="Times New Roman" panose="02020603050405020304" pitchFamily="18" charset="0"/>
                <a:ea typeface="Calibri" panose="020F0502020204030204" pitchFamily="34" charset="0"/>
              </a:rPr>
              <a:t>under-croft carpark</a:t>
            </a:r>
            <a:r>
              <a:rPr lang="en-IE" sz="1800" dirty="0">
                <a:solidFill>
                  <a:srgbClr val="000000"/>
                </a:solidFill>
                <a:effectLst/>
                <a:latin typeface="Times New Roman" panose="02020603050405020304" pitchFamily="18" charset="0"/>
                <a:ea typeface="Calibri" panose="020F0502020204030204" pitchFamily="34" charset="0"/>
              </a:rPr>
              <a:t> accessible from the south-western corner of the site providing a total of 73 parking spaces (including 58 standard spaces, 10 go-car spaces and 5 mobility impaired user parking spaces) and 500 bicycle spaces at ground floor level (372 resident spaces and 128 visitor spaces); and </a:t>
            </a:r>
            <a:endParaRPr lang="en-IE" sz="1400" dirty="0">
              <a:effectLst/>
              <a:latin typeface="Calibri" panose="020F0502020204030204" pitchFamily="34" charset="0"/>
              <a:ea typeface="Calibri" panose="020F0502020204030204" pitchFamily="34" charset="0"/>
            </a:endParaRPr>
          </a:p>
          <a:p>
            <a:pPr marL="457200">
              <a:spcAft>
                <a:spcPts val="0"/>
              </a:spcAft>
            </a:pPr>
            <a:r>
              <a:rPr lang="en-IE" sz="1800" dirty="0">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marL="457200">
              <a:spcAft>
                <a:spcPts val="0"/>
              </a:spcAft>
            </a:pPr>
            <a:r>
              <a:rPr lang="en-IE" sz="1800" dirty="0">
                <a:solidFill>
                  <a:srgbClr val="000000"/>
                </a:solidFill>
                <a:effectLst/>
                <a:latin typeface="Times New Roman" panose="02020603050405020304" pitchFamily="18" charset="0"/>
                <a:ea typeface="Calibri" panose="020F0502020204030204" pitchFamily="34" charset="0"/>
              </a:rPr>
              <a:t>(b) </a:t>
            </a:r>
            <a:r>
              <a:rPr lang="en-IE" sz="1800" b="1" u="sng" dirty="0">
                <a:solidFill>
                  <a:srgbClr val="000000"/>
                </a:solidFill>
                <a:effectLst/>
                <a:latin typeface="Times New Roman" panose="02020603050405020304" pitchFamily="18" charset="0"/>
                <a:ea typeface="Calibri" panose="020F0502020204030204" pitchFamily="34" charset="0"/>
              </a:rPr>
              <a:t>2  commercial units</a:t>
            </a:r>
            <a:r>
              <a:rPr lang="en-IE" sz="1800" dirty="0">
                <a:solidFill>
                  <a:srgbClr val="000000"/>
                </a:solidFill>
                <a:effectLst/>
                <a:latin typeface="Times New Roman" panose="02020603050405020304" pitchFamily="18" charset="0"/>
                <a:ea typeface="Calibri" panose="020F0502020204030204" pitchFamily="34" charset="0"/>
              </a:rPr>
              <a:t> (comprising of a 95sqm unit accommodating a café/restaurant and a 145sqm unit accommodating Class 1, 2 and 8 uses as per the Planning and Development Regulations, 2001-2019, as amended) and a 275sqm crèche, with associated 86sqm play area, at ground floor level;</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044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BFC940-892F-43B8-BE87-ABE52CCEF997}"/>
              </a:ext>
            </a:extLst>
          </p:cNvPr>
          <p:cNvSpPr txBox="1"/>
          <p:nvPr/>
        </p:nvSpPr>
        <p:spPr>
          <a:xfrm>
            <a:off x="742121" y="1179443"/>
            <a:ext cx="7593496" cy="3693319"/>
          </a:xfrm>
          <a:prstGeom prst="rect">
            <a:avLst/>
          </a:prstGeom>
          <a:noFill/>
        </p:spPr>
        <p:txBody>
          <a:bodyPr wrap="square">
            <a:spAutoFit/>
          </a:bodyPr>
          <a:lstStyle/>
          <a:p>
            <a:pPr>
              <a:spcAft>
                <a:spcPts val="0"/>
              </a:spcAft>
            </a:pPr>
            <a:r>
              <a:rPr lang="en-IE" sz="1800" dirty="0">
                <a:solidFill>
                  <a:srgbClr val="00B0F0"/>
                </a:solidFill>
                <a:effectLst/>
                <a:latin typeface="Times New Roman" panose="02020603050405020304" pitchFamily="18" charset="0"/>
                <a:ea typeface="Calibri" panose="020F0502020204030204" pitchFamily="34" charset="0"/>
              </a:rPr>
              <a:t>Proposed Development (continued)</a:t>
            </a:r>
          </a:p>
          <a:p>
            <a:pPr>
              <a:spcAft>
                <a:spcPts val="0"/>
              </a:spcAft>
            </a:pPr>
            <a:endParaRPr lang="en-IE" dirty="0">
              <a:solidFill>
                <a:srgbClr val="000000"/>
              </a:solidFill>
              <a:latin typeface="Times New Roman" panose="02020603050405020304" pitchFamily="18"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(iii) </a:t>
            </a:r>
            <a:r>
              <a:rPr lang="en-IE" sz="1800" b="1" u="sng" dirty="0">
                <a:solidFill>
                  <a:srgbClr val="000000"/>
                </a:solidFill>
                <a:effectLst/>
                <a:latin typeface="Times New Roman" panose="02020603050405020304" pitchFamily="18" charset="0"/>
                <a:ea typeface="Calibri" panose="020F0502020204030204" pitchFamily="34" charset="0"/>
              </a:rPr>
              <a:t>road, junction and streetscape upgrade works along Fourth Avenue and Cookstown Road</a:t>
            </a:r>
            <a:r>
              <a:rPr lang="en-IE" sz="1800" dirty="0">
                <a:solidFill>
                  <a:srgbClr val="000000"/>
                </a:solidFill>
                <a:effectLst/>
                <a:latin typeface="Times New Roman" panose="02020603050405020304" pitchFamily="18" charset="0"/>
                <a:ea typeface="Calibri" panose="020F0502020204030204" pitchFamily="34" charset="0"/>
              </a:rPr>
              <a:t>, including the installation a signalized junction at the intersection of Fourth Avenue and Cookstown Road;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(iv) Construction of a </a:t>
            </a:r>
            <a:r>
              <a:rPr lang="en-IE" sz="1800" b="1" u="sng" dirty="0">
                <a:solidFill>
                  <a:srgbClr val="000000"/>
                </a:solidFill>
                <a:effectLst/>
                <a:latin typeface="Times New Roman" panose="02020603050405020304" pitchFamily="18" charset="0"/>
                <a:ea typeface="Calibri" panose="020F0502020204030204" pitchFamily="34" charset="0"/>
              </a:rPr>
              <a:t>temporary access road along the southern site boundary</a:t>
            </a:r>
            <a:r>
              <a:rPr lang="en-IE" sz="1800" dirty="0">
                <a:solidFill>
                  <a:srgbClr val="000000"/>
                </a:solidFill>
                <a:effectLst/>
                <a:latin typeface="Times New Roman" panose="02020603050405020304" pitchFamily="18" charset="0"/>
                <a:ea typeface="Calibri" panose="020F0502020204030204" pitchFamily="34" charset="0"/>
              </a:rPr>
              <a:t>; and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(v) associated </a:t>
            </a:r>
            <a:r>
              <a:rPr lang="en-IE" sz="1800" b="1" u="sng" dirty="0">
                <a:solidFill>
                  <a:srgbClr val="000000"/>
                </a:solidFill>
                <a:effectLst/>
                <a:latin typeface="Times New Roman" panose="02020603050405020304" pitchFamily="18" charset="0"/>
                <a:ea typeface="Calibri" panose="020F0502020204030204" pitchFamily="34" charset="0"/>
              </a:rPr>
              <a:t>site and infrastructural works</a:t>
            </a:r>
            <a:r>
              <a:rPr lang="en-IE" sz="1800" dirty="0">
                <a:solidFill>
                  <a:srgbClr val="000000"/>
                </a:solidFill>
                <a:effectLst/>
                <a:latin typeface="Times New Roman" panose="02020603050405020304" pitchFamily="18" charset="0"/>
                <a:ea typeface="Calibri" panose="020F0502020204030204" pitchFamily="34" charset="0"/>
              </a:rPr>
              <a:t> are also proposed which include: foul and surface water drainage; attenuation tanks; lighting; landscaping; boundary treatment; plant areas; ESB substations; and all associated site development works.</a:t>
            </a:r>
            <a:endParaRPr lang="en-IE"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672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BC5FC8-C7C1-4A37-8586-4E030FB7FF43}"/>
              </a:ext>
            </a:extLst>
          </p:cNvPr>
          <p:cNvPicPr>
            <a:picLocks noChangeAspect="1"/>
          </p:cNvPicPr>
          <p:nvPr/>
        </p:nvPicPr>
        <p:blipFill>
          <a:blip r:embed="rId2"/>
          <a:stretch>
            <a:fillRect/>
          </a:stretch>
        </p:blipFill>
        <p:spPr>
          <a:xfrm>
            <a:off x="342214" y="206019"/>
            <a:ext cx="8205437" cy="6651981"/>
          </a:xfrm>
          <a:prstGeom prst="rect">
            <a:avLst/>
          </a:prstGeom>
        </p:spPr>
      </p:pic>
    </p:spTree>
    <p:extLst>
      <p:ext uri="{BB962C8B-B14F-4D97-AF65-F5344CB8AC3E}">
        <p14:creationId xmlns:p14="http://schemas.microsoft.com/office/powerpoint/2010/main" val="1023055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5D3696-E6A5-49DE-A829-0C1DCACB11DA}"/>
              </a:ext>
            </a:extLst>
          </p:cNvPr>
          <p:cNvPicPr>
            <a:picLocks noChangeAspect="1"/>
          </p:cNvPicPr>
          <p:nvPr/>
        </p:nvPicPr>
        <p:blipFill>
          <a:blip r:embed="rId2"/>
          <a:stretch>
            <a:fillRect/>
          </a:stretch>
        </p:blipFill>
        <p:spPr>
          <a:xfrm>
            <a:off x="445509" y="1"/>
            <a:ext cx="8017703" cy="6858000"/>
          </a:xfrm>
          <a:prstGeom prst="rect">
            <a:avLst/>
          </a:prstGeom>
        </p:spPr>
      </p:pic>
    </p:spTree>
    <p:extLst>
      <p:ext uri="{BB962C8B-B14F-4D97-AF65-F5344CB8AC3E}">
        <p14:creationId xmlns:p14="http://schemas.microsoft.com/office/powerpoint/2010/main" val="3346535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7EE0A-6AB3-422A-9986-44D59BF4716E}"/>
              </a:ext>
            </a:extLst>
          </p:cNvPr>
          <p:cNvPicPr>
            <a:picLocks noChangeAspect="1"/>
          </p:cNvPicPr>
          <p:nvPr/>
        </p:nvPicPr>
        <p:blipFill>
          <a:blip r:embed="rId2"/>
          <a:stretch>
            <a:fillRect/>
          </a:stretch>
        </p:blipFill>
        <p:spPr>
          <a:xfrm>
            <a:off x="1363149" y="115239"/>
            <a:ext cx="6309859" cy="6742761"/>
          </a:xfrm>
          <a:prstGeom prst="rect">
            <a:avLst/>
          </a:prstGeom>
        </p:spPr>
      </p:pic>
    </p:spTree>
    <p:extLst>
      <p:ext uri="{BB962C8B-B14F-4D97-AF65-F5344CB8AC3E}">
        <p14:creationId xmlns:p14="http://schemas.microsoft.com/office/powerpoint/2010/main" val="7167868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8394</TotalTime>
  <Words>1008</Words>
  <Application>Microsoft Office PowerPoint</Application>
  <PresentationFormat>On-screen Show (4:3)</PresentationFormat>
  <Paragraphs>97</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278</cp:revision>
  <cp:lastPrinted>2019-04-03T16:20:20Z</cp:lastPrinted>
  <dcterms:created xsi:type="dcterms:W3CDTF">2018-07-16T08:09:38Z</dcterms:created>
  <dcterms:modified xsi:type="dcterms:W3CDTF">2020-11-20T12:31:25Z</dcterms:modified>
</cp:coreProperties>
</file>