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0"/>
  </p:notesMasterIdLst>
  <p:handoutMasterIdLst>
    <p:handoutMasterId r:id="rId11"/>
  </p:handoutMasterIdLst>
  <p:sldIdLst>
    <p:sldId id="257" r:id="rId2"/>
    <p:sldId id="344" r:id="rId3"/>
    <p:sldId id="345" r:id="rId4"/>
    <p:sldId id="334" r:id="rId5"/>
    <p:sldId id="346" r:id="rId6"/>
    <p:sldId id="347" r:id="rId7"/>
    <p:sldId id="343" r:id="rId8"/>
    <p:sldId id="348" r:id="rId9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99"/>
    <a:srgbClr val="33CC33"/>
    <a:srgbClr val="0033CC"/>
    <a:srgbClr val="4D4D4D"/>
    <a:srgbClr val="FF9900"/>
    <a:srgbClr val="FF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4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493B806-F173-474C-B591-7C2DE8C2DF8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E58BCAD-3EA5-4CD2-BE4D-D3F929D7CCA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B3D73ECA-F9A7-41E8-B129-5B94BD4867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EB4D0281-E37F-46E1-A6DC-F6A1288BB2F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B392BF-F49F-4ED6-BC24-374D1253450D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F96C6DF8-7520-46BD-A8B9-8B02792E36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496ABB13-3436-4035-B00E-F2ADE2E392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91C4C45-5E58-42A0-95AA-4A664AA2ABF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4981" name="Rectangle 5">
            <a:extLst>
              <a:ext uri="{FF2B5EF4-FFF2-40B4-BE49-F238E27FC236}">
                <a16:creationId xmlns:a16="http://schemas.microsoft.com/office/drawing/2014/main" id="{06AC22CC-B09B-4FB5-844B-03F12E8F95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54982" name="Rectangle 6">
            <a:extLst>
              <a:ext uri="{FF2B5EF4-FFF2-40B4-BE49-F238E27FC236}">
                <a16:creationId xmlns:a16="http://schemas.microsoft.com/office/drawing/2014/main" id="{2947CEA8-3885-4397-BF57-353B64A21D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4983" name="Rectangle 7">
            <a:extLst>
              <a:ext uri="{FF2B5EF4-FFF2-40B4-BE49-F238E27FC236}">
                <a16:creationId xmlns:a16="http://schemas.microsoft.com/office/drawing/2014/main" id="{71D27AC5-8988-42E8-A7E0-7437A430C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2E07EA-CB5C-4843-BCD0-17E312439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08A21656-5D73-46D1-8910-07EA072651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7A3ADA5-B9B4-463D-91D9-474686388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FC91F6F8-653A-429A-B018-FBED598FB0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D92E10-08CE-4C8A-8B99-CEA80AEB9E8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52FE088F-9308-4328-8923-C727FD858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A1A035A-BCD7-4952-8C95-7BBBA5EC0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/>
              <a:t>- A quick summary of the recent process – drop if you think it’s unnecessary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C635B9F-3213-4E69-82A2-5BF8FCFB0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C25A35-EB2D-416C-BB08-C167C446442C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DE363591-92B6-4106-B22F-E224EA532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1B9754A-6049-4BD7-BE35-64416DF2F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F2383290-3C74-4FE3-9DAA-A279A2474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BFC4B9-AC81-458D-9FF3-75802BA9FEB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D632BAC-F8A8-4569-9846-6673D5CF2B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7A20DF7F-CF3A-4EE7-9ED0-2716E49E4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 dirty="0"/>
              <a:t>I’m assuming here that the presentation (and the report itself) is going to look at the 2 elements: the C.E. Recommended Changes and the C.E.’s Recommendations on the Submissions – if it’s not, feel free to change/amend these slides as appropriate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56B5C5C-A27C-460E-853B-36EBBDF26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9D896C-5DE2-438F-8183-413650B00BC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3CBCAFE2-FE88-45B9-B5FB-9E36AF1984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6E1E156-89E4-44E0-8A90-6557FBD74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 dirty="0"/>
              <a:t>Eoin, I don’t know how much detail needs to go into 2) above e.g. do the changes actually need to be read out?  </a:t>
            </a:r>
          </a:p>
          <a:p>
            <a:r>
              <a:rPr lang="en-IE" altLang="en-US" dirty="0"/>
              <a:t>Also, none of the more dramatic changes to the wording of the actions in the 4</a:t>
            </a:r>
            <a:r>
              <a:rPr lang="en-IE" altLang="en-US" baseline="30000" dirty="0"/>
              <a:t>th</a:t>
            </a:r>
            <a:r>
              <a:rPr lang="en-IE" altLang="en-US" dirty="0"/>
              <a:t> Theme need to be listed in 2) above, as they weren’t on display in the first place.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39195CC-B1A7-4E8C-8D07-31A26CD041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5C14D8-CCE6-478E-A347-75EE93050A2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45443B4-9ED9-4F67-AE88-F6B31C9CF5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7099C24B-D8F5-4597-99BA-81ECD1954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A240FDDF-C8B7-455D-A231-49E6AA4C6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106EF4-CCC6-4960-888D-456F53A6D31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FA36752-4C50-43EB-9429-2D0701F1BD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E9F81ED-0F0E-43DB-8E93-35C4D7D26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F124000-FD4D-451E-8EE3-B4DEB614D1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096219-7765-4307-9B32-416DCFAB3B6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52FE088F-9308-4328-8923-C727FD858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A1A035A-BCD7-4952-8C95-7BBBA5EC0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/>
              <a:t>- A quick summary of the recent process – drop if you think it’s unnecessary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C635B9F-3213-4E69-82A2-5BF8FCFB0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C25A35-EB2D-416C-BB08-C167C446442C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01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62E24-E7EB-4B80-ABCA-1D0AA733B4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195CA-4BC9-42DB-B393-AEAB3F7C3A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143514-700B-402A-933F-99E52DE9B5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6FCC3-753B-406D-96F6-7D33A82BF7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708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5D874-1072-4ADE-AE9C-7A4AB59F7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86BC00-51B0-4325-9242-6C279D5CB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48EDDC-5F73-47DC-A376-6B3623075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A25F8-D866-48D7-BDDA-6FF0E55599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9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6AE2D3-213A-41C0-B879-CBA72F675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0C80CA-9AC1-47EB-A601-CEFFAAE36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A1891A-F037-41D1-A7EA-F72A5AE8B1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CC9E-0833-46B9-8664-5AB5625FCE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839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310084-DFC1-44F9-A3E1-D5D697DDF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1A26FC-3526-4E9E-A10F-2B8B06082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34CA9-1D8B-4753-8D01-8F196AC2F0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8167B-386C-4C7D-9089-097D8D3C7C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030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6FC384-797D-412A-BEFC-21C12D1E8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3227F4-F8CD-49FE-8D91-663342F01B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C64A54-887D-4D20-A9F6-CB9A2A0A4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655C2-0FB1-47AD-981A-5A7A55F703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931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9F6A2-1BC9-4C19-8E85-24AC809806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7F6FE-E0BC-4D16-BD5D-DA05DA03F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A66DD-D714-448C-8DA1-1E3FC4847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87547-A8F2-496B-86EF-86F9118E88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67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A2FB8F-6D30-433A-9598-84DC64725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0C4AFB-42D9-4532-99CA-F1FEF794C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1A7BDE-9C5D-4141-BC4A-F9FBDE338B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DDFF-97D6-4D90-9E21-8CC15271EE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695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492CFAB-CB5E-4170-9518-0D2EC34546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C8A583-BAE0-4D45-BF73-215C7AEB3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EB8CD8-E631-453E-8D03-A370BB08F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824E-C052-4C68-9C8B-14C88B771B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652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0B4756-484C-4A8F-B183-F19AEDED9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318F5A-CB80-432D-915C-292DF79E4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0075F5-4D2F-4352-B973-01252E021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AEF69-82AC-4E16-9FBE-F08E0C7313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671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65AD3-364F-4CC9-8254-FD6FAC38C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2D8255-A05D-461B-B959-49197CD39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79BD0-2D1F-40BD-ABD3-2FDEE4C7CB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F3DAC-069D-49EC-AC9B-50BE8A6D64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175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FF7D8-2ECD-4A54-A4AB-BF7738E4A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C3ABAF-F84B-4BAA-9379-645989F79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213FD0-F1CD-4D4D-9C6B-607F43BD58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F2BDE-1D37-4611-B171-F214DD9AF3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4609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7D85BF-2DC8-4770-9F1D-0067FD858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4ECFD2-950D-4729-9FF8-ED42BC30A6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4452" name="Rectangle 4">
            <a:extLst>
              <a:ext uri="{FF2B5EF4-FFF2-40B4-BE49-F238E27FC236}">
                <a16:creationId xmlns:a16="http://schemas.microsoft.com/office/drawing/2014/main" id="{310B3AB2-0896-44E4-9A58-AD704FBB8F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1F2DFE19-67C5-4875-9070-724AC2BF41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4454" name="Rectangle 6">
            <a:extLst>
              <a:ext uri="{FF2B5EF4-FFF2-40B4-BE49-F238E27FC236}">
                <a16:creationId xmlns:a16="http://schemas.microsoft.com/office/drawing/2014/main" id="{D7596C1D-B7E5-4402-8F24-3CCA90E2DE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FEBF95F-0A2D-41E3-A38D-2B0E18D47C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7D15B80A-1647-486E-AC56-0CAAB31D80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8">
            <a:extLst>
              <a:ext uri="{FF2B5EF4-FFF2-40B4-BE49-F238E27FC236}">
                <a16:creationId xmlns:a16="http://schemas.microsoft.com/office/drawing/2014/main" id="{5B0AD0F7-7246-4277-816F-03E84EF33B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" y="6553200"/>
            <a:ext cx="505777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IE" altLang="en-US" sz="1000">
                <a:solidFill>
                  <a:srgbClr val="000000"/>
                </a:solidFill>
              </a:rPr>
              <a:t>6</a:t>
            </a:r>
            <a:r>
              <a:rPr lang="en-IE" altLang="en-US" sz="1000" baseline="30000">
                <a:solidFill>
                  <a:srgbClr val="000000"/>
                </a:solidFill>
              </a:rPr>
              <a:t>th</a:t>
            </a:r>
            <a:r>
              <a:rPr lang="en-IE" altLang="en-US" sz="1000">
                <a:solidFill>
                  <a:srgbClr val="000000"/>
                </a:solidFill>
              </a:rPr>
              <a:t> December 2010 - Elected Members Briefing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>
            <a:extLst>
              <a:ext uri="{FF2B5EF4-FFF2-40B4-BE49-F238E27FC236}">
                <a16:creationId xmlns:a16="http://schemas.microsoft.com/office/drawing/2014/main" id="{A9D4CA9F-7F5F-4F3E-92FB-F69E394AD52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4">
            <a:extLst>
              <a:ext uri="{FF2B5EF4-FFF2-40B4-BE49-F238E27FC236}">
                <a16:creationId xmlns:a16="http://schemas.microsoft.com/office/drawing/2014/main" id="{E69143DC-BBBE-4114-9359-3CEAAB077D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4313" y="2009775"/>
            <a:ext cx="8051800" cy="2335213"/>
          </a:xfrm>
          <a:noFill/>
        </p:spPr>
        <p:txBody>
          <a:bodyPr anchor="ctr"/>
          <a:lstStyle/>
          <a:p>
            <a:pPr eaLnBrk="1" hangingPunct="1"/>
            <a:r>
              <a:rPr lang="en-IE" altLang="en-US" sz="3200" b="1" dirty="0">
                <a:solidFill>
                  <a:schemeClr val="bg1"/>
                </a:solidFill>
              </a:rPr>
              <a:t>Draft Biodiversity Action Plan</a:t>
            </a:r>
            <a:br>
              <a:rPr lang="en-IE" altLang="en-US" sz="3200" b="1" dirty="0">
                <a:solidFill>
                  <a:schemeClr val="bg1"/>
                </a:solidFill>
              </a:rPr>
            </a:br>
            <a:br>
              <a:rPr lang="en-IE" altLang="en-US" sz="3200" b="1" dirty="0">
                <a:solidFill>
                  <a:schemeClr val="bg1"/>
                </a:solidFill>
              </a:rPr>
            </a:br>
            <a:r>
              <a:rPr lang="en-IE" altLang="en-US" sz="3200" b="1" dirty="0">
                <a:solidFill>
                  <a:schemeClr val="bg1"/>
                </a:solidFill>
              </a:rPr>
              <a:t>Chief Executive’s Report</a:t>
            </a:r>
            <a:br>
              <a:rPr lang="en-IE" altLang="en-US" sz="3200" b="1" dirty="0">
                <a:solidFill>
                  <a:schemeClr val="bg1"/>
                </a:solidFill>
              </a:rPr>
            </a:br>
            <a:br>
              <a:rPr lang="en-IE" altLang="en-US" sz="3200" b="1" dirty="0">
                <a:solidFill>
                  <a:schemeClr val="bg1"/>
                </a:solidFill>
              </a:rPr>
            </a:br>
            <a:r>
              <a:rPr lang="en-IE" altLang="en-US" sz="3200" b="1" dirty="0">
                <a:solidFill>
                  <a:schemeClr val="bg1"/>
                </a:solidFill>
              </a:rPr>
              <a:t>Prepared by LUPT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sp>
        <p:nvSpPr>
          <p:cNvPr id="4100" name="Text Box 10">
            <a:extLst>
              <a:ext uri="{FF2B5EF4-FFF2-40B4-BE49-F238E27FC236}">
                <a16:creationId xmlns:a16="http://schemas.microsoft.com/office/drawing/2014/main" id="{87AB61BA-D5BC-43B1-8151-6FAE9AE9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6234113"/>
            <a:ext cx="85169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Council Meeting, November 2020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0EEC11C-8FEC-47DA-BAC5-9FD819A7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0184" y="4534270"/>
            <a:ext cx="3133816" cy="2350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2"/>
    </mc:Choice>
    <mc:Fallback xmlns="">
      <p:transition spd="slow" advTm="2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4439E74-77AB-44D2-AF2A-05674A1B39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>
            <a:extLst>
              <a:ext uri="{FF2B5EF4-FFF2-40B4-BE49-F238E27FC236}">
                <a16:creationId xmlns:a16="http://schemas.microsoft.com/office/drawing/2014/main" id="{0A8FB625-1321-4E82-8BDB-942B7AC36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54138"/>
            <a:ext cx="730769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dirty="0">
                <a:solidFill>
                  <a:srgbClr val="FFFFFF"/>
                </a:solidFill>
              </a:rPr>
              <a:t>Public Consultation on Draft Biodiversity Action Plan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C76ED-F308-4EF4-91B0-BE606A09FFD7}"/>
              </a:ext>
            </a:extLst>
          </p:cNvPr>
          <p:cNvSpPr txBox="1"/>
          <p:nvPr/>
        </p:nvSpPr>
        <p:spPr>
          <a:xfrm>
            <a:off x="103188" y="2349500"/>
            <a:ext cx="9040812" cy="4862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GB" sz="2000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Consultation period -  3rd July to 10th August 2020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GB" sz="2000" b="1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IE" sz="2000" b="1" dirty="0">
                <a:solidFill>
                  <a:srgbClr val="FFFFFF"/>
                </a:solidFill>
              </a:rPr>
              <a:t>2 on-line webinar consultation events were hosted	</a:t>
            </a:r>
          </a:p>
          <a:p>
            <a:pPr lvl="1" eaLnBrk="1" hangingPunct="1">
              <a:defRPr/>
            </a:pPr>
            <a:endParaRPr lang="en-IE" sz="2000" b="1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Promoted via digital media platforms and local media (advert and newspaper articles)</a:t>
            </a:r>
          </a:p>
          <a:p>
            <a:pPr lvl="1" eaLnBrk="1" hangingPunct="1">
              <a:defRPr/>
            </a:pPr>
            <a:endParaRPr lang="en-GB" sz="2000" b="1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IE" sz="2000" b="1" dirty="0">
                <a:solidFill>
                  <a:srgbClr val="FFFFFF"/>
                </a:solidFill>
              </a:rPr>
              <a:t>34 submissions received – c.460 topics raised (including duplications)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GB" sz="2000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endParaRPr lang="en-IE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IE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endParaRPr lang="en-IE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	</a:t>
            </a:r>
          </a:p>
          <a:p>
            <a:pPr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F826E32-D870-43A4-9BFA-6AA21E2AB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56"/>
    </mc:Choice>
    <mc:Fallback xmlns="">
      <p:transition spd="slow" advTm="4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D7EE0CE-C93A-441A-8232-D9B0EE99C4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>
            <a:extLst>
              <a:ext uri="{FF2B5EF4-FFF2-40B4-BE49-F238E27FC236}">
                <a16:creationId xmlns:a16="http://schemas.microsoft.com/office/drawing/2014/main" id="{4C1B8FD4-34D0-4046-92E7-8FFA55D3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1041400"/>
            <a:ext cx="6746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FF"/>
                </a:solidFill>
              </a:rPr>
              <a:t>Key Submission Issues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B026D-A63B-4E07-8986-E6520139C22C}"/>
              </a:ext>
            </a:extLst>
          </p:cNvPr>
          <p:cNvSpPr txBox="1"/>
          <p:nvPr/>
        </p:nvSpPr>
        <p:spPr>
          <a:xfrm>
            <a:off x="-265406" y="1625600"/>
            <a:ext cx="9145588" cy="523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IE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a general welcome for the preparation of a Biodiversity Action Plan</a:t>
            </a:r>
          </a:p>
          <a:p>
            <a:pPr lvl="1" eaLnBrk="1" hangingPunct="1">
              <a:defRPr/>
            </a:pPr>
            <a:endParaRPr lang="en-GB" sz="2000" b="1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suggestions for specific local biodiversity projects/ biodiversity training/ designation of new sites/ rewilding projects/ habitat retention and restoration/ improved protection measures 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GB" sz="2000" b="1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requests for details re timeframes, targets, implementation processes, reporting, monitoring, effective enforcement, best-practice, good governance</a:t>
            </a:r>
          </a:p>
          <a:p>
            <a:pPr lvl="1" eaLnBrk="1" hangingPunct="1">
              <a:defRPr/>
            </a:pPr>
            <a:endParaRPr lang="en-GB" sz="2000" b="1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requests for commitment to funding and resources, including a Biodiversity Forum, a Biodiversity Officer post, and an appropriate budget for biodiversity projects</a:t>
            </a:r>
          </a:p>
          <a:p>
            <a:pPr lvl="1" eaLnBrk="1" hangingPunct="1">
              <a:defRPr/>
            </a:pPr>
            <a:endParaRPr lang="en-GB" sz="2000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IE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542EBB8-F3C4-4779-BB85-A89012001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2753" y="5646197"/>
            <a:ext cx="1651246" cy="1238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8"/>
    </mc:Choice>
    <mc:Fallback xmlns="">
      <p:transition spd="slow" advTm="4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901BADD-FADB-4CF0-A42A-599964A7F0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9">
            <a:extLst>
              <a:ext uri="{FF2B5EF4-FFF2-40B4-BE49-F238E27FC236}">
                <a16:creationId xmlns:a16="http://schemas.microsoft.com/office/drawing/2014/main" id="{6D7A1C5F-5BEB-4CD2-A157-3BA5DA2F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996950"/>
            <a:ext cx="6746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>
                <a:solidFill>
                  <a:srgbClr val="FFFFFF"/>
                </a:solidFill>
              </a:rPr>
              <a:t>Why is it important?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B24DF-E2D7-4DD6-96E3-9165CB0E09C4}"/>
              </a:ext>
            </a:extLst>
          </p:cNvPr>
          <p:cNvSpPr txBox="1"/>
          <p:nvPr/>
        </p:nvSpPr>
        <p:spPr>
          <a:xfrm>
            <a:off x="371475" y="2232025"/>
            <a:ext cx="8442325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FFFFFF"/>
                </a:solidFill>
              </a:rPr>
              <a:t>Food  - wide variety of crops and animal livestock form our basic diet	</a:t>
            </a:r>
          </a:p>
          <a:p>
            <a:pPr lvl="2"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	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FFFFFF"/>
                </a:solidFill>
              </a:rPr>
              <a:t>Medicines – medicinal drugs, anti-biotics, anti-cancer treatments</a:t>
            </a:r>
          </a:p>
          <a:p>
            <a:pPr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FFFFFF"/>
                </a:solidFill>
              </a:rPr>
              <a:t>Other ‘Ecosystem S</a:t>
            </a:r>
            <a:r>
              <a:rPr lang="en-IE" dirty="0" err="1">
                <a:solidFill>
                  <a:srgbClr val="FFFFFF"/>
                </a:solidFill>
              </a:rPr>
              <a:t>ervices</a:t>
            </a:r>
            <a:r>
              <a:rPr lang="en-IE" dirty="0">
                <a:solidFill>
                  <a:srgbClr val="FFFFFF"/>
                </a:solidFill>
              </a:rPr>
              <a:t>’ – pollination, clean air, carbon sequestration, wetland cleansing of  water, flood management, healthy soils</a:t>
            </a:r>
          </a:p>
          <a:p>
            <a:pPr eaLnBrk="1" hangingPunct="1">
              <a:defRPr/>
            </a:pPr>
            <a:endParaRPr lang="en-IE" dirty="0">
              <a:solidFill>
                <a:srgbClr val="FFFFFF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FFFFFF"/>
                </a:solidFill>
              </a:rPr>
              <a:t>Raw materials - </a:t>
            </a:r>
            <a:r>
              <a:rPr lang="en-GB" dirty="0">
                <a:solidFill>
                  <a:srgbClr val="FFFFFF"/>
                </a:solidFill>
              </a:rPr>
              <a:t>including wood, biofuels and plant oils that come from both wild and cultivated species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FFFFFF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FFFF"/>
                </a:solidFill>
              </a:rPr>
              <a:t>Resilience – our ability to adapt to environmental threats such as disease and climate change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FFFFFF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FFFF"/>
                </a:solidFill>
              </a:rPr>
              <a:t>Intrinsic value - well-being, s</a:t>
            </a:r>
            <a:r>
              <a:rPr lang="en-GB" dirty="0" err="1">
                <a:solidFill>
                  <a:srgbClr val="FFFFFF"/>
                </a:solidFill>
              </a:rPr>
              <a:t>ignificant</a:t>
            </a:r>
            <a:r>
              <a:rPr lang="en-GB" dirty="0">
                <a:solidFill>
                  <a:srgbClr val="FFFFFF"/>
                </a:solidFill>
              </a:rPr>
              <a:t> health benefits from being in Nature, tourism</a:t>
            </a:r>
            <a:endParaRPr lang="en-IE" dirty="0">
              <a:solidFill>
                <a:srgbClr val="FFFFFF"/>
              </a:solidFill>
            </a:endParaRP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4CD3F3EC-7C8C-483C-8ECC-2BE1489601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9">
            <a:extLst>
              <a:ext uri="{FF2B5EF4-FFF2-40B4-BE49-F238E27FC236}">
                <a16:creationId xmlns:a16="http://schemas.microsoft.com/office/drawing/2014/main" id="{B147FF9E-3B8F-4E47-80C3-EF2B8700E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1130300"/>
            <a:ext cx="6746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>
                <a:solidFill>
                  <a:srgbClr val="FFFFFF"/>
                </a:solidFill>
              </a:rPr>
              <a:t>Chief Executive’s Report 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F1B19-C85D-44A2-A0E7-676C1C84874D}"/>
              </a:ext>
            </a:extLst>
          </p:cNvPr>
          <p:cNvSpPr txBox="1"/>
          <p:nvPr/>
        </p:nvSpPr>
        <p:spPr>
          <a:xfrm>
            <a:off x="-131763" y="2032000"/>
            <a:ext cx="9145588" cy="42780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IE" b="1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r>
              <a:rPr lang="en-IE" sz="2000" b="1" dirty="0">
                <a:solidFill>
                  <a:srgbClr val="FFFFFF"/>
                </a:solidFill>
              </a:rPr>
              <a:t>1)	C.E. Recommended Changes </a:t>
            </a:r>
          </a:p>
          <a:p>
            <a:pPr lvl="1" eaLnBrk="1" hangingPunct="1">
              <a:defRPr/>
            </a:pPr>
            <a:r>
              <a:rPr lang="en-IE" sz="2000" b="1" dirty="0">
                <a:solidFill>
                  <a:srgbClr val="FFFFFF"/>
                </a:solidFill>
              </a:rPr>
              <a:t>	- arising from submitted requests for details re Biodiversity 	  	  Forum</a:t>
            </a:r>
          </a:p>
          <a:p>
            <a:pPr lvl="1" eaLnBrk="1" hangingPunct="1">
              <a:defRPr/>
            </a:pPr>
            <a:r>
              <a:rPr lang="en-IE" sz="2000" b="1" dirty="0">
                <a:solidFill>
                  <a:srgbClr val="FFFFFF"/>
                </a:solidFill>
              </a:rPr>
              <a:t>	- arising from amendments to wording of proposed draft   	 	  Actions in displayed draft Plan  	</a:t>
            </a:r>
          </a:p>
          <a:p>
            <a:pPr lvl="1" eaLnBrk="1" hangingPunct="1">
              <a:defRPr/>
            </a:pPr>
            <a:endParaRPr lang="en-IE" sz="2000" b="1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r>
              <a:rPr lang="en-IE" sz="2000" b="1" dirty="0">
                <a:solidFill>
                  <a:srgbClr val="FFFFFF"/>
                </a:solidFill>
              </a:rPr>
              <a:t>2)	C.E. Recommended Changes</a:t>
            </a:r>
          </a:p>
          <a:p>
            <a:pPr lvl="1" eaLnBrk="1" hangingPunct="1">
              <a:defRPr/>
            </a:pPr>
            <a:r>
              <a:rPr lang="en-IE" sz="2000" b="1" dirty="0">
                <a:solidFill>
                  <a:srgbClr val="FFFFFF"/>
                </a:solidFill>
              </a:rPr>
              <a:t>	- arising from an evaluation of the submissions received, 	 	  resulting in the inclusion of additional Actions and  	 	 	  additional details regarding targets, timelines, project owner</a:t>
            </a:r>
            <a:endParaRPr lang="en-IE" b="1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endParaRPr lang="en-IE" b="1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n-IE" b="1" dirty="0">
                <a:solidFill>
                  <a:srgbClr val="FFFFFF"/>
                </a:solidFill>
              </a:rPr>
              <a:t>	</a:t>
            </a:r>
          </a:p>
          <a:p>
            <a:pPr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243CEB8-A6D3-47C2-84CB-E92AC32FC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4179" y="5459767"/>
            <a:ext cx="1899820" cy="1424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0"/>
    </mc:Choice>
    <mc:Fallback xmlns="">
      <p:transition spd="slow" advTm="2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A69D6A9-2A65-4D14-B111-54204FE0D6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>
            <a:extLst>
              <a:ext uri="{FF2B5EF4-FFF2-40B4-BE49-F238E27FC236}">
                <a16:creationId xmlns:a16="http://schemas.microsoft.com/office/drawing/2014/main" id="{2622323F-FB99-4ABA-A98F-82DBB3B73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2805113"/>
            <a:ext cx="87614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en-IE" altLang="en-US" b="1">
                <a:solidFill>
                  <a:srgbClr val="FFFFFF"/>
                </a:solidFill>
              </a:rPr>
              <a:t>1)	</a:t>
            </a:r>
            <a:r>
              <a:rPr lang="en-IE" altLang="en-US" sz="2000" b="1">
                <a:solidFill>
                  <a:srgbClr val="FFFFFF"/>
                </a:solidFill>
              </a:rPr>
              <a:t>Revision of text in Section 6.2 </a:t>
            </a:r>
            <a:r>
              <a:rPr lang="en-IE" altLang="en-US" sz="2000" b="1" i="1">
                <a:solidFill>
                  <a:srgbClr val="FFFFFF"/>
                </a:solidFill>
              </a:rPr>
              <a:t>The Next Steps, </a:t>
            </a:r>
            <a:r>
              <a:rPr lang="en-IE" altLang="en-US" sz="2000" b="1">
                <a:solidFill>
                  <a:srgbClr val="FFFFFF"/>
                </a:solidFill>
              </a:rPr>
              <a:t>to outline the 		formation of a joint sub-committee on biodiversity of the LUPT 	and EWCC Special Policy Committees, in conjunction with the 	formation of an Internal Working Group to oversee the 		implementation of the Biodiversity Action Plan</a:t>
            </a:r>
          </a:p>
          <a:p>
            <a:pPr lvl="1" eaLnBrk="1" hangingPunct="1"/>
            <a:endParaRPr lang="en-IE" altLang="en-US">
              <a:solidFill>
                <a:srgbClr val="FFFFFF"/>
              </a:solidFill>
            </a:endParaRPr>
          </a:p>
        </p:txBody>
      </p:sp>
      <p:sp>
        <p:nvSpPr>
          <p:cNvPr id="12292" name="Text Box 9">
            <a:extLst>
              <a:ext uri="{FF2B5EF4-FFF2-40B4-BE49-F238E27FC236}">
                <a16:creationId xmlns:a16="http://schemas.microsoft.com/office/drawing/2014/main" id="{1304AF40-463D-4417-B8D6-B183DC771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746250"/>
            <a:ext cx="8496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sz="2800">
                <a:solidFill>
                  <a:srgbClr val="FFFFFF"/>
                </a:solidFill>
              </a:rPr>
              <a:t>1)	Chief Executive’s Recommended Changes  </a:t>
            </a:r>
            <a:endParaRPr lang="en-US" altLang="en-US" sz="2800">
              <a:solidFill>
                <a:srgbClr val="FFFFFF"/>
              </a:solidFill>
            </a:endParaRPr>
          </a:p>
        </p:txBody>
      </p:sp>
      <p:sp>
        <p:nvSpPr>
          <p:cNvPr id="12293" name="TextBox 8">
            <a:extLst>
              <a:ext uri="{FF2B5EF4-FFF2-40B4-BE49-F238E27FC236}">
                <a16:creationId xmlns:a16="http://schemas.microsoft.com/office/drawing/2014/main" id="{97E7BE0C-1834-4D90-B66A-CB70F302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048250"/>
            <a:ext cx="7827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IE" altLang="en-US" sz="2000" b="1">
                <a:solidFill>
                  <a:schemeClr val="bg1"/>
                </a:solidFill>
              </a:rPr>
              <a:t>2)   Rewording of Action 2.3, Action 3.2, and Action 3.3 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2474F0C-1413-4765-A57C-EC9ED788A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8769" y="5373209"/>
            <a:ext cx="2015230" cy="15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91"/>
    </mc:Choice>
    <mc:Fallback xmlns="">
      <p:transition spd="slow" advTm="5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F57218F-E1C2-4E63-9365-755864760BF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9">
            <a:extLst>
              <a:ext uri="{FF2B5EF4-FFF2-40B4-BE49-F238E27FC236}">
                <a16:creationId xmlns:a16="http://schemas.microsoft.com/office/drawing/2014/main" id="{4721CD08-0A31-45F4-82D5-FDD1B63C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1751013"/>
            <a:ext cx="89693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sz="2400">
                <a:solidFill>
                  <a:srgbClr val="FFFFFF"/>
                </a:solidFill>
              </a:rPr>
              <a:t>2)	</a:t>
            </a:r>
            <a:r>
              <a:rPr lang="en-IE" altLang="en-US" sz="2800">
                <a:solidFill>
                  <a:srgbClr val="FFFFFF"/>
                </a:solidFill>
              </a:rPr>
              <a:t>Chief Executive’s Recommendations on 	submissions</a:t>
            </a:r>
            <a:endParaRPr lang="en-US" altLang="en-US" sz="28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F4864-EB33-42B7-BA77-8444909F9772}"/>
              </a:ext>
            </a:extLst>
          </p:cNvPr>
          <p:cNvSpPr txBox="1"/>
          <p:nvPr/>
        </p:nvSpPr>
        <p:spPr>
          <a:xfrm>
            <a:off x="655638" y="3279775"/>
            <a:ext cx="8313737" cy="37548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IE" sz="2000" b="1" dirty="0">
                <a:solidFill>
                  <a:schemeClr val="bg1"/>
                </a:solidFill>
              </a:rPr>
              <a:t>Additional columns are proposed to the Actions matrix, to provide for the inclusion of details on Target/Aims, Timescale, and Action Owner</a:t>
            </a:r>
          </a:p>
          <a:p>
            <a:pPr>
              <a:defRPr/>
            </a:pPr>
            <a:endParaRPr lang="en-IE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IE" sz="2000" b="1" dirty="0">
                <a:solidFill>
                  <a:schemeClr val="bg1"/>
                </a:solidFill>
              </a:rPr>
              <a:t>An additional action is proposed in Action 1.1 to provide for a the construction of a GIS database on biodiversity information</a:t>
            </a:r>
          </a:p>
          <a:p>
            <a:pPr>
              <a:defRPr/>
            </a:pPr>
            <a:endParaRPr lang="en-IE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IE" sz="2000" b="1" dirty="0">
                <a:solidFill>
                  <a:schemeClr val="bg1"/>
                </a:solidFill>
              </a:rPr>
              <a:t>An amended action is proposed in Action 3.1 to provide for biodiversity training and the annual reporting on biodiversity issues  </a:t>
            </a:r>
          </a:p>
          <a:p>
            <a:pPr>
              <a:defRPr/>
            </a:pPr>
            <a:endParaRPr lang="en-IE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IE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D1C8707-737B-49FE-9C2B-840D1EA80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3068" y="6092300"/>
            <a:ext cx="1020931" cy="765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64"/>
    </mc:Choice>
    <mc:Fallback xmlns="">
      <p:transition spd="slow" advTm="5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CAA01BE-DA76-461D-9B5E-62B720E77EA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9B2573-08F9-4A65-8828-B1D375233107}"/>
              </a:ext>
            </a:extLst>
          </p:cNvPr>
          <p:cNvSpPr txBox="1"/>
          <p:nvPr/>
        </p:nvSpPr>
        <p:spPr>
          <a:xfrm>
            <a:off x="92075" y="1811338"/>
            <a:ext cx="8958263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IE" sz="2000" b="1" dirty="0">
                <a:solidFill>
                  <a:schemeClr val="bg1"/>
                </a:solidFill>
              </a:rPr>
              <a:t> Additional text is proposed for Action 3.3, to provide for </a:t>
            </a:r>
            <a:r>
              <a:rPr lang="en-GB" sz="2000" b="1" dirty="0">
                <a:solidFill>
                  <a:schemeClr val="bg1"/>
                </a:solidFill>
              </a:rPr>
              <a:t>the       </a:t>
            </a:r>
          </a:p>
          <a:p>
            <a:pPr>
              <a:defRPr/>
            </a:pPr>
            <a:r>
              <a:rPr lang="en-GB" sz="2000" b="1" dirty="0">
                <a:solidFill>
                  <a:schemeClr val="bg1"/>
                </a:solidFill>
              </a:rPr>
              <a:t>      promotion of habitat restoration, creation, and rewilding</a:t>
            </a:r>
          </a:p>
          <a:p>
            <a:pPr>
              <a:defRPr/>
            </a:pPr>
            <a:r>
              <a:rPr lang="en-GB" sz="20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en-IE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IE" sz="2000" b="1" dirty="0">
                <a:solidFill>
                  <a:schemeClr val="bg1"/>
                </a:solidFill>
              </a:rPr>
              <a:t>An additional 4</a:t>
            </a:r>
            <a:r>
              <a:rPr lang="en-IE" sz="2000" b="1" baseline="30000" dirty="0">
                <a:solidFill>
                  <a:schemeClr val="bg1"/>
                </a:solidFill>
              </a:rPr>
              <a:t>th</a:t>
            </a:r>
            <a:r>
              <a:rPr lang="en-IE" sz="2000" b="1" dirty="0">
                <a:solidFill>
                  <a:schemeClr val="bg1"/>
                </a:solidFill>
              </a:rPr>
              <a:t> Theme is proposed ‘</a:t>
            </a:r>
            <a:r>
              <a:rPr lang="en-IE" sz="2000" b="1" i="1" dirty="0">
                <a:solidFill>
                  <a:schemeClr val="bg1"/>
                </a:solidFill>
              </a:rPr>
              <a:t>Biodiversity – Protect, Restore, and Create</a:t>
            </a:r>
            <a:r>
              <a:rPr lang="en-IE" sz="2000" b="1" dirty="0">
                <a:solidFill>
                  <a:schemeClr val="bg1"/>
                </a:solidFill>
              </a:rPr>
              <a:t>’ , with 3 proposed Actions to address: </a:t>
            </a:r>
          </a:p>
          <a:p>
            <a:pPr>
              <a:defRPr/>
            </a:pPr>
            <a:endParaRPr lang="en-IE" sz="20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IE" sz="2000" b="1" dirty="0">
                <a:solidFill>
                  <a:schemeClr val="bg1"/>
                </a:solidFill>
              </a:rPr>
              <a:t>	- the application of biodiversity protection policies as listed in 	  the National Biodiversity Action Plan and the County 	   	  Development Plan</a:t>
            </a:r>
          </a:p>
          <a:p>
            <a:pPr>
              <a:defRPr/>
            </a:pPr>
            <a:endParaRPr lang="en-IE" sz="20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IE" sz="2000" b="1" dirty="0">
                <a:solidFill>
                  <a:schemeClr val="bg1"/>
                </a:solidFill>
              </a:rPr>
              <a:t>	-  the research of alternative control measures to chemical 	   	   biocides </a:t>
            </a:r>
          </a:p>
          <a:p>
            <a:pPr>
              <a:defRPr/>
            </a:pPr>
            <a:endParaRPr lang="en-IE" sz="20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IE" sz="2000" b="1" dirty="0">
                <a:solidFill>
                  <a:schemeClr val="bg1"/>
                </a:solidFill>
              </a:rPr>
              <a:t>	-  the protection and restoration of river biodiversity</a:t>
            </a:r>
            <a:endParaRPr lang="en-IE" sz="2000" b="1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984214E-3A56-40BB-8BC0-4471B6BCB7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242" y="5619565"/>
            <a:ext cx="1686757" cy="1265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9"/>
    </mc:Choice>
    <mc:Fallback xmlns="">
      <p:transition spd="slow" advTm="5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4439E74-77AB-44D2-AF2A-05674A1B39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>
            <a:extLst>
              <a:ext uri="{FF2B5EF4-FFF2-40B4-BE49-F238E27FC236}">
                <a16:creationId xmlns:a16="http://schemas.microsoft.com/office/drawing/2014/main" id="{0A8FB625-1321-4E82-8BDB-942B7AC36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54138"/>
            <a:ext cx="73076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dirty="0">
                <a:solidFill>
                  <a:srgbClr val="FFFFFF"/>
                </a:solidFill>
              </a:rPr>
              <a:t>Next Steps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C76ED-F308-4EF4-91B0-BE606A09FFD7}"/>
              </a:ext>
            </a:extLst>
          </p:cNvPr>
          <p:cNvSpPr txBox="1"/>
          <p:nvPr/>
        </p:nvSpPr>
        <p:spPr>
          <a:xfrm>
            <a:off x="103188" y="2349500"/>
            <a:ext cx="9040812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GB" sz="2000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CE Report, including recommended changes is presented for consideration and adoption;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If adopted at the November Meeting, the final document, with agreed changes, will be published in early 2021;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n-GB" sz="2000" b="1" dirty="0">
                <a:solidFill>
                  <a:srgbClr val="FFFFFF"/>
                </a:solidFill>
              </a:rPr>
              <a:t>In the event of material changes to the Draft Plan, a further public consultation will be considered.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GB" sz="2000" b="1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endParaRPr lang="en-GB" sz="2000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endParaRPr lang="en-IE" dirty="0">
              <a:solidFill>
                <a:srgbClr val="FFFFFF"/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ü"/>
              <a:defRPr/>
            </a:pPr>
            <a:endParaRPr lang="en-IE" dirty="0">
              <a:solidFill>
                <a:srgbClr val="FFFFFF"/>
              </a:solidFill>
            </a:endParaRPr>
          </a:p>
          <a:p>
            <a:pPr lvl="1" eaLnBrk="1" hangingPunct="1">
              <a:defRPr/>
            </a:pPr>
            <a:endParaRPr lang="en-IE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	</a:t>
            </a:r>
          </a:p>
          <a:p>
            <a:pPr eaLnBrk="1" hangingPunct="1">
              <a:defRPr/>
            </a:pPr>
            <a:r>
              <a:rPr lang="en-IE" dirty="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378E9C6-3628-48A3-B4E5-6C78B3CB15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0184" y="4534270"/>
            <a:ext cx="3133816" cy="23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26"/>
    </mc:Choice>
    <mc:Fallback xmlns="">
      <p:transition spd="slow" advTm="6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9561</TotalTime>
  <Words>826</Words>
  <Application>Microsoft Office PowerPoint</Application>
  <PresentationFormat>On-screen Show (4:3)</PresentationFormat>
  <Paragraphs>97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Wingdings</vt:lpstr>
      <vt:lpstr>Default Design</vt:lpstr>
      <vt:lpstr>Draft Biodiversity Action Plan  Chief Executive’s Report  Prepared by LUPT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Supplementary Development Contribution Scheme Metro West Project</dc:title>
  <dc:creator>ethompson</dc:creator>
  <cp:lastModifiedBy>Eoin Burke</cp:lastModifiedBy>
  <cp:revision>312</cp:revision>
  <dcterms:created xsi:type="dcterms:W3CDTF">2008-11-05T10:03:15Z</dcterms:created>
  <dcterms:modified xsi:type="dcterms:W3CDTF">2020-11-06T16:17:13Z</dcterms:modified>
</cp:coreProperties>
</file>