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sldIdLst>
    <p:sldId id="256" r:id="rId5"/>
    <p:sldId id="262" r:id="rId6"/>
    <p:sldId id="257" r:id="rId7"/>
    <p:sldId id="258" r:id="rId8"/>
    <p:sldId id="260" r:id="rId9"/>
    <p:sldId id="259" r:id="rId10"/>
    <p:sldId id="261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5E00"/>
    <a:srgbClr val="5162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0" autoAdjust="0"/>
  </p:normalViewPr>
  <p:slideViewPr>
    <p:cSldViewPr>
      <p:cViewPr varScale="1">
        <p:scale>
          <a:sx n="72" d="100"/>
          <a:sy n="72" d="100"/>
        </p:scale>
        <p:origin x="135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86571D-74E3-4A38-B936-612EB1A1D3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801CC5-D8BB-4EFA-9854-AF93E34784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41E99D-2C61-44A0-B943-94575BF987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106D6-0742-446C-AEA9-CFB3436668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7812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09DA97-34E7-4B9A-B825-04BE57DC36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7ECD71-CCAA-4A41-8CD8-62A715A5E0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1A9B38-F0EF-4E41-88E4-F310644F04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E96AB-BF8A-4D04-9D76-8F0DD4CB68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01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D6EDCE-955F-4F90-97F6-484E2D90A3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5AEFCC-DD0A-408B-B0F3-F9CA54DD26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6A5134-193E-4A5A-A62A-B7DBE5681F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AFE65-0F0E-4C27-B8D1-310479C7E1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91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515C33-9309-4220-A46E-7078A90904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997DF7-D8E8-4DB8-9EFF-055FBB4FEC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D34145-E674-4456-9C10-6D52800F47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E6C01-8ABE-4CE1-AD79-C4D794D140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470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4AFF8F-AADC-484C-BB24-995C88F608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EFB0FD-CB30-4205-AF0D-8C902DF6F5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3B9F27-1727-403E-921A-6CFE8EDFF7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52893-3839-4DDA-9B4A-BA310B6C28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63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C541BB-D214-4C90-9FF0-115CBCBF68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BB6F8B-751A-4D7D-B297-348D4E15C7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EE40C2-8698-4516-91AE-DF78C50BBD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2E07D-5078-4A25-B65D-E7189E53A7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95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73C9B5F-A5D3-46C7-AADE-BCF507BE20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A319292-1DE8-4736-A217-05429A1778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E38251A-710F-4440-B2F2-DD1757356E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C36C8-7DA0-4CF2-94BE-3CC09E65E9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358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D1C0A43-FC81-4118-8FCE-78ADD804D0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9CC5595-2D37-4E31-9BB2-D8E640DA49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0F4E7E1-1B09-4818-8DAE-ABDD666966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1DE98-17AA-4CEA-B0BB-11EC77CF42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958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507CE63-9539-41E2-9B53-632BAAA806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4560C30-FB18-4A5C-B9CD-091BE1631D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810A64-83A7-4FDC-A72B-2A0BD3DF20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A8287-73C0-4C00-9EA3-E1068B9661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981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073612-FA1C-484A-A4BF-438437D98A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D85176-CD16-4EBE-AA7A-F82DBABB27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AEC670-F236-48CC-84C1-65FD074856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5BB40-D5BB-426C-BCDF-2B800DDAC4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222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BF2947-DBFB-4C8C-9A12-E71E1E631B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702113-202F-4ABE-998D-462BE33C20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E27CDD-DE2D-4EB8-9660-896B045DF7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D7B1F-F812-493E-B40F-D63F0E7E31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3746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986002B-168C-45DB-A7F9-754DA4F6F9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49F23D4-A3C6-4454-8CD3-2E9CDE8F20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857DC79-D5BF-4FE5-860E-01AD75D0EAB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6425114-49C5-4468-8293-6018DC2DD34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DA68F4-7B8A-4731-84AA-90A51260E42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4028BD9-C1DF-41BE-923F-DDC66472F6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8.jpe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8.jpe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8.jpe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8.jpe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8.jpe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1">
            <a:extLst>
              <a:ext uri="{FF2B5EF4-FFF2-40B4-BE49-F238E27FC236}">
                <a16:creationId xmlns:a16="http://schemas.microsoft.com/office/drawing/2014/main" id="{B3255069-A9EC-41ED-AC90-AA070B08C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6988"/>
            <a:ext cx="9145588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2">
            <a:extLst>
              <a:ext uri="{FF2B5EF4-FFF2-40B4-BE49-F238E27FC236}">
                <a16:creationId xmlns:a16="http://schemas.microsoft.com/office/drawing/2014/main" id="{75C0BD6E-D5B8-43AA-B93A-F1C0CD92582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82588" y="2687638"/>
            <a:ext cx="6853237" cy="2341562"/>
          </a:xfrm>
          <a:noFill/>
        </p:spPr>
        <p:txBody>
          <a:bodyPr/>
          <a:lstStyle/>
          <a:p>
            <a:pPr algn="l" eaLnBrk="1" hangingPunct="1"/>
            <a:r>
              <a:rPr lang="en-US" altLang="en-US" sz="5400">
                <a:solidFill>
                  <a:schemeClr val="bg1"/>
                </a:solidFill>
              </a:rPr>
              <a:t>School Street Project </a:t>
            </a:r>
          </a:p>
        </p:txBody>
      </p:sp>
      <p:sp>
        <p:nvSpPr>
          <p:cNvPr id="2052" name="Rectangle 33">
            <a:extLst>
              <a:ext uri="{FF2B5EF4-FFF2-40B4-BE49-F238E27FC236}">
                <a16:creationId xmlns:a16="http://schemas.microsoft.com/office/drawing/2014/main" id="{EE885BC5-7133-4734-B3AD-1E44A1459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029200"/>
            <a:ext cx="8305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600">
                <a:solidFill>
                  <a:schemeClr val="bg1"/>
                </a:solidFill>
              </a:rPr>
              <a:t>9</a:t>
            </a:r>
            <a:r>
              <a:rPr lang="en-US" altLang="en-US" sz="2600" baseline="30000">
                <a:solidFill>
                  <a:schemeClr val="bg1"/>
                </a:solidFill>
              </a:rPr>
              <a:t>th</a:t>
            </a:r>
            <a:r>
              <a:rPr lang="en-US" altLang="en-US" sz="2600">
                <a:solidFill>
                  <a:schemeClr val="bg1"/>
                </a:solidFill>
              </a:rPr>
              <a:t> November 2020</a:t>
            </a:r>
          </a:p>
        </p:txBody>
      </p:sp>
      <p:pic>
        <p:nvPicPr>
          <p:cNvPr id="2053" name="Video 7">
            <a:hlinkClick r:id="" action="ppaction://media"/>
            <a:extLst>
              <a:ext uri="{FF2B5EF4-FFF2-40B4-BE49-F238E27FC236}">
                <a16:creationId xmlns:a16="http://schemas.microsoft.com/office/drawing/2014/main" id="{C3A119A8-FADD-478A-A5E5-00520DE0B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Video 1">
            <a:hlinkClick r:id="" action="ppaction://media"/>
            <a:extLst>
              <a:ext uri="{FF2B5EF4-FFF2-40B4-BE49-F238E27FC236}">
                <a16:creationId xmlns:a16="http://schemas.microsoft.com/office/drawing/2014/main" id="{F8122559-CD2B-4ADC-98F3-1884D1482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Video 4">
            <a:hlinkClick r:id="" action="ppaction://media"/>
            <a:extLst>
              <a:ext uri="{FF2B5EF4-FFF2-40B4-BE49-F238E27FC236}">
                <a16:creationId xmlns:a16="http://schemas.microsoft.com/office/drawing/2014/main" id="{2C2228AF-988F-421C-A5C3-642060FB4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Video 1">
            <a:hlinkClick r:id="" action="ppaction://media"/>
            <a:extLst>
              <a:ext uri="{FF2B5EF4-FFF2-40B4-BE49-F238E27FC236}">
                <a16:creationId xmlns:a16="http://schemas.microsoft.com/office/drawing/2014/main" id="{1002BB7C-7D1D-40F3-9D22-6BD6BBAA5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Video 2">
            <a:hlinkClick r:id="" action="ppaction://media"/>
            <a:extLst>
              <a:ext uri="{FF2B5EF4-FFF2-40B4-BE49-F238E27FC236}">
                <a16:creationId xmlns:a16="http://schemas.microsoft.com/office/drawing/2014/main" id="{265AA14B-624C-4272-8AC6-03CDF1253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D6E5A696-9A88-448C-9651-079A666F9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p:transition spd="slow" advTm="77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7">
            <a:extLst>
              <a:ext uri="{FF2B5EF4-FFF2-40B4-BE49-F238E27FC236}">
                <a16:creationId xmlns:a16="http://schemas.microsoft.com/office/drawing/2014/main" id="{7894BF00-7FF9-4164-A79A-0118663E0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" descr="A group of people on a sidewalk&#10;&#10;Description automatically generated">
            <a:extLst>
              <a:ext uri="{FF2B5EF4-FFF2-40B4-BE49-F238E27FC236}">
                <a16:creationId xmlns:a16="http://schemas.microsoft.com/office/drawing/2014/main" id="{7108D3CC-DA90-4843-9816-B384E418D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73238"/>
            <a:ext cx="6953250" cy="505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Rectangle 18">
            <a:extLst>
              <a:ext uri="{FF2B5EF4-FFF2-40B4-BE49-F238E27FC236}">
                <a16:creationId xmlns:a16="http://schemas.microsoft.com/office/drawing/2014/main" id="{CF349C86-355F-4887-802D-5CA004597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575" y="3249613"/>
            <a:ext cx="6767513" cy="38163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  <a:defRPr/>
            </a:pPr>
            <a:endParaRPr lang="en-US" altLang="en-US" sz="3600" dirty="0">
              <a:solidFill>
                <a:srgbClr val="D95E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altLang="en-US" sz="3600" dirty="0">
                <a:solidFill>
                  <a:srgbClr val="D95E00"/>
                </a:solidFill>
              </a:rPr>
              <a:t>	</a:t>
            </a:r>
            <a:r>
              <a:rPr lang="en-US" altLang="en-US" sz="3600" dirty="0">
                <a:solidFill>
                  <a:schemeClr val="bg1"/>
                </a:solidFill>
              </a:rPr>
              <a:t>What is a school street? </a:t>
            </a:r>
          </a:p>
          <a:p>
            <a:pPr algn="just">
              <a:defRPr/>
            </a:pPr>
            <a:r>
              <a:rPr lang="en-IE" sz="2400" i="1" dirty="0">
                <a:solidFill>
                  <a:schemeClr val="bg1"/>
                </a:solidFill>
              </a:rPr>
              <a:t>A road outside a school, or schools, with a temporary restriction on motorised traffic during school drop off and pick-up times. The restriction, generally, applies to school related traffic and through traffic.</a:t>
            </a:r>
            <a:endParaRPr lang="en-US" altLang="en-US" sz="2400" i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44509F-FA16-4C79-B39F-3AAA2B6CD2A5}"/>
              </a:ext>
            </a:extLst>
          </p:cNvPr>
          <p:cNvSpPr txBox="1"/>
          <p:nvPr/>
        </p:nvSpPr>
        <p:spPr>
          <a:xfrm>
            <a:off x="4211638" y="6186488"/>
            <a:ext cx="1730375" cy="600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IE" sz="1100" dirty="0"/>
              <a:t>Grove Road, Malahide. Photo courtesy of Fingal County Council. </a:t>
            </a:r>
          </a:p>
        </p:txBody>
      </p:sp>
      <p:pic>
        <p:nvPicPr>
          <p:cNvPr id="3078" name="Video 5">
            <a:hlinkClick r:id="" action="ppaction://media"/>
            <a:extLst>
              <a:ext uri="{FF2B5EF4-FFF2-40B4-BE49-F238E27FC236}">
                <a16:creationId xmlns:a16="http://schemas.microsoft.com/office/drawing/2014/main" id="{05575CA2-961B-4CB9-A9F5-6CBC9BD27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Video 1">
            <a:hlinkClick r:id="" action="ppaction://media"/>
            <a:extLst>
              <a:ext uri="{FF2B5EF4-FFF2-40B4-BE49-F238E27FC236}">
                <a16:creationId xmlns:a16="http://schemas.microsoft.com/office/drawing/2014/main" id="{2661B54F-BF74-4F19-9AAA-494922F4C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Video 4">
            <a:hlinkClick r:id="" action="ppaction://media"/>
            <a:extLst>
              <a:ext uri="{FF2B5EF4-FFF2-40B4-BE49-F238E27FC236}">
                <a16:creationId xmlns:a16="http://schemas.microsoft.com/office/drawing/2014/main" id="{AEAB577D-40AB-4F74-9ADD-9DB8AF060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Video 1">
            <a:hlinkClick r:id="" action="ppaction://media"/>
            <a:extLst>
              <a:ext uri="{FF2B5EF4-FFF2-40B4-BE49-F238E27FC236}">
                <a16:creationId xmlns:a16="http://schemas.microsoft.com/office/drawing/2014/main" id="{A21865D6-EC64-490A-93C5-4367A9B12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Video 2">
            <a:hlinkClick r:id="" action="ppaction://media"/>
            <a:extLst>
              <a:ext uri="{FF2B5EF4-FFF2-40B4-BE49-F238E27FC236}">
                <a16:creationId xmlns:a16="http://schemas.microsoft.com/office/drawing/2014/main" id="{BB42FE61-EBD7-4E68-9CF9-F5E05A883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FAC1D688-F95C-4FC1-875B-2E309DF0EF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p:transition spd="slow" advTm="19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7">
            <a:extLst>
              <a:ext uri="{FF2B5EF4-FFF2-40B4-BE49-F238E27FC236}">
                <a16:creationId xmlns:a16="http://schemas.microsoft.com/office/drawing/2014/main" id="{68C96BE6-6364-4C95-AE27-2624EC789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">
            <a:extLst>
              <a:ext uri="{FF2B5EF4-FFF2-40B4-BE49-F238E27FC236}">
                <a16:creationId xmlns:a16="http://schemas.microsoft.com/office/drawing/2014/main" id="{0920E852-7ED9-4F9D-A648-829744B1F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7388"/>
            <a:ext cx="771525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Rectangle 18">
            <a:extLst>
              <a:ext uri="{FF2B5EF4-FFF2-40B4-BE49-F238E27FC236}">
                <a16:creationId xmlns:a16="http://schemas.microsoft.com/office/drawing/2014/main" id="{FA45D785-AF45-463B-9267-33150FD88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292600"/>
            <a:ext cx="5976938" cy="2349500"/>
          </a:xfrm>
          <a:prstGeom prst="rect">
            <a:avLst/>
          </a:prstGeom>
          <a:solidFill>
            <a:schemeClr val="lt1">
              <a:alpha val="7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3600" dirty="0"/>
              <a:t>	Our aim: </a:t>
            </a:r>
          </a:p>
          <a:p>
            <a:pPr eaLnBrk="1" hangingPunct="1">
              <a:buFontTx/>
              <a:buNone/>
              <a:defRPr/>
            </a:pPr>
            <a:r>
              <a:rPr lang="en-US" sz="2000" i="1" dirty="0">
                <a:ea typeface="Times" panose="02020603050405020304" pitchFamily="18" charset="0"/>
              </a:rPr>
              <a:t>	To restrict </a:t>
            </a:r>
            <a:r>
              <a:rPr lang="en-US" sz="2000" i="1" dirty="0" err="1">
                <a:ea typeface="Times" panose="02020603050405020304" pitchFamily="18" charset="0"/>
              </a:rPr>
              <a:t>motorised</a:t>
            </a:r>
            <a:r>
              <a:rPr lang="en-US" sz="2000" i="1" dirty="0">
                <a:ea typeface="Times" panose="02020603050405020304" pitchFamily="18" charset="0"/>
              </a:rPr>
              <a:t> traffic within an agreed street, or zone, outside the school gate to enhance a safer environment in which children can feel encouraged to cycle, walk or scoot to, and from, school.</a:t>
            </a:r>
            <a:endParaRPr lang="en-IE" sz="2000" i="1" dirty="0"/>
          </a:p>
        </p:txBody>
      </p:sp>
      <p:pic>
        <p:nvPicPr>
          <p:cNvPr id="4101" name="Video 11">
            <a:hlinkClick r:id="" action="ppaction://media"/>
            <a:extLst>
              <a:ext uri="{FF2B5EF4-FFF2-40B4-BE49-F238E27FC236}">
                <a16:creationId xmlns:a16="http://schemas.microsoft.com/office/drawing/2014/main" id="{08F8E1C4-081E-4FFB-9ACD-878DEBA19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Video 1">
            <a:hlinkClick r:id="" action="ppaction://media"/>
            <a:extLst>
              <a:ext uri="{FF2B5EF4-FFF2-40B4-BE49-F238E27FC236}">
                <a16:creationId xmlns:a16="http://schemas.microsoft.com/office/drawing/2014/main" id="{907676EA-B81D-4E7C-93B7-F299C3296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Video 4">
            <a:hlinkClick r:id="" action="ppaction://media"/>
            <a:extLst>
              <a:ext uri="{FF2B5EF4-FFF2-40B4-BE49-F238E27FC236}">
                <a16:creationId xmlns:a16="http://schemas.microsoft.com/office/drawing/2014/main" id="{91D26CEF-1821-4B64-A36F-12B345594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Video 1">
            <a:hlinkClick r:id="" action="ppaction://media"/>
            <a:extLst>
              <a:ext uri="{FF2B5EF4-FFF2-40B4-BE49-F238E27FC236}">
                <a16:creationId xmlns:a16="http://schemas.microsoft.com/office/drawing/2014/main" id="{E3681721-9F84-45A3-9DBE-5036CEBBB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Video 2">
            <a:hlinkClick r:id="" action="ppaction://media"/>
            <a:extLst>
              <a:ext uri="{FF2B5EF4-FFF2-40B4-BE49-F238E27FC236}">
                <a16:creationId xmlns:a16="http://schemas.microsoft.com/office/drawing/2014/main" id="{534C092E-AFF9-457A-9236-E0C17F09B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A72B52FA-2601-4D94-86E8-F7DA576718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p:transition spd="slow" advTm="167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7">
            <a:extLst>
              <a:ext uri="{FF2B5EF4-FFF2-40B4-BE49-F238E27FC236}">
                <a16:creationId xmlns:a16="http://schemas.microsoft.com/office/drawing/2014/main" id="{DCDB68AA-CEDC-4501-94F5-A8E0C4ACF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">
            <a:extLst>
              <a:ext uri="{FF2B5EF4-FFF2-40B4-BE49-F238E27FC236}">
                <a16:creationId xmlns:a16="http://schemas.microsoft.com/office/drawing/2014/main" id="{4A7943A6-C69F-4322-8FFA-22230340B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844675"/>
            <a:ext cx="7513637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Rectangle 18">
            <a:extLst>
              <a:ext uri="{FF2B5EF4-FFF2-40B4-BE49-F238E27FC236}">
                <a16:creationId xmlns:a16="http://schemas.microsoft.com/office/drawing/2014/main" id="{BAD1A28F-E3A9-4CCC-87CA-F203FF9BD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575" y="3249613"/>
            <a:ext cx="6767513" cy="38163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  <a:defRPr/>
            </a:pPr>
            <a:endParaRPr lang="en-US" altLang="en-US" sz="3600" dirty="0">
              <a:solidFill>
                <a:srgbClr val="D95E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altLang="en-US" sz="3600" dirty="0">
                <a:solidFill>
                  <a:srgbClr val="D95E00"/>
                </a:solidFill>
              </a:rPr>
              <a:t>	</a:t>
            </a:r>
            <a:r>
              <a:rPr lang="en-US" altLang="en-US" sz="4000" b="1" dirty="0">
                <a:solidFill>
                  <a:schemeClr val="bg1"/>
                </a:solidFill>
              </a:rPr>
              <a:t>Objectives: </a:t>
            </a:r>
          </a:p>
          <a:p>
            <a:pPr lvl="1">
              <a:buSzPts val="1200"/>
              <a:buFont typeface="+mj-lt"/>
              <a:buAutoNum type="arabicPeriod"/>
              <a:defRPr/>
            </a:pPr>
            <a:r>
              <a:rPr lang="en-US" b="1" dirty="0">
                <a:solidFill>
                  <a:schemeClr val="bg1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Improve Road Safety</a:t>
            </a:r>
            <a:endParaRPr lang="en-IE" dirty="0">
              <a:solidFill>
                <a:schemeClr val="bg1"/>
              </a:solidFill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lvl="1">
              <a:buSzPts val="1200"/>
              <a:buFont typeface="+mj-lt"/>
              <a:buAutoNum type="arabicPeriod"/>
              <a:defRPr/>
            </a:pPr>
            <a:r>
              <a:rPr lang="en-US" b="1" dirty="0">
                <a:solidFill>
                  <a:schemeClr val="bg1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Improve the local environment</a:t>
            </a:r>
            <a:endParaRPr lang="en-IE" dirty="0">
              <a:solidFill>
                <a:schemeClr val="bg1"/>
              </a:solidFill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lvl="1">
              <a:buSzPts val="1200"/>
              <a:buFont typeface="+mj-lt"/>
              <a:buAutoNum type="arabicPeriod"/>
              <a:defRPr/>
            </a:pPr>
            <a:r>
              <a:rPr lang="en-US" b="1" dirty="0">
                <a:solidFill>
                  <a:schemeClr val="bg1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Promoting better health</a:t>
            </a:r>
            <a:endParaRPr lang="en-IE" i="1" dirty="0">
              <a:solidFill>
                <a:schemeClr val="bg1"/>
              </a:solidFill>
            </a:endParaRPr>
          </a:p>
        </p:txBody>
      </p:sp>
      <p:pic>
        <p:nvPicPr>
          <p:cNvPr id="5125" name="Video 9">
            <a:hlinkClick r:id="" action="ppaction://media"/>
            <a:extLst>
              <a:ext uri="{FF2B5EF4-FFF2-40B4-BE49-F238E27FC236}">
                <a16:creationId xmlns:a16="http://schemas.microsoft.com/office/drawing/2014/main" id="{E8D10929-B77F-4BD8-BC81-1756D7356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Video 1">
            <a:hlinkClick r:id="" action="ppaction://media"/>
            <a:extLst>
              <a:ext uri="{FF2B5EF4-FFF2-40B4-BE49-F238E27FC236}">
                <a16:creationId xmlns:a16="http://schemas.microsoft.com/office/drawing/2014/main" id="{BA1EE360-CA82-454D-86A9-A0B3395C2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Video 3">
            <a:hlinkClick r:id="" action="ppaction://media"/>
            <a:extLst>
              <a:ext uri="{FF2B5EF4-FFF2-40B4-BE49-F238E27FC236}">
                <a16:creationId xmlns:a16="http://schemas.microsoft.com/office/drawing/2014/main" id="{307F5D3C-783C-49C1-AADD-022B952E8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Video 1">
            <a:hlinkClick r:id="" action="ppaction://media"/>
            <a:extLst>
              <a:ext uri="{FF2B5EF4-FFF2-40B4-BE49-F238E27FC236}">
                <a16:creationId xmlns:a16="http://schemas.microsoft.com/office/drawing/2014/main" id="{DF68066C-303C-466D-AE46-CBB382E1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Video 2">
            <a:hlinkClick r:id="" action="ppaction://media"/>
            <a:extLst>
              <a:ext uri="{FF2B5EF4-FFF2-40B4-BE49-F238E27FC236}">
                <a16:creationId xmlns:a16="http://schemas.microsoft.com/office/drawing/2014/main" id="{51478497-D159-422E-B405-EFD8F9FD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Video 14">
            <a:hlinkClick r:id="" action="ppaction://media"/>
            <a:extLst>
              <a:ext uri="{FF2B5EF4-FFF2-40B4-BE49-F238E27FC236}">
                <a16:creationId xmlns:a16="http://schemas.microsoft.com/office/drawing/2014/main" id="{CC93FE9A-118F-4FFA-A092-A9A9EA56E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p:transition spd="slow" advTm="472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7">
            <a:extLst>
              <a:ext uri="{FF2B5EF4-FFF2-40B4-BE49-F238E27FC236}">
                <a16:creationId xmlns:a16="http://schemas.microsoft.com/office/drawing/2014/main" id="{0D4E9484-9C6B-4E15-8FD9-316A53B0C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540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Rectangle 18">
            <a:extLst>
              <a:ext uri="{FF2B5EF4-FFF2-40B4-BE49-F238E27FC236}">
                <a16:creationId xmlns:a16="http://schemas.microsoft.com/office/drawing/2014/main" id="{9B43832A-1AA6-46C7-B2D8-42DE5E331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575" y="1412875"/>
            <a:ext cx="6769100" cy="38163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1400" dirty="0"/>
              <a:t> </a:t>
            </a:r>
            <a:endParaRPr lang="en-US" alt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99DF9-85D3-4523-A3D7-76809754F18E}"/>
              </a:ext>
            </a:extLst>
          </p:cNvPr>
          <p:cNvSpPr txBox="1"/>
          <p:nvPr/>
        </p:nvSpPr>
        <p:spPr>
          <a:xfrm>
            <a:off x="535479" y="1916832"/>
            <a:ext cx="6204450" cy="4729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sz="5400" dirty="0"/>
              <a:t>Selection criteria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000" dirty="0"/>
              <a:t>Primary schools evaluated against following selection criteria: </a:t>
            </a:r>
          </a:p>
          <a:p>
            <a:pPr marL="457200" indent="-342900">
              <a:spcBef>
                <a:spcPts val="1600"/>
              </a:spcBef>
              <a:spcAft>
                <a:spcPts val="0"/>
              </a:spcAft>
              <a:buSzPts val="1800"/>
              <a:buFontTx/>
              <a:buAutoNum type="arabicPeriod"/>
              <a:defRPr/>
            </a:pPr>
            <a:r>
              <a:rPr lang="en-IE" sz="2000" dirty="0"/>
              <a:t>Presence of School Warden.   </a:t>
            </a:r>
          </a:p>
          <a:p>
            <a:pPr marL="457200" indent="-342900">
              <a:spcBef>
                <a:spcPts val="0"/>
              </a:spcBef>
              <a:spcAft>
                <a:spcPts val="0"/>
              </a:spcAft>
              <a:buSzPts val="1800"/>
              <a:buFontTx/>
              <a:buAutoNum type="arabicPeriod"/>
              <a:defRPr/>
            </a:pPr>
            <a:r>
              <a:rPr lang="en-IE" sz="2000" dirty="0"/>
              <a:t>Road category: regional, local, residential. </a:t>
            </a:r>
          </a:p>
          <a:p>
            <a:pPr marL="457200" indent="-342900">
              <a:spcBef>
                <a:spcPts val="0"/>
              </a:spcBef>
              <a:spcAft>
                <a:spcPts val="0"/>
              </a:spcAft>
              <a:buSzPts val="1800"/>
              <a:buFontTx/>
              <a:buAutoNum type="arabicPeriod"/>
              <a:defRPr/>
            </a:pPr>
            <a:r>
              <a:rPr lang="en-IE" sz="2000" dirty="0"/>
              <a:t>Presence of public transport outside school.  </a:t>
            </a:r>
          </a:p>
          <a:p>
            <a:pPr marL="457200" indent="-342900">
              <a:spcBef>
                <a:spcPts val="0"/>
              </a:spcBef>
              <a:spcAft>
                <a:spcPts val="0"/>
              </a:spcAft>
              <a:buSzPts val="1800"/>
              <a:buFontTx/>
              <a:buAutoNum type="arabicPeriod"/>
              <a:defRPr/>
            </a:pPr>
            <a:r>
              <a:rPr lang="en-IE" sz="2000" dirty="0"/>
              <a:t>Existing behavioural change programme. </a:t>
            </a:r>
          </a:p>
          <a:p>
            <a:pPr marL="457200" indent="-342900">
              <a:spcBef>
                <a:spcPts val="0"/>
              </a:spcBef>
              <a:spcAft>
                <a:spcPts val="0"/>
              </a:spcAft>
              <a:buSzPts val="1800"/>
              <a:buFontTx/>
              <a:buAutoNum type="arabicPeriod"/>
              <a:defRPr/>
            </a:pPr>
            <a:r>
              <a:rPr lang="en-IE" sz="2000" dirty="0"/>
              <a:t>Potential for improved connectivity between school and pupil catchment.  </a:t>
            </a:r>
          </a:p>
          <a:p>
            <a:pPr marL="457200" indent="-342900">
              <a:spcBef>
                <a:spcPts val="0"/>
              </a:spcBef>
              <a:spcAft>
                <a:spcPts val="0"/>
              </a:spcAft>
              <a:buSzPts val="1800"/>
              <a:buFontTx/>
              <a:buAutoNum type="arabicPeriod"/>
              <a:defRPr/>
            </a:pPr>
            <a:r>
              <a:rPr lang="en-IE" sz="2000" dirty="0"/>
              <a:t>Known traffic related issues outside school. </a:t>
            </a:r>
            <a:endParaRPr lang="en-IE" sz="2000" dirty="0">
              <a:highlight>
                <a:srgbClr val="FFFF00"/>
              </a:highlight>
            </a:endParaRPr>
          </a:p>
          <a:p>
            <a:pPr marL="114300">
              <a:spcBef>
                <a:spcPts val="0"/>
              </a:spcBef>
              <a:spcAft>
                <a:spcPts val="0"/>
              </a:spcAft>
              <a:buSzPts val="1800"/>
              <a:defRPr/>
            </a:pPr>
            <a:r>
              <a:rPr lang="en-US" altLang="en-US" sz="5400" dirty="0"/>
              <a:t> </a:t>
            </a:r>
          </a:p>
        </p:txBody>
      </p:sp>
      <p:pic>
        <p:nvPicPr>
          <p:cNvPr id="6149" name="Video 8">
            <a:hlinkClick r:id="" action="ppaction://media"/>
            <a:extLst>
              <a:ext uri="{FF2B5EF4-FFF2-40B4-BE49-F238E27FC236}">
                <a16:creationId xmlns:a16="http://schemas.microsoft.com/office/drawing/2014/main" id="{3A7CA7FB-1A08-4E22-9FD2-669FC543E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Video 1">
            <a:hlinkClick r:id="" action="ppaction://media"/>
            <a:extLst>
              <a:ext uri="{FF2B5EF4-FFF2-40B4-BE49-F238E27FC236}">
                <a16:creationId xmlns:a16="http://schemas.microsoft.com/office/drawing/2014/main" id="{A7D3ACCE-7321-4F39-B0D3-5E46EC35C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Video 3">
            <a:hlinkClick r:id="" action="ppaction://media"/>
            <a:extLst>
              <a:ext uri="{FF2B5EF4-FFF2-40B4-BE49-F238E27FC236}">
                <a16:creationId xmlns:a16="http://schemas.microsoft.com/office/drawing/2014/main" id="{9C37CAD5-AE25-4E3A-A09F-BE1051E15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Video 1">
            <a:hlinkClick r:id="" action="ppaction://media"/>
            <a:extLst>
              <a:ext uri="{FF2B5EF4-FFF2-40B4-BE49-F238E27FC236}">
                <a16:creationId xmlns:a16="http://schemas.microsoft.com/office/drawing/2014/main" id="{5436E314-BB3F-4A95-9299-992B344E0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Video 2">
            <a:hlinkClick r:id="" action="ppaction://media"/>
            <a:extLst>
              <a:ext uri="{FF2B5EF4-FFF2-40B4-BE49-F238E27FC236}">
                <a16:creationId xmlns:a16="http://schemas.microsoft.com/office/drawing/2014/main" id="{AECCF42B-9C80-41DD-A25F-F994819CD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7DF59009-06D1-465D-85A9-D92AD15386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p:transition spd="slow" advTm="438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7">
            <a:extLst>
              <a:ext uri="{FF2B5EF4-FFF2-40B4-BE49-F238E27FC236}">
                <a16:creationId xmlns:a16="http://schemas.microsoft.com/office/drawing/2014/main" id="{2AA2FE8B-51C8-4871-9EFE-673F3AED8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Rectangle 18">
            <a:extLst>
              <a:ext uri="{FF2B5EF4-FFF2-40B4-BE49-F238E27FC236}">
                <a16:creationId xmlns:a16="http://schemas.microsoft.com/office/drawing/2014/main" id="{5972A5A7-D9D0-4522-88BF-9CB68B456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575" y="1412875"/>
            <a:ext cx="6769100" cy="38163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  <a:defRPr/>
            </a:pPr>
            <a:endParaRPr lang="en-US" altLang="en-US" sz="3600" dirty="0"/>
          </a:p>
          <a:p>
            <a:pPr eaLnBrk="1" hangingPunct="1">
              <a:buFontTx/>
              <a:buNone/>
              <a:defRPr/>
            </a:pPr>
            <a:r>
              <a:rPr lang="en-US" altLang="en-US" sz="3600" dirty="0"/>
              <a:t>	Schools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3600" dirty="0"/>
              <a:t>	</a:t>
            </a:r>
            <a:r>
              <a:rPr lang="en-US" altLang="en-US" sz="1400" dirty="0"/>
              <a:t>As agreed at the October Area Committee Meetings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5904082-B37A-40D8-BDF1-987D099A8872}"/>
              </a:ext>
            </a:extLst>
          </p:cNvPr>
          <p:cNvGraphicFramePr>
            <a:graphicFrameLocks noGrp="1"/>
          </p:cNvGraphicFramePr>
          <p:nvPr/>
        </p:nvGraphicFramePr>
        <p:xfrm>
          <a:off x="179388" y="3559175"/>
          <a:ext cx="8569324" cy="1655763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2855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6970"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AREA </a:t>
                      </a:r>
                      <a:endParaRPr lang="en-IE" sz="12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Progress to pilot phase </a:t>
                      </a:r>
                      <a:endParaRPr lang="en-IE" sz="12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Progress to second phase </a:t>
                      </a:r>
                      <a:endParaRPr lang="en-IE" sz="12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941"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Clondalkin ACM </a:t>
                      </a:r>
                      <a:endParaRPr lang="en-IE" sz="12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Gaelscoil Chluáin Dolcain – Old Nangor Road. </a:t>
                      </a:r>
                      <a:endParaRPr lang="en-IE" sz="12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Talbot S.N.S. – Bawnogue. </a:t>
                      </a:r>
                      <a:endParaRPr lang="en-IE" sz="12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970"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LPF ACM  </a:t>
                      </a:r>
                      <a:endParaRPr lang="en-IE" sz="12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St. Lorcan’s and St. Brigid’s – The Oval</a:t>
                      </a:r>
                      <a:endParaRPr lang="en-IE" sz="12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St. Mary’s S.N.S. – Rowlagh </a:t>
                      </a:r>
                      <a:endParaRPr lang="en-IE" sz="12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941"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RFTB ACM </a:t>
                      </a:r>
                      <a:endParaRPr lang="en-IE" sz="12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Holy Spirit Schools, Limekiln Lane</a:t>
                      </a:r>
                      <a:endParaRPr lang="en-IE" sz="12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Bishop Shanahan and Galvin, Templeogue Wood  </a:t>
                      </a:r>
                      <a:endParaRPr lang="en-IE" sz="12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941"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Tallaght ACM </a:t>
                      </a:r>
                      <a:endParaRPr lang="en-IE" sz="12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St. Mark’s S.N.S. and J.N.S. – Springfield </a:t>
                      </a:r>
                      <a:endParaRPr lang="en-IE" sz="120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Scoil </a:t>
                      </a:r>
                      <a:r>
                        <a:rPr lang="en-US" sz="1000" dirty="0" err="1">
                          <a:effectLst/>
                        </a:rPr>
                        <a:t>Maelruain</a:t>
                      </a:r>
                      <a:r>
                        <a:rPr lang="en-US" sz="1000" dirty="0">
                          <a:effectLst/>
                        </a:rPr>
                        <a:t> S.N.S. and J.N.S. – Old Bawn</a:t>
                      </a:r>
                      <a:endParaRPr lang="en-IE" sz="12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198" name="Video 9">
            <a:hlinkClick r:id="" action="ppaction://media"/>
            <a:extLst>
              <a:ext uri="{FF2B5EF4-FFF2-40B4-BE49-F238E27FC236}">
                <a16:creationId xmlns:a16="http://schemas.microsoft.com/office/drawing/2014/main" id="{FE075656-A82C-4509-BBB1-DEDE8A895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Video 1">
            <a:hlinkClick r:id="" action="ppaction://media"/>
            <a:extLst>
              <a:ext uri="{FF2B5EF4-FFF2-40B4-BE49-F238E27FC236}">
                <a16:creationId xmlns:a16="http://schemas.microsoft.com/office/drawing/2014/main" id="{EA9C7343-C379-433E-B9F0-1DA3F6D5D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0" name="Video 3">
            <a:hlinkClick r:id="" action="ppaction://media"/>
            <a:extLst>
              <a:ext uri="{FF2B5EF4-FFF2-40B4-BE49-F238E27FC236}">
                <a16:creationId xmlns:a16="http://schemas.microsoft.com/office/drawing/2014/main" id="{F8ED5D12-5FD4-448B-A0E8-89DE94C5E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1" name="Video 4">
            <a:hlinkClick r:id="" action="ppaction://media"/>
            <a:extLst>
              <a:ext uri="{FF2B5EF4-FFF2-40B4-BE49-F238E27FC236}">
                <a16:creationId xmlns:a16="http://schemas.microsoft.com/office/drawing/2014/main" id="{ECB40E4C-FB2E-4E01-8571-62C45C7D2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2" name="Video 6">
            <a:hlinkClick r:id="" action="ppaction://media"/>
            <a:extLst>
              <a:ext uri="{FF2B5EF4-FFF2-40B4-BE49-F238E27FC236}">
                <a16:creationId xmlns:a16="http://schemas.microsoft.com/office/drawing/2014/main" id="{12EF883D-253D-4E1A-B6B8-614FDF891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DFAF8492-896B-4A50-A0E9-DB5A08335F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p:transition spd="slow" advTm="514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7">
            <a:extLst>
              <a:ext uri="{FF2B5EF4-FFF2-40B4-BE49-F238E27FC236}">
                <a16:creationId xmlns:a16="http://schemas.microsoft.com/office/drawing/2014/main" id="{7C90E362-F3F3-45AF-B318-6D990D370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Rectangle 18">
            <a:extLst>
              <a:ext uri="{FF2B5EF4-FFF2-40B4-BE49-F238E27FC236}">
                <a16:creationId xmlns:a16="http://schemas.microsoft.com/office/drawing/2014/main" id="{AB15CFCB-9E1F-4B77-A7F4-68DDEED23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575" y="1412875"/>
            <a:ext cx="6769100" cy="38163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  <a:defRPr/>
            </a:pPr>
            <a:endParaRPr lang="en-US" altLang="en-US" sz="3600" dirty="0"/>
          </a:p>
          <a:p>
            <a:pPr eaLnBrk="1" hangingPunct="1">
              <a:buFontTx/>
              <a:buNone/>
              <a:defRPr/>
            </a:pPr>
            <a:r>
              <a:rPr lang="en-US" altLang="en-US" sz="3600" dirty="0"/>
              <a:t>	Next steps: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9E900CE-38CB-435B-9DF2-10E65D8EA8C4}"/>
              </a:ext>
            </a:extLst>
          </p:cNvPr>
          <p:cNvGraphicFramePr>
            <a:graphicFrameLocks noGrp="1"/>
          </p:cNvGraphicFramePr>
          <p:nvPr/>
        </p:nvGraphicFramePr>
        <p:xfrm>
          <a:off x="395288" y="2781300"/>
          <a:ext cx="7813675" cy="3963990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3840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3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5613"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ACTIONS </a:t>
                      </a:r>
                      <a:endParaRPr lang="en-IE" sz="20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When? </a:t>
                      </a:r>
                      <a:endParaRPr lang="en-IE" sz="20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227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Council agreement </a:t>
                      </a:r>
                      <a:endParaRPr lang="en-IE" sz="16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9</a:t>
                      </a:r>
                      <a:r>
                        <a:rPr lang="en-US" sz="1600" baseline="30000" dirty="0">
                          <a:effectLst/>
                        </a:rPr>
                        <a:t>th</a:t>
                      </a:r>
                      <a:r>
                        <a:rPr lang="en-US" sz="1600" dirty="0">
                          <a:effectLst/>
                        </a:rPr>
                        <a:t> November </a:t>
                      </a:r>
                      <a:endParaRPr lang="en-IE" sz="16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242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School engagement </a:t>
                      </a:r>
                      <a:endParaRPr lang="en-IE" sz="16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Times" panose="02020603050405020304" pitchFamily="18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December 2020 </a:t>
                      </a:r>
                      <a:endParaRPr lang="en-IE" sz="16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1227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Supporting consultants in place</a:t>
                      </a:r>
                      <a:endParaRPr lang="en-IE" sz="16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January 2021 </a:t>
                      </a:r>
                      <a:endParaRPr lang="en-IE" sz="16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227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Times" panose="02020603050405020304" pitchFamily="18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Survey and analysis work </a:t>
                      </a:r>
                      <a:endParaRPr lang="en-IE" sz="16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March 2021 </a:t>
                      </a:r>
                      <a:endParaRPr lang="en-IE" sz="16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1227">
                <a:tc>
                  <a:txBody>
                    <a:bodyPr/>
                    <a:lstStyle/>
                    <a:p>
                      <a:r>
                        <a:rPr lang="en-IE" sz="1600" dirty="0">
                          <a:effectLst/>
                          <a:latin typeface="Times" panose="02020603050405020304" pitchFamily="18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Design work to be completed and agreed</a:t>
                      </a:r>
                    </a:p>
                  </a:txBody>
                  <a:tcPr marL="68587" marR="685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1600" dirty="0">
                          <a:effectLst/>
                          <a:latin typeface="Times" panose="02020603050405020304" pitchFamily="18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June 2021 </a:t>
                      </a:r>
                    </a:p>
                  </a:txBody>
                  <a:tcPr marL="68587" marR="685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1227">
                <a:tc>
                  <a:txBody>
                    <a:bodyPr/>
                    <a:lstStyle/>
                    <a:p>
                      <a:r>
                        <a:rPr lang="en-IE" sz="1600" dirty="0">
                          <a:effectLst/>
                          <a:latin typeface="Times" panose="02020603050405020304" pitchFamily="18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Pilot project in place</a:t>
                      </a:r>
                    </a:p>
                  </a:txBody>
                  <a:tcPr marL="68587" marR="685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1600" dirty="0">
                          <a:effectLst/>
                          <a:latin typeface="Times" panose="02020603050405020304" pitchFamily="18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September 2021 </a:t>
                      </a:r>
                    </a:p>
                  </a:txBody>
                  <a:tcPr marL="68587" marR="685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222" name="Video 6">
            <a:hlinkClick r:id="" action="ppaction://media"/>
            <a:extLst>
              <a:ext uri="{FF2B5EF4-FFF2-40B4-BE49-F238E27FC236}">
                <a16:creationId xmlns:a16="http://schemas.microsoft.com/office/drawing/2014/main" id="{DD5819E3-56F9-4847-A00D-51357653D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3" name="Video 1">
            <a:hlinkClick r:id="" action="ppaction://media"/>
            <a:extLst>
              <a:ext uri="{FF2B5EF4-FFF2-40B4-BE49-F238E27FC236}">
                <a16:creationId xmlns:a16="http://schemas.microsoft.com/office/drawing/2014/main" id="{E8C2FAED-C814-4520-BE1A-6E064A802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4" name="Video 3">
            <a:hlinkClick r:id="" action="ppaction://media"/>
            <a:extLst>
              <a:ext uri="{FF2B5EF4-FFF2-40B4-BE49-F238E27FC236}">
                <a16:creationId xmlns:a16="http://schemas.microsoft.com/office/drawing/2014/main" id="{BD3406AD-5D8E-461B-8455-8D516B55A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5" name="Video 1">
            <a:hlinkClick r:id="" action="ppaction://media"/>
            <a:extLst>
              <a:ext uri="{FF2B5EF4-FFF2-40B4-BE49-F238E27FC236}">
                <a16:creationId xmlns:a16="http://schemas.microsoft.com/office/drawing/2014/main" id="{0C22258B-97F8-4561-B496-8C222B040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6" name="Video 6">
            <a:hlinkClick r:id="" action="ppaction://media"/>
            <a:extLst>
              <a:ext uri="{FF2B5EF4-FFF2-40B4-BE49-F238E27FC236}">
                <a16:creationId xmlns:a16="http://schemas.microsoft.com/office/drawing/2014/main" id="{33AF2BC3-EC2A-4473-B45D-F34348D4E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A22EB9F6-5EF6-443C-82D3-F5B385C582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p:transition spd="slow" advTm="598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36A01283D33A4EA787030F7821A313" ma:contentTypeVersion="12" ma:contentTypeDescription="Create a new document." ma:contentTypeScope="" ma:versionID="51d6ddfc15c6ec78d2c01dc8e7230ab9">
  <xsd:schema xmlns:xsd="http://www.w3.org/2001/XMLSchema" xmlns:xs="http://www.w3.org/2001/XMLSchema" xmlns:p="http://schemas.microsoft.com/office/2006/metadata/properties" xmlns:ns3="7bba91ed-45c9-4767-aa19-502c77575ed8" xmlns:ns4="998118f8-f9da-4750-bf53-1d401f3c241c" targetNamespace="http://schemas.microsoft.com/office/2006/metadata/properties" ma:root="true" ma:fieldsID="de0db1d2b3fb0c780a11b3a45be663be" ns3:_="" ns4:_="">
    <xsd:import namespace="7bba91ed-45c9-4767-aa19-502c77575ed8"/>
    <xsd:import namespace="998118f8-f9da-4750-bf53-1d401f3c241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ba91ed-45c9-4767-aa19-502c77575ed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8118f8-f9da-4750-bf53-1d401f3c24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046607A-5580-46C5-ADB9-B9AAB8E9C4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ba91ed-45c9-4767-aa19-502c77575ed8"/>
    <ds:schemaRef ds:uri="998118f8-f9da-4750-bf53-1d401f3c24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3DE5698-FD48-41F4-B96B-A373C3AD7D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77CBEB-9F74-48B4-9769-22B38CC3F3F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334</Words>
  <Application>Microsoft Office PowerPoint</Application>
  <PresentationFormat>On-screen Show (4:3)</PresentationFormat>
  <Paragraphs>57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Times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Clarke</dc:creator>
  <cp:lastModifiedBy>Ally Menary</cp:lastModifiedBy>
  <cp:revision>36</cp:revision>
  <dcterms:created xsi:type="dcterms:W3CDTF">2007-03-26T15:59:42Z</dcterms:created>
  <dcterms:modified xsi:type="dcterms:W3CDTF">2020-11-02T12:21:43Z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0x0101006A36A01283D33A4EA787030F7821A313</vt:lpwstr>
  </property>
</Properties>
</file>