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Litter / Illegal Dumping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Sheet1!$B$14:$G$14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 </c:v>
                </c:pt>
                <c:pt idx="5">
                  <c:v>jun</c:v>
                </c:pt>
              </c:strCache>
            </c:strRef>
          </c:cat>
          <c:val>
            <c:numRef>
              <c:f>Sheet1!$B$15:$G$15</c:f>
              <c:numCache>
                <c:formatCode>General</c:formatCode>
                <c:ptCount val="6"/>
                <c:pt idx="0">
                  <c:v>485.48</c:v>
                </c:pt>
                <c:pt idx="1">
                  <c:v>483.54</c:v>
                </c:pt>
                <c:pt idx="2">
                  <c:v>581.48</c:v>
                </c:pt>
                <c:pt idx="3">
                  <c:v>570.38</c:v>
                </c:pt>
                <c:pt idx="4">
                  <c:v>504.74</c:v>
                </c:pt>
                <c:pt idx="5">
                  <c:v>513.33000000000004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A5-4371-B75F-31B6A28DDD9C}"/>
            </c:ext>
          </c:extLst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Sheet1!$B$14:$G$14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 </c:v>
                </c:pt>
                <c:pt idx="5">
                  <c:v>jun</c:v>
                </c:pt>
              </c:strCache>
            </c:strRef>
          </c:cat>
          <c:val>
            <c:numRef>
              <c:f>Sheet1!$B$16:$G$16</c:f>
              <c:numCache>
                <c:formatCode>General</c:formatCode>
                <c:ptCount val="6"/>
                <c:pt idx="0">
                  <c:v>423.06</c:v>
                </c:pt>
                <c:pt idx="1">
                  <c:v>340.63</c:v>
                </c:pt>
                <c:pt idx="2">
                  <c:v>448.44</c:v>
                </c:pt>
                <c:pt idx="3">
                  <c:v>418.17</c:v>
                </c:pt>
                <c:pt idx="4">
                  <c:v>534.91999999999996</c:v>
                </c:pt>
                <c:pt idx="5">
                  <c:v>512.41999999999996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A5-4371-B75F-31B6A28DD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6029952"/>
        <c:axId val="485117376"/>
      </c:lineChart>
      <c:catAx>
        <c:axId val="200602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117376"/>
        <c:crosses val="autoZero"/>
        <c:auto val="1"/>
        <c:lblAlgn val="ctr"/>
        <c:lblOffset val="100"/>
        <c:noMultiLvlLbl val="0"/>
      </c:catAx>
      <c:valAx>
        <c:axId val="48511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6029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Street Bins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Sheet1!$B$19:$G$19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 </c:v>
                </c:pt>
                <c:pt idx="5">
                  <c:v>jun</c:v>
                </c:pt>
              </c:strCache>
            </c:strRef>
          </c:cat>
          <c:val>
            <c:numRef>
              <c:f>Sheet1!$B$20:$G$20</c:f>
              <c:numCache>
                <c:formatCode>General</c:formatCode>
                <c:ptCount val="6"/>
                <c:pt idx="0">
                  <c:v>45.06</c:v>
                </c:pt>
                <c:pt idx="1">
                  <c:v>34.979999999999997</c:v>
                </c:pt>
                <c:pt idx="2">
                  <c:v>39.22</c:v>
                </c:pt>
                <c:pt idx="3">
                  <c:v>39.880000000000003</c:v>
                </c:pt>
                <c:pt idx="4">
                  <c:v>43.34</c:v>
                </c:pt>
                <c:pt idx="5">
                  <c:v>37.1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5B-42CB-910B-B30367D28F47}"/>
            </c:ext>
          </c:extLst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Sheet1!$B$19:$G$19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 </c:v>
                </c:pt>
                <c:pt idx="5">
                  <c:v>jun</c:v>
                </c:pt>
              </c:strCache>
            </c:strRef>
          </c:cat>
          <c:val>
            <c:numRef>
              <c:f>Sheet1!$B$21:$G$21</c:f>
              <c:numCache>
                <c:formatCode>General</c:formatCode>
                <c:ptCount val="6"/>
                <c:pt idx="0">
                  <c:v>44.1</c:v>
                </c:pt>
                <c:pt idx="1">
                  <c:v>41.098999999999997</c:v>
                </c:pt>
                <c:pt idx="2">
                  <c:v>48.8</c:v>
                </c:pt>
                <c:pt idx="3">
                  <c:v>43.02</c:v>
                </c:pt>
                <c:pt idx="4">
                  <c:v>49.08</c:v>
                </c:pt>
                <c:pt idx="5">
                  <c:v>40.840000000000003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5B-42CB-910B-B30367D28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609792"/>
        <c:axId val="2008881216"/>
      </c:lineChart>
      <c:catAx>
        <c:axId val="58860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881216"/>
        <c:crosses val="autoZero"/>
        <c:auto val="1"/>
        <c:lblAlgn val="ctr"/>
        <c:lblOffset val="100"/>
        <c:noMultiLvlLbl val="0"/>
      </c:catAx>
      <c:valAx>
        <c:axId val="200888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609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Bottle Bank Usage (tonnes)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2020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Sheet4!$B$1:$G$1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Sheet4!$B$2:$G$2</c:f>
              <c:numCache>
                <c:formatCode>General</c:formatCode>
                <c:ptCount val="6"/>
                <c:pt idx="0">
                  <c:v>490.07</c:v>
                </c:pt>
                <c:pt idx="1">
                  <c:v>341.71999999999997</c:v>
                </c:pt>
                <c:pt idx="2">
                  <c:v>488.4199999999999</c:v>
                </c:pt>
                <c:pt idx="3">
                  <c:v>630.05000000000007</c:v>
                </c:pt>
                <c:pt idx="4">
                  <c:v>711.6</c:v>
                </c:pt>
                <c:pt idx="5">
                  <c:v>662.90000000000009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29-42F6-A4FE-C0894787FF7A}"/>
            </c:ext>
          </c:extLst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2019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Sheet4!$B$1:$G$1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Sheet4!$B$3:$G$3</c:f>
              <c:numCache>
                <c:formatCode>General</c:formatCode>
                <c:ptCount val="6"/>
                <c:pt idx="0">
                  <c:v>440.52</c:v>
                </c:pt>
                <c:pt idx="1">
                  <c:v>366.25</c:v>
                </c:pt>
                <c:pt idx="2">
                  <c:v>364.96</c:v>
                </c:pt>
                <c:pt idx="3">
                  <c:v>413.4500000000001</c:v>
                </c:pt>
                <c:pt idx="4">
                  <c:v>391.94000000000005</c:v>
                </c:pt>
                <c:pt idx="5">
                  <c:v>363.77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29-42F6-A4FE-C0894787F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896736"/>
        <c:axId val="2113649728"/>
      </c:lineChart>
      <c:catAx>
        <c:axId val="211889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649728"/>
        <c:crosses val="autoZero"/>
        <c:auto val="1"/>
        <c:lblAlgn val="ctr"/>
        <c:lblOffset val="100"/>
        <c:noMultiLvlLbl val="0"/>
      </c:catAx>
      <c:valAx>
        <c:axId val="211364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896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28A4-4CDF-41B6-A98E-BC5AA73FE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BF41B-7C82-4F38-85DD-F164DF4DF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5049B-8B0A-4CE4-8BE4-7D091B2B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50AF3-8677-455F-88C7-49093A23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AD85E-4B57-4AA7-AF33-CDDBDB1F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333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7170-125E-40EB-9900-22509F3D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9A7CB-D596-4673-8B4C-9B2FB300E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CBCDD-6FD5-419A-9801-CE3BDDE3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9309-AA57-4AC7-A530-6D788043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4D08C-A1D8-4030-8B60-6B07C4AF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12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3FE76D-8D7F-47C8-AEA0-6B89B3753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A0495-B613-4BD1-A058-3FBB5C5C4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2AA39-5207-4769-8FD0-4A88D369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812DC-EEBD-48BB-B1B6-80314F0B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75154-8ED6-498C-86B8-D6D06252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640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912E-480C-4C06-916B-7D3BC84EF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7085-0D3E-41DE-803B-A48A096C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E82B6-471E-41CE-B283-5DA9BA03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C4E66-FD52-4271-A533-DDA71ECC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3AA18-340A-4095-9D09-583EEC43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394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9ACE-1927-4931-BBF5-42801888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BFC2E-A942-447B-A42D-5D9B76F64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0AD3-8E20-49C6-95DF-0A976043B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7EE66-453D-4AD4-8BAE-025A8CDF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40F21-5FCD-4980-9634-909C5908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87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780B-8929-4104-BAB1-1BB75F06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354EC-8FAF-4339-8292-2335DF2D2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30AC1-F7D0-4582-8F23-1D3E3A098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9606B-746B-4445-BF57-53952E5E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C6734-1E2D-43B6-8468-97B0C51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D5E98-F970-44DC-9982-F97B921F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776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A35A-9247-4D6D-8906-B84AE0DC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E1FF6-C362-47BA-B2D8-0B155B0DD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04AE3-11FB-4ACE-B93A-24372F7B2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BB79F-FA06-4CF4-AC77-190BA14CE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6D2BF-B674-48A2-814E-E406DBE37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CF110-BDD1-4CE1-B6E2-97184E91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0A32B-2956-4A21-90EB-4BFD5F26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B2FEA-41DC-4F13-971F-4D9E4369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581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C6D9-55EC-4609-9D6F-4D3D5E9E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627E7-B8BE-47F7-B495-4F3B3992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B8D10-2B07-43D1-9B45-E18851A2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A085E-6784-4733-9A4D-1FBEC702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465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707443-B678-4A71-990F-F3469AF24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078D5-8616-48E8-B867-0505159D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86441-A955-4B69-AA6B-1CE28135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92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4C94-11FA-4DAA-BEC6-3B22E3D8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5995-E423-4604-8CBA-3A51BF8CC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2F741-E677-426A-B62A-6C31FD5CA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B973D-C60B-4FE5-8539-0956ED74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334C0-1B09-40A5-A604-C2BB4033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FA7B1-0483-4227-AEEC-8C4DA4EB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806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9EC9-C6EF-4B23-A902-22C9A2CE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7F6BA-800D-4D33-9DDF-789AC9DE7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A2317-9D8E-49AA-96E1-D6C90D2C5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332AA-E92F-49A6-B5D0-2B76E185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4B0CF-FDC9-41C7-BF39-43FDD596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34266-83F5-41CC-A5C1-7713E019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023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3B9123-3743-4CBA-BF95-42E790B9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56C1E-EAB3-464A-97FF-957FBE90F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A9B40-E6C6-4FA1-BA02-1C98DDC99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6C95-392E-441E-938C-733D39AE9AA0}" type="datetimeFigureOut">
              <a:rPr lang="en-IE" smtClean="0"/>
              <a:t>08/09/2020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4E085-102C-4997-A1AE-FDBF38D8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42E77-7848-4CAB-AA1A-3AFD1D95C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76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219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EBCF-0AE8-4FE1-BB1E-ABA774464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IE" sz="4800" b="1" dirty="0"/>
              <a:t>Litter Management Plan 2020-2022</a:t>
            </a:r>
            <a:br>
              <a:rPr lang="en-IE" sz="3600" dirty="0"/>
            </a:br>
            <a:r>
              <a:rPr lang="en-IE" sz="3600" dirty="0"/>
              <a:t>January to June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C89CD-CFAD-433E-808E-2FB1F10FA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IE" dirty="0"/>
          </a:p>
          <a:p>
            <a:pPr algn="r"/>
            <a:r>
              <a:rPr lang="en-IE" dirty="0"/>
              <a:t>Area Committee Meeting</a:t>
            </a:r>
          </a:p>
          <a:p>
            <a:pPr algn="r"/>
            <a:r>
              <a:rPr lang="en-IE" dirty="0"/>
              <a:t>September 2020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576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0F53C-2BE8-4078-9FCB-C9AF85DE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Dublin Canvas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17 locations across SDCC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DEDF7-B2BE-46AC-9D90-E5E6DA06C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746449"/>
            <a:ext cx="5306084" cy="5286051"/>
          </a:xfrm>
        </p:spPr>
        <p:txBody>
          <a:bodyPr anchor="ctr">
            <a:normAutofit fontScale="62500" lnSpcReduction="20000"/>
          </a:bodyPr>
          <a:lstStyle/>
          <a:p>
            <a:r>
              <a:rPr lang="en-IE" sz="2200" dirty="0"/>
              <a:t>Tallaght South</a:t>
            </a:r>
          </a:p>
          <a:p>
            <a:pPr lvl="1"/>
            <a:r>
              <a:rPr lang="en-IE" sz="2200" dirty="0"/>
              <a:t>R126 / Fettercairn</a:t>
            </a:r>
          </a:p>
          <a:p>
            <a:r>
              <a:rPr lang="en-IE" sz="2200" dirty="0"/>
              <a:t>Templeogue/Terenure</a:t>
            </a:r>
          </a:p>
          <a:p>
            <a:pPr lvl="1"/>
            <a:r>
              <a:rPr lang="en-IE" sz="2200" dirty="0"/>
              <a:t>College Drive, </a:t>
            </a:r>
            <a:r>
              <a:rPr lang="en-IE" sz="2200" dirty="0" err="1"/>
              <a:t>Wainsford</a:t>
            </a:r>
            <a:r>
              <a:rPr lang="en-IE" sz="2200" dirty="0"/>
              <a:t> Road</a:t>
            </a:r>
          </a:p>
          <a:p>
            <a:pPr lvl="1"/>
            <a:r>
              <a:rPr lang="en-IE" sz="2200" dirty="0"/>
              <a:t>Limekiln Road, St James Road</a:t>
            </a:r>
          </a:p>
          <a:p>
            <a:pPr lvl="1"/>
            <a:r>
              <a:rPr lang="en-IE" sz="2200" dirty="0"/>
              <a:t>Wellington Lane, Limekiln Rd</a:t>
            </a:r>
          </a:p>
          <a:p>
            <a:r>
              <a:rPr lang="en-IE" sz="2200" dirty="0"/>
              <a:t>Rathfarnham</a:t>
            </a:r>
          </a:p>
          <a:p>
            <a:pPr lvl="1"/>
            <a:r>
              <a:rPr lang="en-IE" sz="2200" dirty="0"/>
              <a:t>Rathfarnham Castle, Rathfarnham </a:t>
            </a:r>
          </a:p>
          <a:p>
            <a:pPr lvl="1"/>
            <a:r>
              <a:rPr lang="en-IE" sz="2200" dirty="0" err="1"/>
              <a:t>Willbrook</a:t>
            </a:r>
            <a:r>
              <a:rPr lang="en-IE" sz="2200" dirty="0"/>
              <a:t> Road, Rathfarnham (opposite Yellow House)</a:t>
            </a:r>
          </a:p>
          <a:p>
            <a:r>
              <a:rPr lang="en-IE" sz="2000" dirty="0"/>
              <a:t>Tallaght Central</a:t>
            </a:r>
          </a:p>
          <a:p>
            <a:pPr lvl="1"/>
            <a:r>
              <a:rPr lang="en-IE" sz="2000" dirty="0"/>
              <a:t>Killinarden House Tallaght</a:t>
            </a:r>
            <a:endParaRPr lang="en-US" sz="2000" dirty="0"/>
          </a:p>
          <a:p>
            <a:pPr lvl="1"/>
            <a:r>
              <a:rPr lang="en-IE" sz="2000" dirty="0"/>
              <a:t>Old </a:t>
            </a:r>
            <a:r>
              <a:rPr lang="en-IE" sz="2000" dirty="0" err="1"/>
              <a:t>Bawn</a:t>
            </a:r>
            <a:r>
              <a:rPr lang="en-IE" sz="2000" dirty="0"/>
              <a:t> Road/</a:t>
            </a:r>
            <a:r>
              <a:rPr lang="en-IE" sz="2000" dirty="0" err="1"/>
              <a:t>Killininny</a:t>
            </a:r>
            <a:endParaRPr lang="en-US" sz="2000" dirty="0"/>
          </a:p>
          <a:p>
            <a:pPr lvl="1"/>
            <a:r>
              <a:rPr lang="en-IE" sz="2000" dirty="0"/>
              <a:t>Citywest Shopping Centre, Citywest Rd, Citywest</a:t>
            </a:r>
            <a:endParaRPr lang="en-US" sz="2000" dirty="0"/>
          </a:p>
          <a:p>
            <a:pPr lvl="1"/>
            <a:r>
              <a:rPr lang="en-IE" sz="2000" dirty="0" err="1"/>
              <a:t>Scoil</a:t>
            </a:r>
            <a:r>
              <a:rPr lang="en-IE" sz="2000" dirty="0"/>
              <a:t> Aoife, Citywest </a:t>
            </a:r>
            <a:endParaRPr lang="en-US" sz="2000" dirty="0"/>
          </a:p>
          <a:p>
            <a:r>
              <a:rPr lang="en-IE" sz="2000" dirty="0"/>
              <a:t>Lucan</a:t>
            </a:r>
          </a:p>
          <a:p>
            <a:pPr lvl="1"/>
            <a:r>
              <a:rPr lang="en-IE" sz="2000" dirty="0"/>
              <a:t>Griffeen Ave, </a:t>
            </a:r>
            <a:r>
              <a:rPr lang="en-IE" sz="2000" dirty="0" err="1"/>
              <a:t>Balgaddy</a:t>
            </a:r>
            <a:endParaRPr lang="en-US" sz="2000" dirty="0"/>
          </a:p>
          <a:p>
            <a:pPr lvl="1"/>
            <a:r>
              <a:rPr lang="en-IE" sz="2000" dirty="0" err="1"/>
              <a:t>Castlegate</a:t>
            </a:r>
            <a:r>
              <a:rPr lang="en-IE" sz="2000" dirty="0"/>
              <a:t> Way/Adamstown Avenue</a:t>
            </a:r>
          </a:p>
          <a:p>
            <a:r>
              <a:rPr lang="en-IE" sz="2000" dirty="0"/>
              <a:t>Clondalkin</a:t>
            </a:r>
          </a:p>
          <a:p>
            <a:pPr lvl="1"/>
            <a:r>
              <a:rPr lang="en-IE" sz="2000" dirty="0"/>
              <a:t>Newland Road/</a:t>
            </a:r>
            <a:r>
              <a:rPr lang="en-IE" sz="2000" dirty="0" err="1"/>
              <a:t>Fonthill</a:t>
            </a:r>
            <a:r>
              <a:rPr lang="en-IE" sz="2000" dirty="0"/>
              <a:t> Road North, Ronanstown</a:t>
            </a:r>
            <a:endParaRPr lang="en-US" sz="2000" dirty="0"/>
          </a:p>
          <a:p>
            <a:pPr lvl="1"/>
            <a:r>
              <a:rPr lang="en-IE" sz="2000" dirty="0"/>
              <a:t>Woodford Walk, </a:t>
            </a:r>
            <a:r>
              <a:rPr lang="en-IE" sz="2000" dirty="0" err="1"/>
              <a:t>Knockmitten</a:t>
            </a:r>
            <a:endParaRPr lang="en-US" sz="2000" dirty="0"/>
          </a:p>
          <a:p>
            <a:pPr lvl="1"/>
            <a:r>
              <a:rPr lang="en-IE" sz="2000" dirty="0"/>
              <a:t>New </a:t>
            </a:r>
            <a:r>
              <a:rPr lang="en-IE" sz="2000" dirty="0" err="1"/>
              <a:t>Nangor</a:t>
            </a:r>
            <a:r>
              <a:rPr lang="en-IE" sz="2000" dirty="0"/>
              <a:t> Road/ Woodford Walk, Clondalkin</a:t>
            </a:r>
            <a:endParaRPr lang="en-US" sz="2000" dirty="0"/>
          </a:p>
          <a:p>
            <a:pPr lvl="1"/>
            <a:r>
              <a:rPr lang="en-IE" sz="2000" dirty="0" err="1"/>
              <a:t>Fonthill</a:t>
            </a:r>
            <a:r>
              <a:rPr lang="en-IE" sz="2000" dirty="0"/>
              <a:t> Road – </a:t>
            </a:r>
            <a:r>
              <a:rPr lang="en-IE" sz="2000" dirty="0" err="1"/>
              <a:t>Dunawley</a:t>
            </a:r>
            <a:endParaRPr lang="en-US" sz="2000" dirty="0"/>
          </a:p>
          <a:p>
            <a:pPr lvl="1"/>
            <a:r>
              <a:rPr lang="en-IE" sz="2000" dirty="0"/>
              <a:t>Station Rd/Ninth Lock Road</a:t>
            </a:r>
          </a:p>
        </p:txBody>
      </p:sp>
    </p:spTree>
    <p:extLst>
      <p:ext uri="{BB962C8B-B14F-4D97-AF65-F5344CB8AC3E}">
        <p14:creationId xmlns:p14="http://schemas.microsoft.com/office/powerpoint/2010/main" val="147563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382F-3933-423F-B705-8BAFB4D1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686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DDE1C-8689-4377-BD78-5EDADD00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br>
              <a:rPr lang="en-IE" sz="4000" dirty="0"/>
            </a:br>
            <a:r>
              <a:rPr lang="en-IE" sz="4000" dirty="0"/>
              <a:t>Litter Management Plan 2020-2022</a:t>
            </a:r>
            <a:br>
              <a:rPr lang="en-IE" sz="4000" dirty="0"/>
            </a:br>
            <a:endParaRPr lang="en-IE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97C8B-8BC5-4738-8A40-67949A16B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IE" sz="2000" b="1" dirty="0"/>
              <a:t>Objectives in the Plan to prevent and control litter through:</a:t>
            </a:r>
            <a:br>
              <a:rPr lang="en-IE" sz="2000" dirty="0"/>
            </a:br>
            <a:endParaRPr lang="en-IE" sz="2000" dirty="0"/>
          </a:p>
          <a:p>
            <a:pPr lvl="1"/>
            <a:r>
              <a:rPr lang="en-IE" sz="2000" dirty="0"/>
              <a:t>Litter and Waste Enforcement and Regulation</a:t>
            </a:r>
          </a:p>
          <a:p>
            <a:pPr lvl="1"/>
            <a:r>
              <a:rPr lang="en-IE" sz="2000" dirty="0"/>
              <a:t>Management of the Public Realm</a:t>
            </a:r>
          </a:p>
          <a:p>
            <a:pPr lvl="1"/>
            <a:r>
              <a:rPr lang="en-IE" sz="2000" dirty="0"/>
              <a:t>Communication, awareness and education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3847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ED63F-362C-42A7-9E48-44BF6657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IE" sz="4000"/>
              <a:t>Litter &amp; Waste Enforcement in the context of Covid 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847E5-A0F3-4567-AFEC-EFE26F56B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sz="2000"/>
              <a:t>March and April 2020 compared to March and April 2019: </a:t>
            </a:r>
          </a:p>
          <a:p>
            <a:r>
              <a:rPr lang="en-IE" sz="2000"/>
              <a:t>33% increase in volume of dumped material collected</a:t>
            </a:r>
          </a:p>
          <a:p>
            <a:r>
              <a:rPr lang="en-IE" sz="2000"/>
              <a:t>13% less litter collected from litter bins</a:t>
            </a:r>
          </a:p>
          <a:p>
            <a:r>
              <a:rPr lang="en-IE" sz="2000"/>
              <a:t>42% more collected from Bottle banks due to increased demand</a:t>
            </a:r>
          </a:p>
          <a:p>
            <a:r>
              <a:rPr lang="en-IE" sz="2000"/>
              <a:t>Increase in complaints related to non disposal of household waste</a:t>
            </a:r>
          </a:p>
          <a:p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106324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7CB5BFF-0DAC-4B8E-9796-97FD9E237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019664"/>
              </p:ext>
            </p:extLst>
          </p:nvPr>
        </p:nvGraphicFramePr>
        <p:xfrm>
          <a:off x="814532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540923-F184-4A16-BCF6-56AF6136F2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671796"/>
              </p:ext>
            </p:extLst>
          </p:nvPr>
        </p:nvGraphicFramePr>
        <p:xfrm>
          <a:off x="5806751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1C49E9-6954-45CB-85D0-97524C90A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668162"/>
              </p:ext>
            </p:extLst>
          </p:nvPr>
        </p:nvGraphicFramePr>
        <p:xfrm>
          <a:off x="3716694" y="3429000"/>
          <a:ext cx="4572000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961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F8B087-32B1-41C5-977D-4EA37545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IE" sz="4000"/>
              <a:t>Actions taken by Environment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6F6B6-E59B-4BF5-850F-734204E15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IE" sz="2000" dirty="0"/>
              <a:t>Waste collection services throughout the county maintained</a:t>
            </a:r>
          </a:p>
          <a:p>
            <a:r>
              <a:rPr lang="en-IE" sz="2000" dirty="0"/>
              <a:t>Increased Litter Warden patrols</a:t>
            </a:r>
          </a:p>
          <a:p>
            <a:r>
              <a:rPr lang="en-IE" sz="2000" dirty="0"/>
              <a:t>Dumping removed by Public Realm crews</a:t>
            </a:r>
          </a:p>
          <a:p>
            <a:r>
              <a:rPr lang="en-IE" sz="2000" dirty="0"/>
              <a:t>County wide surveillance to identify illegal dumpers</a:t>
            </a:r>
          </a:p>
          <a:p>
            <a:r>
              <a:rPr lang="en-IE" sz="2000" dirty="0"/>
              <a:t>Increased collections from bottle banks</a:t>
            </a:r>
          </a:p>
        </p:txBody>
      </p:sp>
    </p:spTree>
    <p:extLst>
      <p:ext uri="{BB962C8B-B14F-4D97-AF65-F5344CB8AC3E}">
        <p14:creationId xmlns:p14="http://schemas.microsoft.com/office/powerpoint/2010/main" val="25157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8CED-4CA3-48D4-BC0D-EF4B3B09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Social Media Campaigns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55FE35-3377-4497-8489-98F39F444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032"/>
          <a:stretch/>
        </p:blipFill>
        <p:spPr>
          <a:xfrm>
            <a:off x="481946" y="875703"/>
            <a:ext cx="3529109" cy="2976656"/>
          </a:xfrm>
          <a:prstGeom prst="rect">
            <a:avLst/>
          </a:prstGeom>
        </p:spPr>
      </p:pic>
      <p:pic>
        <p:nvPicPr>
          <p:cNvPr id="4" name="Content Placeholder 3" descr="A close up of a sign&#10;&#10;Description automatically generated">
            <a:extLst>
              <a:ext uri="{FF2B5EF4-FFF2-40B4-BE49-F238E27FC236}">
                <a16:creationId xmlns:a16="http://schemas.microsoft.com/office/drawing/2014/main" id="{7B47E2F7-40FB-4DF5-A73F-194AF76E5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048" r="-2" b="20045"/>
          <a:stretch/>
        </p:blipFill>
        <p:spPr>
          <a:xfrm>
            <a:off x="4332788" y="1078552"/>
            <a:ext cx="3526424" cy="2570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6CF187-5A0F-4C2C-BD20-6ED7AE84C8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4" r="-1" b="-1"/>
          <a:stretch/>
        </p:blipFill>
        <p:spPr>
          <a:xfrm>
            <a:off x="8153400" y="1071235"/>
            <a:ext cx="3553968" cy="258559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0F8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7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C3F5C-0EDD-47B5-A1E8-23D444B09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8" r="35330" b="-1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D4A5E8-0525-4213-B9F0-5C4135BF0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02" r="10246" b="-1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EE796-6BB9-45E5-933D-E54758600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833527"/>
            <a:ext cx="5426764" cy="1881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BB280F-A228-4B03-9E75-C537CD4FC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164160"/>
            <a:ext cx="5426764" cy="16944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13DEC-AC72-4B12-8F55-F4DFC0DA5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488523"/>
            <a:ext cx="5426764" cy="57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2651-EE8D-4355-8672-3EB776FA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3700" dirty="0">
                <a:solidFill>
                  <a:srgbClr val="FFFFFF"/>
                </a:solidFill>
              </a:rPr>
              <a:t>Communication and Awareness</a:t>
            </a:r>
            <a:endParaRPr lang="en-IE" sz="37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104DA-EE2A-4D36-96DD-95DF30627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National Spring Clean deferred to June  due to </a:t>
            </a:r>
            <a:r>
              <a:rPr lang="en-GB" dirty="0" err="1"/>
              <a:t>Covid</a:t>
            </a:r>
            <a:r>
              <a:rPr lang="en-GB" dirty="0"/>
              <a:t> 19 – 61 Clean ups carried out</a:t>
            </a:r>
          </a:p>
          <a:p>
            <a:r>
              <a:rPr lang="en-GB" dirty="0"/>
              <a:t>Social Credits Scheme: 13 groups signed up to the minor landscaping programme; 9 received paint and supplies under the paint scheme</a:t>
            </a:r>
          </a:p>
          <a:p>
            <a:r>
              <a:rPr lang="en-GB" dirty="0"/>
              <a:t>Clean ups were suspended in April and May; 785 clean ups carried out up to end of June</a:t>
            </a:r>
          </a:p>
          <a:p>
            <a:r>
              <a:rPr lang="en-GB" dirty="0"/>
              <a:t>22 Schools were awarded Green Flags in May</a:t>
            </a:r>
          </a:p>
        </p:txBody>
      </p:sp>
    </p:spTree>
    <p:extLst>
      <p:ext uri="{BB962C8B-B14F-4D97-AF65-F5344CB8AC3E}">
        <p14:creationId xmlns:p14="http://schemas.microsoft.com/office/powerpoint/2010/main" val="345022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334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Litter Management Plan 2020-2022 January to June 2020</vt:lpstr>
      <vt:lpstr> Litter Management Plan 2020-2022 </vt:lpstr>
      <vt:lpstr>Litter &amp; Waste Enforcement in the context of Covid 19</vt:lpstr>
      <vt:lpstr>PowerPoint Presentation</vt:lpstr>
      <vt:lpstr>Actions taken by Environment</vt:lpstr>
      <vt:lpstr>Social Media Campaigns</vt:lpstr>
      <vt:lpstr>PowerPoint Presentation</vt:lpstr>
      <vt:lpstr>PowerPoint Presentation</vt:lpstr>
      <vt:lpstr>Communication and Awareness</vt:lpstr>
      <vt:lpstr>Dublin Canvas 17 locations across SDCC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Litter Management Plan 2020-2022 January to June 2020</dc:title>
  <dc:creator>Brenda Shannon</dc:creator>
  <cp:lastModifiedBy>Brenda Shannon</cp:lastModifiedBy>
  <cp:revision>3</cp:revision>
  <dcterms:created xsi:type="dcterms:W3CDTF">2020-09-08T09:00:04Z</dcterms:created>
  <dcterms:modified xsi:type="dcterms:W3CDTF">2020-09-08T09:46:44Z</dcterms:modified>
</cp:coreProperties>
</file>