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6" r:id="rId2"/>
    <p:sldId id="306" r:id="rId3"/>
    <p:sldId id="362" r:id="rId4"/>
    <p:sldId id="361" r:id="rId5"/>
    <p:sldId id="359" r:id="rId6"/>
    <p:sldId id="364" r:id="rId7"/>
    <p:sldId id="367" r:id="rId8"/>
    <p:sldId id="366" r:id="rId9"/>
    <p:sldId id="369" r:id="rId10"/>
    <p:sldId id="368" r:id="rId11"/>
    <p:sldId id="370" r:id="rId12"/>
    <p:sldId id="329" r:id="rId13"/>
    <p:sldId id="374" r:id="rId14"/>
    <p:sldId id="375" r:id="rId15"/>
    <p:sldId id="372" r:id="rId16"/>
    <p:sldId id="373" r:id="rId17"/>
    <p:sldId id="314" r:id="rId18"/>
    <p:sldId id="304" r:id="rId19"/>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userDrawn="1">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2" d="100"/>
          <a:sy n="72" d="100"/>
        </p:scale>
        <p:origin x="1266" y="66"/>
      </p:cViewPr>
      <p:guideLst>
        <p:guide orient="horz"/>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18956BF4-86D6-4997-B325-1D75EA08AD7E}" type="datetimeFigureOut">
              <a:rPr lang="en-IE" smtClean="0"/>
              <a:t>25/09/2020</a:t>
            </a:fld>
            <a:endParaRPr lang="en-IE"/>
          </a:p>
        </p:txBody>
      </p:sp>
      <p:sp>
        <p:nvSpPr>
          <p:cNvPr id="4" name="Slide Image Placeholder 3"/>
          <p:cNvSpPr>
            <a:spLocks noGrp="1" noRot="1" noChangeAspect="1"/>
          </p:cNvSpPr>
          <p:nvPr>
            <p:ph type="sldImg" idx="2"/>
          </p:nvPr>
        </p:nvSpPr>
        <p:spPr>
          <a:xfrm>
            <a:off x="1165225" y="1243013"/>
            <a:ext cx="4475163" cy="33559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A2D11A82-9A8E-48EC-9D89-EA9B6AB93C45}" type="slidenum">
              <a:rPr lang="en-IE" smtClean="0"/>
              <a:t>‹#›</a:t>
            </a:fld>
            <a:endParaRPr lang="en-IE"/>
          </a:p>
        </p:txBody>
      </p:sp>
    </p:spTree>
    <p:extLst>
      <p:ext uri="{BB962C8B-B14F-4D97-AF65-F5344CB8AC3E}">
        <p14:creationId xmlns:p14="http://schemas.microsoft.com/office/powerpoint/2010/main" val="1563876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1EEB4D-905E-4893-AE0A-34851A8B8E85}" type="datetimeFigureOut">
              <a:rPr lang="en-IE" smtClean="0"/>
              <a:t>25/09/2020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4E12019-8E48-4DF3-B5AD-273A550E8C9D}" type="slidenum">
              <a:rPr lang="en-IE" smtClean="0"/>
              <a:t>‹#›</a:t>
            </a:fld>
            <a:endParaRPr lang="en-IE"/>
          </a:p>
        </p:txBody>
      </p:sp>
    </p:spTree>
    <p:extLst>
      <p:ext uri="{BB962C8B-B14F-4D97-AF65-F5344CB8AC3E}">
        <p14:creationId xmlns:p14="http://schemas.microsoft.com/office/powerpoint/2010/main" val="582098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EEB4D-905E-4893-AE0A-34851A8B8E85}" type="datetimeFigureOut">
              <a:rPr lang="en-IE" smtClean="0"/>
              <a:t>25/09/2020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4E12019-8E48-4DF3-B5AD-273A550E8C9D}" type="slidenum">
              <a:rPr lang="en-IE" smtClean="0"/>
              <a:t>‹#›</a:t>
            </a:fld>
            <a:endParaRPr lang="en-IE"/>
          </a:p>
        </p:txBody>
      </p:sp>
    </p:spTree>
    <p:extLst>
      <p:ext uri="{BB962C8B-B14F-4D97-AF65-F5344CB8AC3E}">
        <p14:creationId xmlns:p14="http://schemas.microsoft.com/office/powerpoint/2010/main" val="148477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EEB4D-905E-4893-AE0A-34851A8B8E85}" type="datetimeFigureOut">
              <a:rPr lang="en-IE" smtClean="0"/>
              <a:t>25/09/2020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4E12019-8E48-4DF3-B5AD-273A550E8C9D}" type="slidenum">
              <a:rPr lang="en-IE" smtClean="0"/>
              <a:t>‹#›</a:t>
            </a:fld>
            <a:endParaRPr lang="en-IE"/>
          </a:p>
        </p:txBody>
      </p:sp>
    </p:spTree>
    <p:extLst>
      <p:ext uri="{BB962C8B-B14F-4D97-AF65-F5344CB8AC3E}">
        <p14:creationId xmlns:p14="http://schemas.microsoft.com/office/powerpoint/2010/main" val="91701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EEB4D-905E-4893-AE0A-34851A8B8E85}" type="datetimeFigureOut">
              <a:rPr lang="en-IE" smtClean="0"/>
              <a:t>25/09/2020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4E12019-8E48-4DF3-B5AD-273A550E8C9D}" type="slidenum">
              <a:rPr lang="en-IE" smtClean="0"/>
              <a:t>‹#›</a:t>
            </a:fld>
            <a:endParaRPr lang="en-IE"/>
          </a:p>
        </p:txBody>
      </p:sp>
    </p:spTree>
    <p:extLst>
      <p:ext uri="{BB962C8B-B14F-4D97-AF65-F5344CB8AC3E}">
        <p14:creationId xmlns:p14="http://schemas.microsoft.com/office/powerpoint/2010/main" val="2859130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1EEB4D-905E-4893-AE0A-34851A8B8E85}" type="datetimeFigureOut">
              <a:rPr lang="en-IE" smtClean="0"/>
              <a:t>25/09/2020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4E12019-8E48-4DF3-B5AD-273A550E8C9D}" type="slidenum">
              <a:rPr lang="en-IE" smtClean="0"/>
              <a:t>‹#›</a:t>
            </a:fld>
            <a:endParaRPr lang="en-IE"/>
          </a:p>
        </p:txBody>
      </p:sp>
    </p:spTree>
    <p:extLst>
      <p:ext uri="{BB962C8B-B14F-4D97-AF65-F5344CB8AC3E}">
        <p14:creationId xmlns:p14="http://schemas.microsoft.com/office/powerpoint/2010/main" val="2461193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1EEB4D-905E-4893-AE0A-34851A8B8E85}" type="datetimeFigureOut">
              <a:rPr lang="en-IE" smtClean="0"/>
              <a:t>25/09/2020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4E12019-8E48-4DF3-B5AD-273A550E8C9D}" type="slidenum">
              <a:rPr lang="en-IE" smtClean="0"/>
              <a:t>‹#›</a:t>
            </a:fld>
            <a:endParaRPr lang="en-IE"/>
          </a:p>
        </p:txBody>
      </p:sp>
    </p:spTree>
    <p:extLst>
      <p:ext uri="{BB962C8B-B14F-4D97-AF65-F5344CB8AC3E}">
        <p14:creationId xmlns:p14="http://schemas.microsoft.com/office/powerpoint/2010/main" val="288061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1EEB4D-905E-4893-AE0A-34851A8B8E85}" type="datetimeFigureOut">
              <a:rPr lang="en-IE" smtClean="0"/>
              <a:t>25/09/2020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04E12019-8E48-4DF3-B5AD-273A550E8C9D}" type="slidenum">
              <a:rPr lang="en-IE" smtClean="0"/>
              <a:t>‹#›</a:t>
            </a:fld>
            <a:endParaRPr lang="en-IE"/>
          </a:p>
        </p:txBody>
      </p:sp>
    </p:spTree>
    <p:extLst>
      <p:ext uri="{BB962C8B-B14F-4D97-AF65-F5344CB8AC3E}">
        <p14:creationId xmlns:p14="http://schemas.microsoft.com/office/powerpoint/2010/main" val="397838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1EEB4D-905E-4893-AE0A-34851A8B8E85}" type="datetimeFigureOut">
              <a:rPr lang="en-IE" smtClean="0"/>
              <a:t>25/09/2020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4E12019-8E48-4DF3-B5AD-273A550E8C9D}" type="slidenum">
              <a:rPr lang="en-IE" smtClean="0"/>
              <a:t>‹#›</a:t>
            </a:fld>
            <a:endParaRPr lang="en-IE"/>
          </a:p>
        </p:txBody>
      </p:sp>
    </p:spTree>
    <p:extLst>
      <p:ext uri="{BB962C8B-B14F-4D97-AF65-F5344CB8AC3E}">
        <p14:creationId xmlns:p14="http://schemas.microsoft.com/office/powerpoint/2010/main" val="330609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EEB4D-905E-4893-AE0A-34851A8B8E85}" type="datetimeFigureOut">
              <a:rPr lang="en-IE" smtClean="0"/>
              <a:t>25/09/2020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04E12019-8E48-4DF3-B5AD-273A550E8C9D}" type="slidenum">
              <a:rPr lang="en-IE" smtClean="0"/>
              <a:t>‹#›</a:t>
            </a:fld>
            <a:endParaRPr lang="en-IE"/>
          </a:p>
        </p:txBody>
      </p:sp>
    </p:spTree>
    <p:extLst>
      <p:ext uri="{BB962C8B-B14F-4D97-AF65-F5344CB8AC3E}">
        <p14:creationId xmlns:p14="http://schemas.microsoft.com/office/powerpoint/2010/main" val="260407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1EEB4D-905E-4893-AE0A-34851A8B8E85}" type="datetimeFigureOut">
              <a:rPr lang="en-IE" smtClean="0"/>
              <a:t>25/09/2020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4E12019-8E48-4DF3-B5AD-273A550E8C9D}" type="slidenum">
              <a:rPr lang="en-IE" smtClean="0"/>
              <a:t>‹#›</a:t>
            </a:fld>
            <a:endParaRPr lang="en-IE"/>
          </a:p>
        </p:txBody>
      </p:sp>
    </p:spTree>
    <p:extLst>
      <p:ext uri="{BB962C8B-B14F-4D97-AF65-F5344CB8AC3E}">
        <p14:creationId xmlns:p14="http://schemas.microsoft.com/office/powerpoint/2010/main" val="4143304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1EEB4D-905E-4893-AE0A-34851A8B8E85}" type="datetimeFigureOut">
              <a:rPr lang="en-IE" smtClean="0"/>
              <a:t>25/09/2020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4E12019-8E48-4DF3-B5AD-273A550E8C9D}" type="slidenum">
              <a:rPr lang="en-IE" smtClean="0"/>
              <a:t>‹#›</a:t>
            </a:fld>
            <a:endParaRPr lang="en-IE"/>
          </a:p>
        </p:txBody>
      </p:sp>
    </p:spTree>
    <p:extLst>
      <p:ext uri="{BB962C8B-B14F-4D97-AF65-F5344CB8AC3E}">
        <p14:creationId xmlns:p14="http://schemas.microsoft.com/office/powerpoint/2010/main" val="189850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EEB4D-905E-4893-AE0A-34851A8B8E85}" type="datetimeFigureOut">
              <a:rPr lang="en-IE" smtClean="0"/>
              <a:t>25/09/2020</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12019-8E48-4DF3-B5AD-273A550E8C9D}" type="slidenum">
              <a:rPr lang="en-IE" smtClean="0"/>
              <a:t>‹#›</a:t>
            </a:fld>
            <a:endParaRPr lang="en-IE"/>
          </a:p>
        </p:txBody>
      </p:sp>
    </p:spTree>
    <p:extLst>
      <p:ext uri="{BB962C8B-B14F-4D97-AF65-F5344CB8AC3E}">
        <p14:creationId xmlns:p14="http://schemas.microsoft.com/office/powerpoint/2010/main" val="590489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725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p:cNvSpPr txBox="1"/>
          <p:nvPr/>
        </p:nvSpPr>
        <p:spPr>
          <a:xfrm>
            <a:off x="265723" y="2836983"/>
            <a:ext cx="8299939" cy="1569660"/>
          </a:xfrm>
          <a:prstGeom prst="rect">
            <a:avLst/>
          </a:prstGeom>
          <a:noFill/>
        </p:spPr>
        <p:txBody>
          <a:bodyPr wrap="square" rtlCol="0">
            <a:spAutoFit/>
          </a:bodyPr>
          <a:lstStyle/>
          <a:p>
            <a:r>
              <a:rPr lang="en-IE" sz="3200" dirty="0">
                <a:solidFill>
                  <a:schemeClr val="bg1"/>
                </a:solidFill>
                <a:latin typeface="Times New Roman" panose="02020603050405020304" pitchFamily="18" charset="0"/>
                <a:cs typeface="Times New Roman" panose="02020603050405020304" pitchFamily="18" charset="0"/>
              </a:rPr>
              <a:t>SHD Application</a:t>
            </a:r>
            <a:r>
              <a:rPr lang="en-IE" sz="3200" dirty="0">
                <a:solidFill>
                  <a:schemeClr val="bg2">
                    <a:lumMod val="75000"/>
                  </a:schemeClr>
                </a:solidFill>
                <a:latin typeface="Times New Roman" panose="02020603050405020304" pitchFamily="18" charset="0"/>
                <a:cs typeface="Times New Roman" panose="02020603050405020304" pitchFamily="18" charset="0"/>
              </a:rPr>
              <a:t> Ref: SHD3ABP-308088-20</a:t>
            </a:r>
          </a:p>
          <a:p>
            <a:r>
              <a:rPr lang="en-IE" sz="3200" dirty="0">
                <a:solidFill>
                  <a:schemeClr val="bg2">
                    <a:lumMod val="75000"/>
                  </a:schemeClr>
                </a:solidFill>
                <a:latin typeface="Times New Roman" panose="02020603050405020304" pitchFamily="18" charset="0"/>
                <a:cs typeface="Times New Roman" panose="02020603050405020304" pitchFamily="18" charset="0"/>
              </a:rPr>
              <a:t>Applicant: Cape Wrath Hotel ULC</a:t>
            </a:r>
          </a:p>
          <a:p>
            <a:r>
              <a:rPr lang="en-IE" sz="3200" dirty="0">
                <a:solidFill>
                  <a:schemeClr val="bg2">
                    <a:lumMod val="75000"/>
                  </a:schemeClr>
                </a:solidFill>
                <a:latin typeface="Times New Roman" panose="02020603050405020304" pitchFamily="18" charset="0"/>
                <a:cs typeface="Times New Roman" panose="02020603050405020304" pitchFamily="18" charset="0"/>
              </a:rPr>
              <a:t>Presentation to Tallaght ACM 28</a:t>
            </a:r>
            <a:r>
              <a:rPr lang="en-IE" sz="3200" baseline="30000" dirty="0">
                <a:solidFill>
                  <a:schemeClr val="bg2">
                    <a:lumMod val="75000"/>
                  </a:schemeClr>
                </a:solidFill>
                <a:latin typeface="Times New Roman" panose="02020603050405020304" pitchFamily="18" charset="0"/>
                <a:cs typeface="Times New Roman" panose="02020603050405020304" pitchFamily="18" charset="0"/>
              </a:rPr>
              <a:t>th</a:t>
            </a:r>
            <a:r>
              <a:rPr lang="en-IE" sz="3200" dirty="0">
                <a:solidFill>
                  <a:schemeClr val="bg2">
                    <a:lumMod val="75000"/>
                  </a:schemeClr>
                </a:solidFill>
                <a:latin typeface="Times New Roman" panose="02020603050405020304" pitchFamily="18" charset="0"/>
                <a:cs typeface="Times New Roman" panose="02020603050405020304" pitchFamily="18" charset="0"/>
              </a:rPr>
              <a:t> Sept 2020</a:t>
            </a:r>
            <a:endParaRPr lang="en-IE" sz="2800" dirty="0">
              <a:solidFill>
                <a:schemeClr val="bg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346323" y="2751026"/>
            <a:ext cx="3506662" cy="156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sp>
        <p:nvSpPr>
          <p:cNvPr id="8" name="TextBox 7"/>
          <p:cNvSpPr txBox="1"/>
          <p:nvPr/>
        </p:nvSpPr>
        <p:spPr>
          <a:xfrm>
            <a:off x="6606445" y="5617250"/>
            <a:ext cx="2467216" cy="523220"/>
          </a:xfrm>
          <a:prstGeom prst="rect">
            <a:avLst/>
          </a:prstGeom>
          <a:noFill/>
        </p:spPr>
        <p:txBody>
          <a:bodyPr wrap="square" rtlCol="0">
            <a:spAutoFit/>
          </a:bodyPr>
          <a:lstStyle/>
          <a:p>
            <a:r>
              <a:rPr lang="en-IE" sz="1400" b="1" dirty="0">
                <a:solidFill>
                  <a:schemeClr val="accent5">
                    <a:lumMod val="60000"/>
                    <a:lumOff val="40000"/>
                  </a:schemeClr>
                </a:solidFill>
              </a:rPr>
              <a:t>Jim Johnston </a:t>
            </a:r>
          </a:p>
          <a:p>
            <a:r>
              <a:rPr lang="en-IE" sz="1400" b="1" dirty="0">
                <a:solidFill>
                  <a:schemeClr val="accent5">
                    <a:lumMod val="60000"/>
                    <a:lumOff val="40000"/>
                  </a:schemeClr>
                </a:solidFill>
              </a:rPr>
              <a:t>Senior Executive Planner</a:t>
            </a:r>
          </a:p>
        </p:txBody>
      </p:sp>
    </p:spTree>
    <p:extLst>
      <p:ext uri="{BB962C8B-B14F-4D97-AF65-F5344CB8AC3E}">
        <p14:creationId xmlns:p14="http://schemas.microsoft.com/office/powerpoint/2010/main" val="2564218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5B14F9-3FB1-4579-B481-4262309036AF}"/>
              </a:ext>
            </a:extLst>
          </p:cNvPr>
          <p:cNvPicPr>
            <a:picLocks noChangeAspect="1"/>
          </p:cNvPicPr>
          <p:nvPr/>
        </p:nvPicPr>
        <p:blipFill>
          <a:blip r:embed="rId2"/>
          <a:stretch>
            <a:fillRect/>
          </a:stretch>
        </p:blipFill>
        <p:spPr>
          <a:xfrm>
            <a:off x="371433" y="278296"/>
            <a:ext cx="8694086" cy="6095999"/>
          </a:xfrm>
          <a:prstGeom prst="rect">
            <a:avLst/>
          </a:prstGeom>
        </p:spPr>
      </p:pic>
    </p:spTree>
    <p:extLst>
      <p:ext uri="{BB962C8B-B14F-4D97-AF65-F5344CB8AC3E}">
        <p14:creationId xmlns:p14="http://schemas.microsoft.com/office/powerpoint/2010/main" val="3182766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88ACA9-BF20-4E67-A496-E7A280E1EFDC}"/>
              </a:ext>
            </a:extLst>
          </p:cNvPr>
          <p:cNvSpPr txBox="1"/>
          <p:nvPr/>
        </p:nvSpPr>
        <p:spPr>
          <a:xfrm>
            <a:off x="675861" y="662609"/>
            <a:ext cx="7858539" cy="5421484"/>
          </a:xfrm>
          <a:prstGeom prst="rect">
            <a:avLst/>
          </a:prstGeom>
          <a:noFill/>
        </p:spPr>
        <p:txBody>
          <a:bodyPr wrap="square">
            <a:spAutoFit/>
          </a:bodyPr>
          <a:lstStyle/>
          <a:p>
            <a:pPr lvl="0">
              <a:lnSpc>
                <a:spcPct val="107000"/>
              </a:lnSpc>
              <a:spcAft>
                <a:spcPts val="800"/>
              </a:spcAft>
            </a:pPr>
            <a:r>
              <a:rPr lang="en-IE" sz="1800" b="1" dirty="0">
                <a:effectLst/>
                <a:latin typeface="Times New Roman" panose="02020603050405020304" pitchFamily="18" charset="0"/>
                <a:ea typeface="Calibri" panose="020F0502020204030204" pitchFamily="34" charset="0"/>
                <a:cs typeface="Times New Roman" panose="02020603050405020304" pitchFamily="18" charset="0"/>
              </a:rPr>
              <a:t>ABP comments</a:t>
            </a:r>
            <a:r>
              <a:rPr lang="en-IE"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pPr>
            <a:r>
              <a:rPr lang="en-IE" sz="1800" dirty="0">
                <a:effectLst/>
                <a:latin typeface="Times New Roman" panose="02020603050405020304" pitchFamily="18" charset="0"/>
                <a:ea typeface="Calibri" panose="020F0502020204030204" pitchFamily="34" charset="0"/>
                <a:cs typeface="Times New Roman" panose="02020603050405020304" pitchFamily="18" charset="0"/>
              </a:rPr>
              <a:t>reports, drawings, computer generated images and photomontage imagery that shows how the proposed development will integrate with existing and permitted development in the vicinity, including:</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IE" dirty="0">
                <a:solidFill>
                  <a:srgbClr val="000000"/>
                </a:solidFill>
                <a:effectLst/>
                <a:latin typeface="Times New Roman" panose="02020603050405020304" pitchFamily="18" charset="0"/>
                <a:ea typeface="Calibri" panose="020F0502020204030204" pitchFamily="34" charset="0"/>
              </a:rPr>
              <a:t>(a) Cross section drawings along Garter Lane, the Luas line and the eastern boundary of the site that incorporates vehicle access ramps and permitted development. </a:t>
            </a:r>
            <a:endParaRPr lang="en-IE" dirty="0">
              <a:solidFill>
                <a:srgbClr val="000000"/>
              </a:solidFill>
              <a:effectLst/>
              <a:latin typeface="Arial" panose="020B0604020202020204" pitchFamily="34" charset="0"/>
              <a:ea typeface="Calibri" panose="020F0502020204030204" pitchFamily="34" charset="0"/>
            </a:endParaRPr>
          </a:p>
          <a:p>
            <a:pPr lvl="1">
              <a:lnSpc>
                <a:spcPct val="107000"/>
              </a:lnSpc>
              <a:spcAft>
                <a:spcPts val="800"/>
              </a:spcAft>
            </a:pPr>
            <a:r>
              <a:rPr lang="en-IE" dirty="0">
                <a:effectLst/>
                <a:latin typeface="Times New Roman" panose="02020603050405020304" pitchFamily="18" charset="0"/>
                <a:ea typeface="Calibri" panose="020F0502020204030204" pitchFamily="34" charset="0"/>
                <a:cs typeface="Times New Roman" panose="02020603050405020304" pitchFamily="18" charset="0"/>
              </a:rPr>
              <a:t>(b) A detailed landscaping plan </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IE" sz="1800" dirty="0">
                <a:effectLst/>
                <a:latin typeface="Times New Roman" panose="02020603050405020304" pitchFamily="18" charset="0"/>
                <a:ea typeface="Calibri" panose="020F0502020204030204" pitchFamily="34" charset="0"/>
                <a:cs typeface="Times New Roman" panose="02020603050405020304" pitchFamily="18" charset="0"/>
              </a:rPr>
              <a:t>Sunlight/Daylight analysis, </a:t>
            </a:r>
          </a:p>
          <a:p>
            <a:pPr marL="285750" indent="-285750">
              <a:spcAft>
                <a:spcPts val="0"/>
              </a:spcAft>
              <a:buFont typeface="Arial" panose="020B0604020202020204" pitchFamily="34" charset="0"/>
              <a:buChar char="•"/>
            </a:pPr>
            <a:r>
              <a:rPr lang="en-IE" sz="1800" dirty="0">
                <a:solidFill>
                  <a:srgbClr val="000000"/>
                </a:solidFill>
                <a:effectLst/>
                <a:latin typeface="Times New Roman" panose="02020603050405020304" pitchFamily="18" charset="0"/>
                <a:ea typeface="Calibri" panose="020F0502020204030204" pitchFamily="34" charset="0"/>
              </a:rPr>
              <a:t>a rationale for the proposed car parking provision, to include details of car parking management, car share schemes and a mobility management plan. </a:t>
            </a:r>
            <a:endParaRPr lang="en-IE" sz="1800" dirty="0">
              <a:solidFill>
                <a:srgbClr val="000000"/>
              </a:solidFill>
              <a:effectLst/>
              <a:latin typeface="Arial" panose="020B0604020202020204" pitchFamily="34" charset="0"/>
              <a:ea typeface="Calibri" panose="020F0502020204030204" pitchFamily="34" charset="0"/>
            </a:endParaRPr>
          </a:p>
          <a:p>
            <a:pPr>
              <a:lnSpc>
                <a:spcPct val="107000"/>
              </a:lnSpc>
              <a:spcAft>
                <a:spcPts val="800"/>
              </a:spcAft>
            </a:pPr>
            <a:endParaRPr lang="en-IE"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IE" sz="1800" dirty="0">
                <a:effectLst/>
                <a:latin typeface="Times New Roman" panose="02020603050405020304" pitchFamily="18" charset="0"/>
                <a:ea typeface="Calibri" panose="020F0502020204030204" pitchFamily="34" charset="0"/>
                <a:cs typeface="Times New Roman" panose="02020603050405020304" pitchFamily="18" charset="0"/>
              </a:rPr>
              <a:t>reports that address all aspects of building appearance and durability:</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IE" dirty="0">
                <a:solidFill>
                  <a:srgbClr val="000000"/>
                </a:solidFill>
                <a:effectLst/>
                <a:latin typeface="Times New Roman" panose="02020603050405020304" pitchFamily="18" charset="0"/>
                <a:ea typeface="Calibri" panose="020F0502020204030204" pitchFamily="34" charset="0"/>
              </a:rPr>
              <a:t>(a) A report on the proposed materials and finishes  </a:t>
            </a:r>
            <a:endParaRPr lang="en-IE" dirty="0">
              <a:solidFill>
                <a:srgbClr val="000000"/>
              </a:solidFill>
              <a:effectLst/>
              <a:latin typeface="Arial" panose="020B0604020202020204" pitchFamily="34" charset="0"/>
              <a:ea typeface="Calibri" panose="020F0502020204030204" pitchFamily="34" charset="0"/>
            </a:endParaRPr>
          </a:p>
          <a:p>
            <a:pPr lvl="1">
              <a:lnSpc>
                <a:spcPct val="107000"/>
              </a:lnSpc>
              <a:spcAft>
                <a:spcPts val="800"/>
              </a:spcAft>
            </a:pPr>
            <a:r>
              <a:rPr lang="en-IE" dirty="0">
                <a:effectLst/>
                <a:latin typeface="Times New Roman" panose="02020603050405020304" pitchFamily="18" charset="0"/>
                <a:ea typeface="Calibri" panose="020F0502020204030204" pitchFamily="34" charset="0"/>
                <a:cs typeface="Times New Roman" panose="02020603050405020304" pitchFamily="18" charset="0"/>
              </a:rPr>
              <a:t>(b) A life cycle report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1837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F372F1-8448-461C-BFF0-3E18982A2CCE}"/>
              </a:ext>
            </a:extLst>
          </p:cNvPr>
          <p:cNvSpPr/>
          <p:nvPr/>
        </p:nvSpPr>
        <p:spPr>
          <a:xfrm>
            <a:off x="441789" y="612845"/>
            <a:ext cx="7777537" cy="369332"/>
          </a:xfrm>
          <a:prstGeom prst="rect">
            <a:avLst/>
          </a:prstGeom>
        </p:spPr>
        <p:txBody>
          <a:bodyPr wrap="square">
            <a:spAutoFit/>
          </a:bodyPr>
          <a:lstStyle/>
          <a:p>
            <a:r>
              <a:rPr lang="en-IE" dirty="0">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ADA9E58A-71C4-48E2-9A70-50081F50850F}"/>
              </a:ext>
            </a:extLst>
          </p:cNvPr>
          <p:cNvSpPr txBox="1"/>
          <p:nvPr/>
        </p:nvSpPr>
        <p:spPr>
          <a:xfrm>
            <a:off x="441789" y="410817"/>
            <a:ext cx="8260422" cy="486979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IE" sz="1800" dirty="0">
                <a:effectLst/>
                <a:latin typeface="Times New Roman" panose="02020603050405020304" pitchFamily="18" charset="0"/>
                <a:ea typeface="Calibri" panose="020F0502020204030204" pitchFamily="34" charset="0"/>
                <a:cs typeface="Times New Roman" panose="02020603050405020304" pitchFamily="18" charset="0"/>
              </a:rPr>
              <a:t>A housing quality assessment which provides the details regarding the proposed apartments set out in the schedule of accommodation, as well as the </a:t>
            </a:r>
            <a:r>
              <a:rPr lang="en-IE" sz="1800" dirty="0">
                <a:solidFill>
                  <a:srgbClr val="000000"/>
                </a:solidFill>
                <a:effectLst/>
                <a:latin typeface="Times New Roman" panose="02020603050405020304" pitchFamily="18" charset="0"/>
                <a:ea typeface="Calibri" panose="020F0502020204030204" pitchFamily="34" charset="0"/>
              </a:rPr>
              <a:t>calculations and tables required to demonstrate compliance with the 2018 Guidelines on Design Standards for New Apartments  </a:t>
            </a:r>
            <a:endParaRPr lang="en-IE" sz="1800" dirty="0">
              <a:solidFill>
                <a:srgbClr val="000000"/>
              </a:solidFill>
              <a:effectLst/>
              <a:latin typeface="Arial" panose="020B060402020202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IE" sz="1800" dirty="0">
                <a:effectLst/>
                <a:latin typeface="Times New Roman" panose="02020603050405020304" pitchFamily="18" charset="0"/>
                <a:ea typeface="Calibri" panose="020F0502020204030204" pitchFamily="34" charset="0"/>
                <a:cs typeface="Times New Roman" panose="02020603050405020304" pitchFamily="18" charset="0"/>
              </a:rPr>
              <a:t>drainage details having regard to the requirements of the Water Services Planning Report as indicated in their report dated 20 May 2020 and contained in Appendix C of the Planning Authority’s Opinion.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IE" sz="1800" dirty="0">
                <a:solidFill>
                  <a:srgbClr val="000000"/>
                </a:solidFill>
                <a:effectLst/>
                <a:latin typeface="Times New Roman" panose="02020603050405020304" pitchFamily="18" charset="0"/>
                <a:ea typeface="Calibri" panose="020F0502020204030204" pitchFamily="34" charset="0"/>
              </a:rPr>
              <a:t>A site layout plan showing areas to be taken in charge by the planning authority</a:t>
            </a:r>
          </a:p>
          <a:p>
            <a:pPr marL="285750" indent="-285750">
              <a:spcAft>
                <a:spcPts val="0"/>
              </a:spcAft>
              <a:buFont typeface="Arial" panose="020B0604020202020204" pitchFamily="34" charset="0"/>
              <a:buChar char="•"/>
            </a:pPr>
            <a:endParaRPr lang="en-IE" dirty="0">
              <a:solidFill>
                <a:srgbClr val="000000"/>
              </a:solidFill>
              <a:latin typeface="Times New Roman" panose="02020603050405020304" pitchFamily="18" charset="0"/>
              <a:ea typeface="Calibri" panose="020F0502020204030204" pitchFamily="34" charset="0"/>
            </a:endParaRPr>
          </a:p>
          <a:p>
            <a:pPr marL="285750" indent="-285750">
              <a:spcAft>
                <a:spcPts val="0"/>
              </a:spcAft>
              <a:buFont typeface="Arial" panose="020B0604020202020204" pitchFamily="34" charset="0"/>
              <a:buChar char="•"/>
            </a:pPr>
            <a:r>
              <a:rPr lang="en-IE" dirty="0">
                <a:solidFill>
                  <a:srgbClr val="000000"/>
                </a:solidFill>
                <a:latin typeface="Times New Roman" panose="02020603050405020304" pitchFamily="18" charset="0"/>
                <a:ea typeface="Calibri" panose="020F0502020204030204" pitchFamily="34" charset="0"/>
              </a:rPr>
              <a:t>A </a:t>
            </a:r>
            <a:r>
              <a:rPr lang="en-IE" sz="1800" dirty="0">
                <a:solidFill>
                  <a:srgbClr val="000000"/>
                </a:solidFill>
                <a:effectLst/>
                <a:latin typeface="Times New Roman" panose="02020603050405020304" pitchFamily="18" charset="0"/>
                <a:ea typeface="Calibri" panose="020F0502020204030204" pitchFamily="34" charset="0"/>
              </a:rPr>
              <a:t>public realm strategy regarding the provision of durable and acceptable materials and finishes  </a:t>
            </a:r>
          </a:p>
          <a:p>
            <a:pPr>
              <a:spcAft>
                <a:spcPts val="0"/>
              </a:spcAft>
            </a:pPr>
            <a:endParaRPr lang="en-IE" sz="1800" dirty="0">
              <a:solidFill>
                <a:srgbClr val="000000"/>
              </a:solidFill>
              <a:effectLst/>
              <a:latin typeface="Times New Roman" panose="02020603050405020304" pitchFamily="18" charset="0"/>
              <a:ea typeface="Calibri" panose="020F0502020204030204" pitchFamily="34" charset="0"/>
            </a:endParaRPr>
          </a:p>
          <a:p>
            <a:pPr marL="285750" indent="-285750">
              <a:spcAft>
                <a:spcPts val="0"/>
              </a:spcAft>
              <a:buFont typeface="Arial" panose="020B0604020202020204" pitchFamily="34" charset="0"/>
              <a:buChar char="•"/>
            </a:pPr>
            <a:r>
              <a:rPr lang="en-IE" sz="1800" dirty="0">
                <a:solidFill>
                  <a:srgbClr val="000000"/>
                </a:solidFill>
                <a:effectLst/>
                <a:latin typeface="Times New Roman" panose="02020603050405020304" pitchFamily="18" charset="0"/>
                <a:ea typeface="Calibri" panose="020F0502020204030204" pitchFamily="34" charset="0"/>
              </a:rPr>
              <a:t>A Construction Traffic Management Plan with specific reference to the proximity of the site close to the Luas Line. </a:t>
            </a:r>
          </a:p>
          <a:p>
            <a:pPr>
              <a:spcAft>
                <a:spcPts val="0"/>
              </a:spcAft>
            </a:pPr>
            <a:endParaRPr lang="en-IE" sz="1800" dirty="0">
              <a:solidFill>
                <a:srgbClr val="000000"/>
              </a:solidFill>
              <a:effectLst/>
              <a:latin typeface="Arial" panose="020B060402020202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IE" sz="1800" dirty="0">
                <a:effectLst/>
                <a:latin typeface="Times New Roman" panose="02020603050405020304" pitchFamily="18" charset="0"/>
                <a:ea typeface="Calibri" panose="020F0502020204030204" pitchFamily="34" charset="0"/>
                <a:cs typeface="Times New Roman" panose="02020603050405020304" pitchFamily="18" charset="0"/>
              </a:rPr>
              <a:t>Construction and Demolition Waste Management Plan.</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5031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3D53EC-53E1-4F62-B383-DC879B844ABD}"/>
              </a:ext>
            </a:extLst>
          </p:cNvPr>
          <p:cNvPicPr>
            <a:picLocks noChangeAspect="1"/>
          </p:cNvPicPr>
          <p:nvPr/>
        </p:nvPicPr>
        <p:blipFill>
          <a:blip r:embed="rId2"/>
          <a:stretch>
            <a:fillRect/>
          </a:stretch>
        </p:blipFill>
        <p:spPr>
          <a:xfrm>
            <a:off x="1" y="2429535"/>
            <a:ext cx="4572000" cy="1599127"/>
          </a:xfrm>
          <a:prstGeom prst="rect">
            <a:avLst/>
          </a:prstGeom>
        </p:spPr>
      </p:pic>
      <p:pic>
        <p:nvPicPr>
          <p:cNvPr id="3" name="Picture 2">
            <a:extLst>
              <a:ext uri="{FF2B5EF4-FFF2-40B4-BE49-F238E27FC236}">
                <a16:creationId xmlns:a16="http://schemas.microsoft.com/office/drawing/2014/main" id="{D9075858-AA61-443B-AC96-8943A6EDEF86}"/>
              </a:ext>
            </a:extLst>
          </p:cNvPr>
          <p:cNvPicPr>
            <a:picLocks noChangeAspect="1"/>
          </p:cNvPicPr>
          <p:nvPr/>
        </p:nvPicPr>
        <p:blipFill>
          <a:blip r:embed="rId3"/>
          <a:stretch>
            <a:fillRect/>
          </a:stretch>
        </p:blipFill>
        <p:spPr>
          <a:xfrm>
            <a:off x="4572001" y="2740711"/>
            <a:ext cx="5141842" cy="1205336"/>
          </a:xfrm>
          <a:prstGeom prst="rect">
            <a:avLst/>
          </a:prstGeom>
        </p:spPr>
      </p:pic>
    </p:spTree>
    <p:extLst>
      <p:ext uri="{BB962C8B-B14F-4D97-AF65-F5344CB8AC3E}">
        <p14:creationId xmlns:p14="http://schemas.microsoft.com/office/powerpoint/2010/main" val="1137390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E08D12-C4AF-4BE0-8D20-BEEFB917A94F}"/>
              </a:ext>
            </a:extLst>
          </p:cNvPr>
          <p:cNvPicPr>
            <a:picLocks noChangeAspect="1"/>
          </p:cNvPicPr>
          <p:nvPr/>
        </p:nvPicPr>
        <p:blipFill>
          <a:blip r:embed="rId2"/>
          <a:stretch>
            <a:fillRect/>
          </a:stretch>
        </p:blipFill>
        <p:spPr>
          <a:xfrm>
            <a:off x="-32691" y="2014331"/>
            <a:ext cx="8727258" cy="1952832"/>
          </a:xfrm>
          <a:prstGeom prst="rect">
            <a:avLst/>
          </a:prstGeom>
        </p:spPr>
      </p:pic>
    </p:spTree>
    <p:extLst>
      <p:ext uri="{BB962C8B-B14F-4D97-AF65-F5344CB8AC3E}">
        <p14:creationId xmlns:p14="http://schemas.microsoft.com/office/powerpoint/2010/main" val="4139810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1DF20A-1FA9-4FF1-B219-855C8F21A624}"/>
              </a:ext>
            </a:extLst>
          </p:cNvPr>
          <p:cNvPicPr>
            <a:picLocks noChangeAspect="1"/>
          </p:cNvPicPr>
          <p:nvPr/>
        </p:nvPicPr>
        <p:blipFill>
          <a:blip r:embed="rId2"/>
          <a:stretch>
            <a:fillRect/>
          </a:stretch>
        </p:blipFill>
        <p:spPr>
          <a:xfrm>
            <a:off x="54474" y="848138"/>
            <a:ext cx="9158085" cy="4161183"/>
          </a:xfrm>
          <a:prstGeom prst="rect">
            <a:avLst/>
          </a:prstGeom>
        </p:spPr>
      </p:pic>
      <p:sp>
        <p:nvSpPr>
          <p:cNvPr id="4" name="Subtitle 3">
            <a:extLst>
              <a:ext uri="{FF2B5EF4-FFF2-40B4-BE49-F238E27FC236}">
                <a16:creationId xmlns:a16="http://schemas.microsoft.com/office/drawing/2014/main" id="{07844009-614E-462F-8E86-6FB902D9B734}"/>
              </a:ext>
            </a:extLst>
          </p:cNvPr>
          <p:cNvSpPr>
            <a:spLocks noGrp="1"/>
          </p:cNvSpPr>
          <p:nvPr>
            <p:ph type="subTitle" idx="1"/>
          </p:nvPr>
        </p:nvSpPr>
        <p:spPr>
          <a:xfrm>
            <a:off x="331304" y="5102086"/>
            <a:ext cx="7669696" cy="1126435"/>
          </a:xfrm>
        </p:spPr>
        <p:txBody>
          <a:bodyPr/>
          <a:lstStyle/>
          <a:p>
            <a:r>
              <a:rPr lang="en-GB" dirty="0">
                <a:latin typeface="Times New Roman" panose="02020603050405020304" pitchFamily="18" charset="0"/>
                <a:cs typeface="Times New Roman" panose="02020603050405020304" pitchFamily="18" charset="0"/>
              </a:rPr>
              <a:t>Location of access to the two basement car parks</a:t>
            </a:r>
            <a:endParaRPr lang="en-I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726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DA14C5-6A83-4673-8FAA-868FF28AA553}"/>
              </a:ext>
            </a:extLst>
          </p:cNvPr>
          <p:cNvPicPr>
            <a:picLocks noChangeAspect="1"/>
          </p:cNvPicPr>
          <p:nvPr/>
        </p:nvPicPr>
        <p:blipFill>
          <a:blip r:embed="rId2"/>
          <a:stretch>
            <a:fillRect/>
          </a:stretch>
        </p:blipFill>
        <p:spPr>
          <a:xfrm>
            <a:off x="179374" y="564204"/>
            <a:ext cx="8474296" cy="4951550"/>
          </a:xfrm>
          <a:prstGeom prst="rect">
            <a:avLst/>
          </a:prstGeom>
        </p:spPr>
      </p:pic>
      <p:sp>
        <p:nvSpPr>
          <p:cNvPr id="6" name="Title 5">
            <a:extLst>
              <a:ext uri="{FF2B5EF4-FFF2-40B4-BE49-F238E27FC236}">
                <a16:creationId xmlns:a16="http://schemas.microsoft.com/office/drawing/2014/main" id="{FA308D49-51D5-4C65-8D23-5F5A1E60115A}"/>
              </a:ext>
            </a:extLst>
          </p:cNvPr>
          <p:cNvSpPr>
            <a:spLocks noGrp="1"/>
          </p:cNvSpPr>
          <p:nvPr>
            <p:ph type="title"/>
          </p:nvPr>
        </p:nvSpPr>
        <p:spPr>
          <a:xfrm>
            <a:off x="490330" y="5515754"/>
            <a:ext cx="8025020" cy="924803"/>
          </a:xfrm>
        </p:spPr>
        <p:txBody>
          <a:bodyPr>
            <a:normAutofit/>
          </a:bodyPr>
          <a:lstStyle/>
          <a:p>
            <a:pPr algn="ctr"/>
            <a:r>
              <a:rPr lang="en-GB" sz="2400" dirty="0">
                <a:latin typeface="Times New Roman" panose="02020603050405020304" pitchFamily="18" charset="0"/>
                <a:cs typeface="Times New Roman" panose="02020603050405020304" pitchFamily="18" charset="0"/>
              </a:rPr>
              <a:t>Proposed building heights</a:t>
            </a:r>
            <a:endParaRPr lang="en-I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7142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978" y="191911"/>
            <a:ext cx="7349066" cy="1477328"/>
          </a:xfrm>
          <a:prstGeom prst="rect">
            <a:avLst/>
          </a:prstGeom>
        </p:spPr>
        <p:txBody>
          <a:bodyPr wrap="square">
            <a:spAutoFit/>
          </a:bodyPr>
          <a:lstStyle/>
          <a:p>
            <a:r>
              <a:rPr lang="en-IE" b="1" dirty="0">
                <a:solidFill>
                  <a:schemeClr val="accent1">
                    <a:lumMod val="75000"/>
                  </a:schemeClr>
                </a:solidFill>
                <a:latin typeface="Times New Roman" panose="02020603050405020304" pitchFamily="18" charset="0"/>
                <a:cs typeface="Times New Roman" panose="02020603050405020304" pitchFamily="18" charset="0"/>
              </a:rPr>
              <a:t>Statistics for Proposed Development:</a:t>
            </a:r>
          </a:p>
          <a:p>
            <a:endParaRPr lang="en-IE" b="1" dirty="0">
              <a:solidFill>
                <a:schemeClr val="accent1">
                  <a:lumMod val="75000"/>
                </a:schemeClr>
              </a:solidFill>
              <a:latin typeface="Times New Roman" panose="02020603050405020304" pitchFamily="18" charset="0"/>
              <a:cs typeface="Times New Roman" panose="02020603050405020304" pitchFamily="18" charset="0"/>
            </a:endParaRPr>
          </a:p>
          <a:p>
            <a:endParaRPr lang="en-IE" b="1" dirty="0">
              <a:solidFill>
                <a:schemeClr val="accent1">
                  <a:lumMod val="75000"/>
                </a:schemeClr>
              </a:solidFill>
              <a:latin typeface="Times New Roman" panose="02020603050405020304" pitchFamily="18" charset="0"/>
              <a:cs typeface="Times New Roman" panose="02020603050405020304" pitchFamily="18" charset="0"/>
            </a:endParaRPr>
          </a:p>
          <a:p>
            <a:endParaRPr lang="en-IE" b="1" dirty="0">
              <a:latin typeface="Times New Roman" panose="02020603050405020304" pitchFamily="18" charset="0"/>
              <a:cs typeface="Times New Roman" panose="02020603050405020304" pitchFamily="18" charset="0"/>
            </a:endParaRPr>
          </a:p>
          <a:p>
            <a:endParaRPr lang="en-IE"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752938D-828D-441C-B043-F70344102BE6}"/>
              </a:ext>
            </a:extLst>
          </p:cNvPr>
          <p:cNvSpPr txBox="1"/>
          <p:nvPr/>
        </p:nvSpPr>
        <p:spPr>
          <a:xfrm>
            <a:off x="636104" y="1031656"/>
            <a:ext cx="6221896" cy="4801314"/>
          </a:xfrm>
          <a:prstGeom prst="rect">
            <a:avLst/>
          </a:prstGeom>
          <a:noFill/>
        </p:spPr>
        <p:txBody>
          <a:bodyPr wrap="square">
            <a:spAutoFit/>
          </a:bodyPr>
          <a:lstStyle/>
          <a:p>
            <a:r>
              <a:rPr lang="en-GB" b="1" dirty="0">
                <a:latin typeface="Times New Roman" panose="02020603050405020304" pitchFamily="18" charset="0"/>
                <a:cs typeface="Times New Roman" panose="02020603050405020304" pitchFamily="18" charset="0"/>
              </a:rPr>
              <a:t>Proposal</a:t>
            </a:r>
            <a:r>
              <a:rPr lang="en-GB" dirty="0">
                <a:latin typeface="Times New Roman" panose="02020603050405020304" pitchFamily="18" charset="0"/>
                <a:cs typeface="Times New Roman" panose="02020603050405020304" pitchFamily="18" charset="0"/>
              </a:rPr>
              <a:t>  - 224 apartments </a:t>
            </a:r>
          </a:p>
          <a:p>
            <a:endParaRPr lang="en-GB" dirty="0">
              <a:latin typeface="Times New Roman" panose="02020603050405020304" pitchFamily="18" charset="0"/>
              <a:cs typeface="Times New Roman" panose="02020603050405020304" pitchFamily="18" charset="0"/>
            </a:endParaRPr>
          </a:p>
          <a:p>
            <a:pPr lvl="3"/>
            <a:r>
              <a:rPr lang="en-GB" dirty="0">
                <a:latin typeface="Times New Roman" panose="02020603050405020304" pitchFamily="18" charset="0"/>
                <a:cs typeface="Times New Roman" panose="02020603050405020304" pitchFamily="18" charset="0"/>
              </a:rPr>
              <a:t>82 1-beds (36.6%)</a:t>
            </a:r>
          </a:p>
          <a:p>
            <a:pPr lvl="3"/>
            <a:r>
              <a:rPr lang="en-GB" dirty="0">
                <a:latin typeface="Times New Roman" panose="02020603050405020304" pitchFamily="18" charset="0"/>
                <a:cs typeface="Times New Roman" panose="02020603050405020304" pitchFamily="18" charset="0"/>
              </a:rPr>
              <a:t>121 2-beds(54.0%)</a:t>
            </a:r>
          </a:p>
          <a:p>
            <a:pPr lvl="3"/>
            <a:r>
              <a:rPr lang="en-GB" dirty="0">
                <a:latin typeface="Times New Roman" panose="02020603050405020304" pitchFamily="18" charset="0"/>
                <a:cs typeface="Times New Roman" panose="02020603050405020304" pitchFamily="18" charset="0"/>
              </a:rPr>
              <a:t>21   3-beds(9.4%)</a:t>
            </a:r>
          </a:p>
          <a:p>
            <a:endParaRPr lang="en-GB"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Site area</a:t>
            </a:r>
            <a:r>
              <a:rPr lang="en-GB" dirty="0">
                <a:latin typeface="Times New Roman" panose="02020603050405020304" pitchFamily="18" charset="0"/>
                <a:cs typeface="Times New Roman" panose="02020603050405020304" pitchFamily="18" charset="0"/>
              </a:rPr>
              <a:t> – 1.184 ha (197m x 58m)</a:t>
            </a:r>
          </a:p>
          <a:p>
            <a:r>
              <a:rPr lang="en-GB" b="1" dirty="0">
                <a:latin typeface="Times New Roman" panose="02020603050405020304" pitchFamily="18" charset="0"/>
                <a:cs typeface="Times New Roman" panose="02020603050405020304" pitchFamily="18" charset="0"/>
              </a:rPr>
              <a:t>Density</a:t>
            </a:r>
            <a:r>
              <a:rPr lang="en-GB" dirty="0">
                <a:latin typeface="Times New Roman" panose="02020603050405020304" pitchFamily="18" charset="0"/>
                <a:cs typeface="Times New Roman" panose="02020603050405020304" pitchFamily="18" charset="0"/>
              </a:rPr>
              <a:t> – 190 units per ha</a:t>
            </a:r>
          </a:p>
          <a:p>
            <a:endParaRPr lang="en-GB"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Plot ratio</a:t>
            </a:r>
            <a:r>
              <a:rPr lang="en-GB" dirty="0">
                <a:latin typeface="Times New Roman" panose="02020603050405020304" pitchFamily="18" charset="0"/>
                <a:cs typeface="Times New Roman" panose="02020603050405020304" pitchFamily="18" charset="0"/>
              </a:rPr>
              <a:t> – 1.65</a:t>
            </a:r>
          </a:p>
          <a:p>
            <a:r>
              <a:rPr lang="en-GB" b="1" dirty="0">
                <a:latin typeface="Times New Roman" panose="02020603050405020304" pitchFamily="18" charset="0"/>
                <a:cs typeface="Times New Roman" panose="02020603050405020304" pitchFamily="18" charset="0"/>
              </a:rPr>
              <a:t>Site coverage</a:t>
            </a:r>
            <a:r>
              <a:rPr lang="en-GB" dirty="0">
                <a:latin typeface="Times New Roman" panose="02020603050405020304" pitchFamily="18" charset="0"/>
                <a:cs typeface="Times New Roman" panose="02020603050405020304" pitchFamily="18" charset="0"/>
              </a:rPr>
              <a:t> – 30.2%</a:t>
            </a:r>
          </a:p>
          <a:p>
            <a:endParaRPr lang="en-GB" dirty="0">
              <a:latin typeface="Times New Roman" panose="02020603050405020304" pitchFamily="18" charset="0"/>
              <a:cs typeface="Times New Roman" panose="02020603050405020304" pitchFamily="18" charset="0"/>
            </a:endParaRPr>
          </a:p>
          <a:p>
            <a:r>
              <a:rPr lang="en-IE" b="1" dirty="0">
                <a:latin typeface="Times New Roman" panose="02020603050405020304" pitchFamily="18" charset="0"/>
                <a:cs typeface="Times New Roman" panose="02020603050405020304" pitchFamily="18" charset="0"/>
              </a:rPr>
              <a:t>Height</a:t>
            </a:r>
            <a:r>
              <a:rPr lang="en-IE" dirty="0">
                <a:latin typeface="Times New Roman" panose="02020603050405020304" pitchFamily="18" charset="0"/>
                <a:cs typeface="Times New Roman" panose="02020603050405020304" pitchFamily="18" charset="0"/>
              </a:rPr>
              <a:t> – 5 to 6 storeys with an 8 storey block as part of block A</a:t>
            </a:r>
          </a:p>
          <a:p>
            <a:r>
              <a:rPr lang="en-IE" b="1" dirty="0">
                <a:latin typeface="Times New Roman" panose="02020603050405020304" pitchFamily="18" charset="0"/>
                <a:cs typeface="Times New Roman" panose="02020603050405020304" pitchFamily="18" charset="0"/>
              </a:rPr>
              <a:t>Dual Aspect</a:t>
            </a:r>
            <a:r>
              <a:rPr lang="en-IE" dirty="0">
                <a:latin typeface="Times New Roman" panose="02020603050405020304" pitchFamily="18" charset="0"/>
                <a:cs typeface="Times New Roman" panose="02020603050405020304" pitchFamily="18" charset="0"/>
              </a:rPr>
              <a:t> – 116 units (51.8%)</a:t>
            </a:r>
          </a:p>
          <a:p>
            <a:r>
              <a:rPr lang="en-IE" b="1" dirty="0">
                <a:latin typeface="Times New Roman" panose="02020603050405020304" pitchFamily="18" charset="0"/>
                <a:cs typeface="Times New Roman" panose="02020603050405020304" pitchFamily="18" charset="0"/>
              </a:rPr>
              <a:t>Public open space</a:t>
            </a:r>
            <a:r>
              <a:rPr lang="en-IE" dirty="0">
                <a:latin typeface="Times New Roman" panose="02020603050405020304" pitchFamily="18" charset="0"/>
                <a:cs typeface="Times New Roman" panose="02020603050405020304" pitchFamily="18" charset="0"/>
              </a:rPr>
              <a:t> – greater than 14%</a:t>
            </a:r>
          </a:p>
          <a:p>
            <a:r>
              <a:rPr lang="en-IE" b="1" dirty="0">
                <a:latin typeface="Times New Roman" panose="02020603050405020304" pitchFamily="18" charset="0"/>
                <a:cs typeface="Times New Roman" panose="02020603050405020304" pitchFamily="18" charset="0"/>
              </a:rPr>
              <a:t>Car parking</a:t>
            </a:r>
            <a:r>
              <a:rPr lang="en-IE" dirty="0">
                <a:latin typeface="Times New Roman" panose="02020603050405020304" pitchFamily="18" charset="0"/>
                <a:cs typeface="Times New Roman" panose="02020603050405020304" pitchFamily="18" charset="0"/>
              </a:rPr>
              <a:t> – 180 at basement level</a:t>
            </a:r>
          </a:p>
          <a:p>
            <a:r>
              <a:rPr lang="en-IE" b="1" dirty="0">
                <a:latin typeface="Times New Roman" panose="02020603050405020304" pitchFamily="18" charset="0"/>
                <a:cs typeface="Times New Roman" panose="02020603050405020304" pitchFamily="18" charset="0"/>
              </a:rPr>
              <a:t>Cycle parking</a:t>
            </a:r>
            <a:r>
              <a:rPr lang="en-IE" dirty="0">
                <a:latin typeface="Times New Roman" panose="02020603050405020304" pitchFamily="18" charset="0"/>
                <a:cs typeface="Times New Roman" panose="02020603050405020304" pitchFamily="18" charset="0"/>
              </a:rPr>
              <a:t> – 290 basement and 180 surface</a:t>
            </a:r>
          </a:p>
        </p:txBody>
      </p:sp>
    </p:spTree>
    <p:extLst>
      <p:ext uri="{BB962C8B-B14F-4D97-AF65-F5344CB8AC3E}">
        <p14:creationId xmlns:p14="http://schemas.microsoft.com/office/powerpoint/2010/main" val="949008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725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p:cNvSpPr txBox="1"/>
          <p:nvPr/>
        </p:nvSpPr>
        <p:spPr>
          <a:xfrm>
            <a:off x="346323" y="2887761"/>
            <a:ext cx="8299939" cy="1077218"/>
          </a:xfrm>
          <a:prstGeom prst="rect">
            <a:avLst/>
          </a:prstGeom>
          <a:noFill/>
        </p:spPr>
        <p:txBody>
          <a:bodyPr wrap="square" rtlCol="0">
            <a:spAutoFit/>
          </a:bodyPr>
          <a:lstStyle/>
          <a:p>
            <a:r>
              <a:rPr lang="en-IE" sz="3200" dirty="0">
                <a:solidFill>
                  <a:schemeClr val="bg1"/>
                </a:solidFill>
                <a:latin typeface="Times New Roman" panose="02020603050405020304" pitchFamily="18" charset="0"/>
                <a:cs typeface="Times New Roman" panose="02020603050405020304" pitchFamily="18" charset="0"/>
              </a:rPr>
              <a:t>Thank You</a:t>
            </a:r>
          </a:p>
          <a:p>
            <a:r>
              <a:rPr lang="en-IE" sz="3200" dirty="0">
                <a:solidFill>
                  <a:schemeClr val="bg2">
                    <a:lumMod val="75000"/>
                  </a:schemeClr>
                </a:solidFill>
                <a:latin typeface="Times New Roman" panose="02020603050405020304" pitchFamily="18" charset="0"/>
                <a:cs typeface="Times New Roman" panose="02020603050405020304" pitchFamily="18" charset="0"/>
              </a:rPr>
              <a:t>Questions</a:t>
            </a:r>
            <a:endParaRPr lang="en-IE" sz="2800" dirty="0">
              <a:solidFill>
                <a:schemeClr val="bg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346323" y="2751015"/>
            <a:ext cx="1716939" cy="1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spTree>
    <p:extLst>
      <p:ext uri="{BB962C8B-B14F-4D97-AF65-F5344CB8AC3E}">
        <p14:creationId xmlns:p14="http://schemas.microsoft.com/office/powerpoint/2010/main" val="36727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68174" y="1081994"/>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96473" y="1195897"/>
            <a:ext cx="4773091" cy="2264081"/>
          </a:xfrm>
          <a:prstGeom prst="rect">
            <a:avLst/>
          </a:prstGeom>
          <a:noFill/>
        </p:spPr>
        <p:txBody>
          <a:bodyPr wrap="square" rtlCol="0">
            <a:spAutoFit/>
          </a:bodyPr>
          <a:lstStyle/>
          <a:p>
            <a:r>
              <a:rPr lang="en-IE" b="1" dirty="0">
                <a:solidFill>
                  <a:srgbClr val="0070C0"/>
                </a:solidFill>
                <a:latin typeface="Times New Roman" panose="02020603050405020304" pitchFamily="18" charset="0"/>
                <a:cs typeface="Times New Roman" panose="02020603050405020304" pitchFamily="18" charset="0"/>
              </a:rPr>
              <a:t>Timelines</a:t>
            </a:r>
            <a:r>
              <a:rPr lang="en-IE" b="1" dirty="0">
                <a:solidFill>
                  <a:srgbClr val="0070C0"/>
                </a:solidFill>
              </a:rPr>
              <a:t> </a:t>
            </a:r>
          </a:p>
          <a:p>
            <a:pPr marL="342900" lvl="0" indent="-342900">
              <a:lnSpc>
                <a:spcPct val="200000"/>
              </a:lnSpc>
              <a:spcAft>
                <a:spcPts val="0"/>
              </a:spcAft>
              <a:buFont typeface="Wingdings" panose="05000000000000000000" pitchFamily="2" charset="2"/>
              <a:buChar char=""/>
              <a:tabLst>
                <a:tab pos="457200" algn="l"/>
              </a:tabLst>
            </a:pPr>
            <a:r>
              <a:rPr lang="en-IE"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SHD Lodged with ABP on 04/09/2020</a:t>
            </a:r>
            <a:endParaRPr lang="en-IE"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Wingdings" panose="05000000000000000000" pitchFamily="2" charset="2"/>
              <a:buChar char=""/>
              <a:tabLst>
                <a:tab pos="457200" algn="l"/>
              </a:tabLst>
            </a:pPr>
            <a:r>
              <a:rPr lang="en-IE"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Week </a:t>
            </a:r>
            <a:r>
              <a:rPr lang="en-IE"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Obs</a:t>
            </a:r>
            <a:r>
              <a:rPr lang="en-IE"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by 5.30pm on 08/10/2020</a:t>
            </a:r>
            <a:endParaRPr lang="en-IE"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Wingdings" panose="05000000000000000000" pitchFamily="2" charset="2"/>
              <a:buChar char=""/>
              <a:tabLst>
                <a:tab pos="457200" algn="l"/>
              </a:tabLst>
            </a:pPr>
            <a:r>
              <a:rPr lang="en-IE"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lang="en-IE"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Wks</a:t>
            </a:r>
            <a:r>
              <a:rPr lang="en-IE"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SDCC report due to ABP  29/10/2020</a:t>
            </a:r>
            <a:endParaRPr lang="en-IE"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Wingdings" panose="05000000000000000000" pitchFamily="2" charset="2"/>
              <a:buChar char=""/>
              <a:tabLst>
                <a:tab pos="457200" algn="l"/>
              </a:tabLst>
            </a:pPr>
            <a:r>
              <a:rPr lang="en-IE"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Week Decision due from ABP 04/01/2021</a:t>
            </a:r>
            <a:r>
              <a:rPr lang="en-IE" sz="1600"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pic>
        <p:nvPicPr>
          <p:cNvPr id="10" name="Picture 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68174" y="265439"/>
            <a:ext cx="707002" cy="707002"/>
          </a:xfrm>
          <a:prstGeom prst="rect">
            <a:avLst/>
          </a:prstGeom>
        </p:spPr>
      </p:pic>
      <p:sp>
        <p:nvSpPr>
          <p:cNvPr id="8" name="Rectangle 7"/>
          <p:cNvSpPr/>
          <p:nvPr/>
        </p:nvSpPr>
        <p:spPr>
          <a:xfrm>
            <a:off x="196474" y="4273616"/>
            <a:ext cx="4298524" cy="1600438"/>
          </a:xfrm>
          <a:prstGeom prst="rect">
            <a:avLst/>
          </a:prstGeom>
        </p:spPr>
        <p:txBody>
          <a:bodyPr wrap="square">
            <a:spAutoFit/>
          </a:bodyPr>
          <a:lstStyle/>
          <a:p>
            <a:r>
              <a:rPr lang="en-IE" b="1" dirty="0">
                <a:solidFill>
                  <a:srgbClr val="0070C0"/>
                </a:solidFill>
                <a:latin typeface="Times New Roman" panose="02020603050405020304" pitchFamily="18" charset="0"/>
                <a:cs typeface="Times New Roman" panose="02020603050405020304" pitchFamily="18" charset="0"/>
              </a:rPr>
              <a:t>Consultations </a:t>
            </a:r>
          </a:p>
          <a:p>
            <a:pPr marL="285750" indent="-285750">
              <a:buFont typeface="Wingdings" panose="05000000000000000000" pitchFamily="2" charset="2"/>
              <a:buChar char="§"/>
            </a:pPr>
            <a:r>
              <a:rPr lang="en-IE" sz="1600" dirty="0">
                <a:latin typeface="Times New Roman" panose="02020603050405020304" pitchFamily="18" charset="0"/>
                <a:cs typeface="Times New Roman" panose="02020603050405020304" pitchFamily="18" charset="0"/>
              </a:rPr>
              <a:t>S.247 pre-planning meeting was held with SDCC on 23/01/20  </a:t>
            </a:r>
          </a:p>
          <a:p>
            <a:pPr marL="285750" indent="-285750">
              <a:buFont typeface="Wingdings" panose="05000000000000000000" pitchFamily="2" charset="2"/>
              <a:buChar char="§"/>
            </a:pPr>
            <a:r>
              <a:rPr lang="en-IE" sz="1600" dirty="0">
                <a:latin typeface="Times New Roman" panose="02020603050405020304" pitchFamily="18" charset="0"/>
                <a:cs typeface="Times New Roman" panose="02020603050405020304" pitchFamily="18" charset="0"/>
              </a:rPr>
              <a:t>A  pre-planning meeting was held on 26/06/20 with An Bord </a:t>
            </a:r>
            <a:r>
              <a:rPr lang="en-IE" sz="1600" dirty="0" err="1">
                <a:latin typeface="Times New Roman" panose="02020603050405020304" pitchFamily="18" charset="0"/>
                <a:cs typeface="Times New Roman" panose="02020603050405020304" pitchFamily="18" charset="0"/>
              </a:rPr>
              <a:t>Pleanala</a:t>
            </a:r>
            <a:r>
              <a:rPr lang="en-IE" sz="1600" dirty="0">
                <a:latin typeface="Times New Roman" panose="02020603050405020304" pitchFamily="18" charset="0"/>
                <a:cs typeface="Times New Roman" panose="02020603050405020304" pitchFamily="18" charset="0"/>
              </a:rPr>
              <a:t>, the applicant and SDCC.</a:t>
            </a:r>
          </a:p>
        </p:txBody>
      </p:sp>
    </p:spTree>
    <p:extLst>
      <p:ext uri="{BB962C8B-B14F-4D97-AF65-F5344CB8AC3E}">
        <p14:creationId xmlns:p14="http://schemas.microsoft.com/office/powerpoint/2010/main" val="306714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093893-A44B-452E-ACEC-FDA119A2BB31}"/>
              </a:ext>
            </a:extLst>
          </p:cNvPr>
          <p:cNvPicPr>
            <a:picLocks noChangeAspect="1"/>
          </p:cNvPicPr>
          <p:nvPr/>
        </p:nvPicPr>
        <p:blipFill>
          <a:blip r:embed="rId2"/>
          <a:stretch>
            <a:fillRect/>
          </a:stretch>
        </p:blipFill>
        <p:spPr>
          <a:xfrm>
            <a:off x="1222884" y="689113"/>
            <a:ext cx="6768177" cy="6086008"/>
          </a:xfrm>
          <a:prstGeom prst="rect">
            <a:avLst/>
          </a:prstGeom>
        </p:spPr>
      </p:pic>
    </p:spTree>
    <p:extLst>
      <p:ext uri="{BB962C8B-B14F-4D97-AF65-F5344CB8AC3E}">
        <p14:creationId xmlns:p14="http://schemas.microsoft.com/office/powerpoint/2010/main" val="1547608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D08B06-BDD1-4E60-B0E6-AEEAA8EF5F63}"/>
              </a:ext>
            </a:extLst>
          </p:cNvPr>
          <p:cNvSpPr txBox="1"/>
          <p:nvPr/>
        </p:nvSpPr>
        <p:spPr>
          <a:xfrm>
            <a:off x="331303" y="251791"/>
            <a:ext cx="8004313" cy="6463308"/>
          </a:xfrm>
          <a:prstGeom prst="rect">
            <a:avLst/>
          </a:prstGeom>
          <a:noFill/>
        </p:spPr>
        <p:txBody>
          <a:bodyPr wrap="square">
            <a:spAutoFit/>
          </a:bodyPr>
          <a:lstStyle/>
          <a:p>
            <a:r>
              <a:rPr lang="en-IE" b="1" i="0" u="none" strike="noStrike" baseline="0" dirty="0">
                <a:solidFill>
                  <a:srgbClr val="000000"/>
                </a:solidFill>
                <a:latin typeface="Times New Roman" panose="02020603050405020304" pitchFamily="18" charset="0"/>
                <a:cs typeface="Times New Roman" panose="02020603050405020304" pitchFamily="18" charset="0"/>
              </a:rPr>
              <a:t>Proposed Development</a:t>
            </a:r>
            <a:r>
              <a:rPr lang="en-IE" i="0" u="none" strike="noStrike" baseline="0" dirty="0">
                <a:solidFill>
                  <a:srgbClr val="000000"/>
                </a:solidFill>
                <a:latin typeface="Times New Roman" panose="02020603050405020304" pitchFamily="18" charset="0"/>
                <a:cs typeface="Times New Roman" panose="02020603050405020304" pitchFamily="18" charset="0"/>
              </a:rPr>
              <a:t>: </a:t>
            </a:r>
          </a:p>
          <a:p>
            <a:endParaRPr lang="en-IE" dirty="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E" b="1" i="0" u="sng" strike="noStrike" baseline="0" dirty="0">
                <a:solidFill>
                  <a:srgbClr val="000000"/>
                </a:solidFill>
                <a:latin typeface="Times New Roman" panose="02020603050405020304" pitchFamily="18" charset="0"/>
                <a:cs typeface="Times New Roman" panose="02020603050405020304" pitchFamily="18" charset="0"/>
              </a:rPr>
              <a:t>224 apartments</a:t>
            </a:r>
            <a:r>
              <a:rPr lang="en-IE" i="0" u="none" strike="noStrike" baseline="0" dirty="0">
                <a:solidFill>
                  <a:srgbClr val="000000"/>
                </a:solidFill>
                <a:latin typeface="Times New Roman" panose="02020603050405020304" pitchFamily="18" charset="0"/>
                <a:cs typeface="Times New Roman" panose="02020603050405020304" pitchFamily="18" charset="0"/>
              </a:rPr>
              <a:t> comprising </a:t>
            </a:r>
          </a:p>
          <a:p>
            <a:endParaRPr lang="en-IE" dirty="0">
              <a:solidFill>
                <a:srgbClr val="000000"/>
              </a:solidFill>
              <a:latin typeface="Times New Roman" panose="02020603050405020304" pitchFamily="18" charset="0"/>
              <a:cs typeface="Times New Roman" panose="02020603050405020304" pitchFamily="18" charset="0"/>
            </a:endParaRPr>
          </a:p>
          <a:p>
            <a:pPr lvl="2"/>
            <a:r>
              <a:rPr lang="en-IE" i="0" u="none" strike="noStrike" baseline="0" dirty="0">
                <a:solidFill>
                  <a:srgbClr val="000000"/>
                </a:solidFill>
                <a:latin typeface="Times New Roman" panose="02020603050405020304" pitchFamily="18" charset="0"/>
                <a:cs typeface="Times New Roman" panose="02020603050405020304" pitchFamily="18" charset="0"/>
              </a:rPr>
              <a:t>82  1 bed units, </a:t>
            </a:r>
          </a:p>
          <a:p>
            <a:pPr lvl="2"/>
            <a:r>
              <a:rPr lang="en-IE" i="0" u="none" strike="noStrike" baseline="0" dirty="0">
                <a:solidFill>
                  <a:srgbClr val="000000"/>
                </a:solidFill>
                <a:latin typeface="Times New Roman" panose="02020603050405020304" pitchFamily="18" charset="0"/>
                <a:cs typeface="Times New Roman" panose="02020603050405020304" pitchFamily="18" charset="0"/>
              </a:rPr>
              <a:t>121 2 bed units</a:t>
            </a:r>
          </a:p>
          <a:p>
            <a:pPr lvl="2"/>
            <a:r>
              <a:rPr lang="en-IE" i="0" u="none" strike="noStrike" baseline="0" dirty="0">
                <a:solidFill>
                  <a:srgbClr val="000000"/>
                </a:solidFill>
                <a:latin typeface="Times New Roman" panose="02020603050405020304" pitchFamily="18" charset="0"/>
                <a:cs typeface="Times New Roman" panose="02020603050405020304" pitchFamily="18" charset="0"/>
              </a:rPr>
              <a:t>21   3 bed units </a:t>
            </a:r>
          </a:p>
          <a:p>
            <a:endParaRPr lang="en-IE" i="0" u="none" strike="noStrike" baseline="0" dirty="0">
              <a:solidFill>
                <a:srgbClr val="000000"/>
              </a:solidFill>
              <a:latin typeface="Times New Roman" panose="02020603050405020304" pitchFamily="18" charset="0"/>
              <a:cs typeface="Times New Roman" panose="02020603050405020304" pitchFamily="18" charset="0"/>
            </a:endParaRPr>
          </a:p>
          <a:p>
            <a:r>
              <a:rPr lang="en-IE" i="0" u="none" strike="noStrike" baseline="0" dirty="0">
                <a:solidFill>
                  <a:srgbClr val="000000"/>
                </a:solidFill>
                <a:latin typeface="Times New Roman" panose="02020603050405020304" pitchFamily="18" charset="0"/>
                <a:cs typeface="Times New Roman" panose="02020603050405020304" pitchFamily="18" charset="0"/>
              </a:rPr>
              <a:t>in 4  blocks (Blocks A to D) and all associated public open spaces, communal amenity spaces and private amenity spaces comprising terraces/balconies. </a:t>
            </a:r>
          </a:p>
          <a:p>
            <a:endParaRPr lang="en-IE" dirty="0">
              <a:solidFill>
                <a:srgbClr val="000000"/>
              </a:solidFill>
              <a:latin typeface="Times New Roman" panose="02020603050405020304" pitchFamily="18" charset="0"/>
              <a:cs typeface="Times New Roman" panose="02020603050405020304" pitchFamily="18" charset="0"/>
            </a:endParaRPr>
          </a:p>
          <a:p>
            <a:r>
              <a:rPr lang="en-IE" i="0" u="none" strike="noStrike" baseline="0" dirty="0">
                <a:solidFill>
                  <a:srgbClr val="000000"/>
                </a:solidFill>
                <a:latin typeface="Times New Roman" panose="02020603050405020304" pitchFamily="18" charset="0"/>
                <a:cs typeface="Times New Roman" panose="02020603050405020304" pitchFamily="18" charset="0"/>
              </a:rPr>
              <a:t>The proposed blocks are arranged over 2  single level basements (accessed via 2  vehicular ramps to east of the site) and comprise 5 to 6 storey blocks with an 8 storey element as part of Block A. Vehicular access to serve the proposed development will be provided via a new access at Garters Lane and will also provide access to lands to the east (development permitted under ABP Ref. PL06S.305563). </a:t>
            </a:r>
          </a:p>
          <a:p>
            <a:endParaRPr lang="en-IE" i="0" u="none" strike="noStrike" baseline="0" dirty="0">
              <a:solidFill>
                <a:srgbClr val="000000"/>
              </a:solidFill>
              <a:latin typeface="Times New Roman" panose="02020603050405020304" pitchFamily="18" charset="0"/>
              <a:cs typeface="Times New Roman" panose="02020603050405020304" pitchFamily="18" charset="0"/>
            </a:endParaRPr>
          </a:p>
          <a:p>
            <a:r>
              <a:rPr lang="en-IE" i="0" u="none" strike="noStrike" baseline="0" dirty="0">
                <a:solidFill>
                  <a:srgbClr val="000000"/>
                </a:solidFill>
                <a:latin typeface="Times New Roman" panose="02020603050405020304" pitchFamily="18" charset="0"/>
                <a:cs typeface="Times New Roman" panose="02020603050405020304" pitchFamily="18" charset="0"/>
              </a:rPr>
              <a:t>191 car parking spaces (180 at basement level and 11 at surface level); 470 bicycle parking spaces (290 No. at basement level and 180 No. at surface level); 1 No. ESB Substation; 1 No. cycle store, hard and soft landscaping, pedestrian and cycle links, boundary treatments, public lighting, bin storage areas at basement, surface water drainage infrastructure and attenuation tanks, and all associated site development and infrastructure works.</a:t>
            </a:r>
            <a:endParaRPr lang="en-I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9306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23CACD-B310-4CCF-B6FA-DC13BA63C08A}"/>
              </a:ext>
            </a:extLst>
          </p:cNvPr>
          <p:cNvPicPr>
            <a:picLocks noChangeAspect="1"/>
          </p:cNvPicPr>
          <p:nvPr/>
        </p:nvPicPr>
        <p:blipFill>
          <a:blip r:embed="rId2"/>
          <a:stretch>
            <a:fillRect/>
          </a:stretch>
        </p:blipFill>
        <p:spPr>
          <a:xfrm>
            <a:off x="1338470" y="72914"/>
            <a:ext cx="6268805" cy="6452462"/>
          </a:xfrm>
          <a:prstGeom prst="rect">
            <a:avLst/>
          </a:prstGeom>
        </p:spPr>
      </p:pic>
    </p:spTree>
    <p:extLst>
      <p:ext uri="{BB962C8B-B14F-4D97-AF65-F5344CB8AC3E}">
        <p14:creationId xmlns:p14="http://schemas.microsoft.com/office/powerpoint/2010/main" val="196055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4865E7-8D3B-47EA-80CE-FB9577736898}"/>
              </a:ext>
            </a:extLst>
          </p:cNvPr>
          <p:cNvPicPr>
            <a:picLocks noChangeAspect="1"/>
          </p:cNvPicPr>
          <p:nvPr/>
        </p:nvPicPr>
        <p:blipFill>
          <a:blip r:embed="rId2"/>
          <a:stretch>
            <a:fillRect/>
          </a:stretch>
        </p:blipFill>
        <p:spPr>
          <a:xfrm>
            <a:off x="773151" y="105689"/>
            <a:ext cx="7814258" cy="6467390"/>
          </a:xfrm>
          <a:prstGeom prst="rect">
            <a:avLst/>
          </a:prstGeom>
        </p:spPr>
      </p:pic>
    </p:spTree>
    <p:extLst>
      <p:ext uri="{BB962C8B-B14F-4D97-AF65-F5344CB8AC3E}">
        <p14:creationId xmlns:p14="http://schemas.microsoft.com/office/powerpoint/2010/main" val="628766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C8EBD-83FA-4609-A8A6-A2E95C9792C9}"/>
              </a:ext>
            </a:extLst>
          </p:cNvPr>
          <p:cNvPicPr>
            <a:picLocks noChangeAspect="1"/>
          </p:cNvPicPr>
          <p:nvPr/>
        </p:nvPicPr>
        <p:blipFill>
          <a:blip r:embed="rId2"/>
          <a:stretch>
            <a:fillRect/>
          </a:stretch>
        </p:blipFill>
        <p:spPr>
          <a:xfrm>
            <a:off x="954157" y="1175901"/>
            <a:ext cx="2994990" cy="2883502"/>
          </a:xfrm>
          <a:prstGeom prst="rect">
            <a:avLst/>
          </a:prstGeom>
        </p:spPr>
      </p:pic>
      <p:pic>
        <p:nvPicPr>
          <p:cNvPr id="3" name="Picture 2">
            <a:extLst>
              <a:ext uri="{FF2B5EF4-FFF2-40B4-BE49-F238E27FC236}">
                <a16:creationId xmlns:a16="http://schemas.microsoft.com/office/drawing/2014/main" id="{05C504CE-6597-4241-A86F-64B1E21B91D2}"/>
              </a:ext>
            </a:extLst>
          </p:cNvPr>
          <p:cNvPicPr>
            <a:picLocks noChangeAspect="1"/>
          </p:cNvPicPr>
          <p:nvPr/>
        </p:nvPicPr>
        <p:blipFill>
          <a:blip r:embed="rId3"/>
          <a:stretch>
            <a:fillRect/>
          </a:stretch>
        </p:blipFill>
        <p:spPr>
          <a:xfrm>
            <a:off x="4757531" y="1175901"/>
            <a:ext cx="2994990" cy="2883502"/>
          </a:xfrm>
          <a:prstGeom prst="rect">
            <a:avLst/>
          </a:prstGeom>
        </p:spPr>
      </p:pic>
    </p:spTree>
    <p:extLst>
      <p:ext uri="{BB962C8B-B14F-4D97-AF65-F5344CB8AC3E}">
        <p14:creationId xmlns:p14="http://schemas.microsoft.com/office/powerpoint/2010/main" val="5315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A57F60-523A-4FF5-A27C-A05337E04683}"/>
              </a:ext>
            </a:extLst>
          </p:cNvPr>
          <p:cNvPicPr>
            <a:picLocks noChangeAspect="1"/>
          </p:cNvPicPr>
          <p:nvPr/>
        </p:nvPicPr>
        <p:blipFill>
          <a:blip r:embed="rId2"/>
          <a:stretch>
            <a:fillRect/>
          </a:stretch>
        </p:blipFill>
        <p:spPr>
          <a:xfrm>
            <a:off x="348557" y="609600"/>
            <a:ext cx="8266355" cy="5764695"/>
          </a:xfrm>
          <a:prstGeom prst="rect">
            <a:avLst/>
          </a:prstGeom>
        </p:spPr>
      </p:pic>
    </p:spTree>
    <p:extLst>
      <p:ext uri="{BB962C8B-B14F-4D97-AF65-F5344CB8AC3E}">
        <p14:creationId xmlns:p14="http://schemas.microsoft.com/office/powerpoint/2010/main" val="2966645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FF02AE-AD5B-4691-ADD6-ABBE56AA4A36}"/>
              </a:ext>
            </a:extLst>
          </p:cNvPr>
          <p:cNvPicPr>
            <a:picLocks noChangeAspect="1"/>
          </p:cNvPicPr>
          <p:nvPr/>
        </p:nvPicPr>
        <p:blipFill>
          <a:blip r:embed="rId2"/>
          <a:stretch>
            <a:fillRect/>
          </a:stretch>
        </p:blipFill>
        <p:spPr>
          <a:xfrm>
            <a:off x="574099" y="304799"/>
            <a:ext cx="8145337" cy="6135757"/>
          </a:xfrm>
          <a:prstGeom prst="rect">
            <a:avLst/>
          </a:prstGeom>
        </p:spPr>
      </p:pic>
    </p:spTree>
    <p:extLst>
      <p:ext uri="{BB962C8B-B14F-4D97-AF65-F5344CB8AC3E}">
        <p14:creationId xmlns:p14="http://schemas.microsoft.com/office/powerpoint/2010/main" val="29122077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8099</TotalTime>
  <Words>661</Words>
  <Application>Microsoft Office PowerPoint</Application>
  <PresentationFormat>On-screen Show (4:3)</PresentationFormat>
  <Paragraphs>71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Proposed building heights</vt:lpstr>
      <vt:lpstr>PowerPoint Presentation</vt:lpstr>
      <vt:lpstr>PowerPoint Presentation</vt:lpstr>
    </vt:vector>
  </TitlesOfParts>
  <Company>South Dublin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Frehill</dc:creator>
  <cp:lastModifiedBy>Jim Johnston</cp:lastModifiedBy>
  <cp:revision>248</cp:revision>
  <cp:lastPrinted>2019-04-03T16:20:20Z</cp:lastPrinted>
  <dcterms:created xsi:type="dcterms:W3CDTF">2018-07-16T08:09:38Z</dcterms:created>
  <dcterms:modified xsi:type="dcterms:W3CDTF">2020-09-25T09:20:35Z</dcterms:modified>
</cp:coreProperties>
</file>