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1" r:id="rId5"/>
    <p:sldId id="265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9834-45FA-4736-814F-91B556B845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664BE-2030-4578-8E36-A497E6C7DA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C41EA-E97D-4EF8-B013-8F12AD6D5E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80D7EC-D362-4909-AC3B-287375B57D01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6CBBB-FF81-4F89-BAC7-E1C2347756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3DF4B-521C-4F25-A0A2-ADB0EF7A212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CCEC2E-DBEB-48C3-BADE-4AC93B7605B7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4740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E5028-A66E-4301-910C-DDC40BDF2D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B0A4E8-B73D-46AE-B6C6-29BB5942C56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5E9F-84F3-4DB3-92A6-53787229756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7B4AF2-C906-434E-AFBC-C96D97C6F28E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2989-1CF1-42C9-AE57-1BAE813C436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5A96-8B6C-4809-85ED-A4E7924F7C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88B97-88FC-4914-ACF4-FC572FB8D1D2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997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39246-0723-478B-8EE2-D66FA23E3C5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276B2-A411-4015-821A-9CFA4C9201F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F73D-7A21-4A31-A4BC-DBF26846CF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D13318-0D4B-42E4-9DF9-769E8DE1D38D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BC5-1BC1-49A3-B1A7-6E3D061988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27B0B-4BB7-49F6-8D28-73E75761C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9E2603-084D-4053-ACDB-46D7DE08BA9E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132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D6C1-E1A4-4FBE-BCBA-A29AB723DC6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C3558-93A0-4E0B-8D3C-046DBEE3D0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31B47-7977-4DDE-8AA7-62FC27874B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D91A9-C813-4472-B9F1-3584B3DC47AB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72EC0-DDE6-4936-BC7F-4A8278D6DC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3469E-BF17-46C2-B0FC-0410F4B6CA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B36603-8EBA-465F-AC53-8A2C0534BD3C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336487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6D1B-3A5B-4AEB-9487-89151CA6F8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55B2-40D1-4298-9C90-D5E366761E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E1F96-934B-4C11-8102-3C3DA6A0D8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6415F4-F33B-4FCF-93E2-F5042D53FD00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9DFF9-1675-46DA-99DC-734869477B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05276-C942-4F03-92BF-DFD6540CAD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BCE765-2766-4434-B974-D5D1217416D8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528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CA7A-F5F9-4222-B17C-D1C5BFAFEC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4E-501F-4514-90B0-8C3F8F63D66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CB8DE-5041-4098-8CF0-AFB254686F0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8889D-D24C-40B9-BDC4-2904E245E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4241BA-CA1F-4E90-856D-85EB57E0080D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5E2CD-600D-4CAC-B664-AFACDC1993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E96D2-B877-422F-B7C7-8E6104E260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CAC395-06B1-4136-9CA1-C118321A51E2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6714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0BC3-8978-49CD-9F77-CBE50E5B11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4D7C-0D4F-4FC7-9DC9-FA2FEE93A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8453C-31A7-45DA-A3A9-91E0649F3D3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0044F-30EE-4C8B-84F3-9D48E1FB40D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2F77E-2CD7-4E1A-98C6-080AB18FD5E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28819-AF8D-47DA-8510-0C43C913F0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DD3B0C-6872-47EE-A8F7-1BFFFE334CF9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02DE3-A077-4B78-B148-AF3213E10F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63D157-2BA2-4949-BDC9-4F0C129568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E9E8C-5C21-414E-ADA6-E034681C7BA9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1463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F53E4-5A66-41EC-8CFE-41E87D91CF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643B1-69C0-4F88-B577-FB80778100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84C7C9-B4C0-4417-935F-367606E7C340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6C39F-5CF2-40BB-B510-B81761C6EA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4DB68-E3A7-460E-876B-5534E44E92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4522BF-C632-42EA-B589-CACFE646394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892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1AA81-356C-4212-89FC-7BA7B8A32D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3D628-BDAF-4EE4-BD20-98974F8F0BC7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41941-E7F7-40FE-B41F-E3AD03CDC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B7757-4A64-4A59-9D1F-5D7664AB9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DACF5E-D168-47CF-859C-A1805BBE6852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30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94477-1F11-4C3F-9EC3-CED1688AA2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1C970-31D0-4E04-83AD-9E050A73AC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9F193-C63C-46CF-BCE3-216245C0AB2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F9E74-3F53-4C95-820C-3292D0BA6A0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CDB19-FF2F-4D9E-9003-A2E10175F9DE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11ECB-C585-44C1-914A-3679020481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D09E8-498F-402B-A95D-987B6B2C44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9A17F-104C-468B-8D06-D71FC41E581D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69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33A9-B6B1-4B45-9DC3-C338AEE900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699F1-B8D7-40E0-96AF-F3CC5A5C75F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IE" sz="3200"/>
            </a:lvl1pPr>
          </a:lstStyle>
          <a:p>
            <a:pPr lvl="0"/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644BF-E6F8-490D-835B-61F1063197B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DA3E8-8A09-4451-94BD-5B771191C6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DA1C3B-9950-4C49-A959-B7EB9A2D5B1A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76DCC-FA06-40B6-839A-A7E1CAB328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57D20-7BBA-4862-8CF1-90429B0F21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F87096-CC84-4A8B-BDF1-B24D20FCED1E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736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3AB25-7361-460D-BE08-84B4F78E22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BFAC1-2E27-43C5-B681-1FEF77774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D850A-17F5-4474-BC11-E335174980D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7B9E0B2-08D3-4D3C-B162-20C63B5AA0C8}" type="datetime1">
              <a:rPr lang="en-IE"/>
              <a:pPr lvl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593C-3E4B-460F-928D-B81C955D63B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3D60-6B69-454C-9E7E-36275A6E542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1E4392C-DCE6-4129-B42B-E17B032EC6FE}" type="slidenum"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104073F0-5036-4CF5-BB69-FF457807137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78040D3-56B7-402F-BE80-E849B3CFA6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241" r="1795" b="2"/>
          <a:stretch>
            <a:fillRect/>
          </a:stretch>
        </p:blipFill>
        <p:spPr>
          <a:xfrm>
            <a:off x="18" y="-154972"/>
            <a:ext cx="12191978" cy="685799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>
            <a:extLst>
              <a:ext uri="{FF2B5EF4-FFF2-40B4-BE49-F238E27FC236}">
                <a16:creationId xmlns:a16="http://schemas.microsoft.com/office/drawing/2014/main" id="{36FBC041-E981-43AF-B189-C5C7236EA85B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3799862" y="-1534190"/>
            <a:ext cx="4592272" cy="1219199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8DD3BC-B34C-4D8F-B302-3E396848498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4548" y="3091924"/>
            <a:ext cx="9078565" cy="2387598"/>
          </a:xfrm>
        </p:spPr>
        <p:txBody>
          <a:bodyPr anchorCtr="0"/>
          <a:lstStyle/>
          <a:p>
            <a:pPr lvl="0" algn="l"/>
            <a:r>
              <a:rPr lang="en-GB" sz="5900">
                <a:solidFill>
                  <a:srgbClr val="FFFFFF"/>
                </a:solidFill>
              </a:rPr>
              <a:t>Planned Maintenance Programme Quarter 4, 2020</a:t>
            </a:r>
            <a:endParaRPr lang="en-IE" sz="5900">
              <a:solidFill>
                <a:srgbClr val="FFFFFF"/>
              </a:solidFill>
            </a:endParaRPr>
          </a:p>
        </p:txBody>
      </p:sp>
      <p:sp>
        <p:nvSpPr>
          <p:cNvPr id="6" name="Rectangle: Rounded Corners 18">
            <a:extLst>
              <a:ext uri="{FF2B5EF4-FFF2-40B4-BE49-F238E27FC236}">
                <a16:creationId xmlns:a16="http://schemas.microsoft.com/office/drawing/2014/main" id="{44AED8B0-D2BD-4C10-94E9-1BD5FA25E78E}"/>
              </a:ext>
            </a:extLst>
          </p:cNvPr>
          <p:cNvSpPr>
            <a:spLocks noMove="1" noResize="1"/>
          </p:cNvSpPr>
          <p:nvPr/>
        </p:nvSpPr>
        <p:spPr>
          <a:xfrm>
            <a:off x="0" y="5575041"/>
            <a:ext cx="9785899" cy="6858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ED7D3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66B2EFE-42B5-4D25-8C96-DA1824CC79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04548" y="5408904"/>
            <a:ext cx="9078565" cy="1069381"/>
          </a:xfrm>
        </p:spPr>
        <p:txBody>
          <a:bodyPr anchor="ctr" anchorCtr="0">
            <a:noAutofit/>
          </a:bodyPr>
          <a:lstStyle/>
          <a:p>
            <a:pPr lvl="0" algn="l"/>
            <a:r>
              <a:rPr lang="en-GB">
                <a:solidFill>
                  <a:srgbClr val="FFFFFF"/>
                </a:solidFill>
              </a:rPr>
              <a:t>Housing SPC- 10</a:t>
            </a:r>
            <a:r>
              <a:rPr lang="en-GB" baseline="30000">
                <a:solidFill>
                  <a:srgbClr val="FFFFFF"/>
                </a:solidFill>
              </a:rPr>
              <a:t>th</a:t>
            </a:r>
            <a:r>
              <a:rPr lang="en-GB">
                <a:solidFill>
                  <a:srgbClr val="FFFFFF"/>
                </a:solidFill>
              </a:rPr>
              <a:t> September 2020</a:t>
            </a:r>
            <a:endParaRPr lang="en-IE">
              <a:solidFill>
                <a:srgbClr val="FFFFFF"/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7AE803EC-724C-489A-AD9E-7707D2B830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22"/>
    </mc:Choice>
    <mc:Fallback>
      <p:transition spd="slow" advTm="26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9BACE6F-0FEC-4E76-862D-CB28DE82AFA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/>
              <a:t>COVID 19 and Planned Maintenance</a:t>
            </a:r>
            <a:endParaRPr lang="en-IE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D74D57E-6312-4194-AF23-4EF0E92AF4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278733"/>
            <a:ext cx="5157782" cy="823910"/>
          </a:xfrm>
        </p:spPr>
        <p:txBody>
          <a:bodyPr/>
          <a:lstStyle/>
          <a:p>
            <a:pPr lvl="0"/>
            <a:r>
              <a:rPr lang="en-GB" sz="3600" dirty="0">
                <a:latin typeface="Calibri Light"/>
              </a:rPr>
              <a:t>Consequences </a:t>
            </a:r>
            <a:endParaRPr lang="en-IE" sz="3600" dirty="0">
              <a:latin typeface="Calibri Light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A610898-9D09-4189-8A15-43029B0918B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4" y="2150427"/>
            <a:ext cx="5157782" cy="3684583"/>
          </a:xfrm>
        </p:spPr>
        <p:txBody>
          <a:bodyPr anchor="t"/>
          <a:lstStyle/>
          <a:p>
            <a:pPr marL="228600" lvl="0" indent="-228600">
              <a:lnSpc>
                <a:spcPct val="70000"/>
              </a:lnSpc>
              <a:buChar char="•"/>
            </a:pPr>
            <a:r>
              <a:rPr lang="en-IE" sz="2200" b="0" dirty="0">
                <a:latin typeface="Calibri Light" pitchFamily="34"/>
                <a:cs typeface="Calibri Light" pitchFamily="34"/>
              </a:rPr>
              <a:t>Significant impact on the 2020 planned maintenance  operations</a:t>
            </a:r>
          </a:p>
          <a:p>
            <a:pPr marL="228600" lvl="0" indent="-228600">
              <a:lnSpc>
                <a:spcPct val="70000"/>
              </a:lnSpc>
              <a:buChar char="•"/>
            </a:pPr>
            <a:r>
              <a:rPr lang="en-IE" sz="2200" b="0" dirty="0">
                <a:latin typeface="Calibri Light" pitchFamily="34"/>
                <a:cs typeface="Calibri Light" pitchFamily="34"/>
              </a:rPr>
              <a:t>Works could not commence despite completion of significant procurements for the planned/cyclical maintenance operations</a:t>
            </a:r>
          </a:p>
          <a:p>
            <a:pPr marL="228600" lvl="0" indent="-228600">
              <a:lnSpc>
                <a:spcPct val="70000"/>
              </a:lnSpc>
              <a:buChar char="•"/>
            </a:pPr>
            <a:r>
              <a:rPr lang="en-IE" sz="2200" b="0" dirty="0">
                <a:latin typeface="Calibri Light" pitchFamily="34"/>
                <a:cs typeface="Calibri Light" pitchFamily="34"/>
              </a:rPr>
              <a:t>Revised programme of works for the remainder of 2020</a:t>
            </a:r>
          </a:p>
          <a:p>
            <a:pPr marL="228600" lvl="0" indent="-228600">
              <a:lnSpc>
                <a:spcPct val="70000"/>
              </a:lnSpc>
              <a:buChar char="•"/>
            </a:pPr>
            <a:r>
              <a:rPr lang="en-IE" sz="2200" b="0" dirty="0">
                <a:latin typeface="Calibri Light" pitchFamily="34"/>
                <a:cs typeface="Calibri Light" pitchFamily="34"/>
              </a:rPr>
              <a:t>Potential increased costs/timeframes</a:t>
            </a:r>
          </a:p>
          <a:p>
            <a:pPr marL="228600" lvl="0" indent="-228600">
              <a:lnSpc>
                <a:spcPct val="70000"/>
              </a:lnSpc>
              <a:buChar char="•"/>
            </a:pPr>
            <a:r>
              <a:rPr lang="en-IE" sz="2200" b="0" dirty="0">
                <a:latin typeface="Calibri Light" pitchFamily="34"/>
                <a:cs typeface="Calibri Light" pitchFamily="34"/>
              </a:rPr>
              <a:t>Programme dependent on public health and safety guidelines/restrictions and may be subject to change</a:t>
            </a:r>
            <a:endParaRPr lang="en-IE" sz="2200" b="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3A5883E-48D2-44D7-BF7D-01219A46FE6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00" y="1326517"/>
            <a:ext cx="5183184" cy="823910"/>
          </a:xfrm>
        </p:spPr>
        <p:txBody>
          <a:bodyPr anchor="b"/>
          <a:lstStyle/>
          <a:p>
            <a:pPr marL="0" lvl="0" indent="0">
              <a:buNone/>
            </a:pPr>
            <a:r>
              <a:rPr lang="en-GB" sz="3600" b="1" dirty="0">
                <a:latin typeface="Calibri Light"/>
              </a:rPr>
              <a:t>Challenges</a:t>
            </a:r>
            <a:endParaRPr lang="en-IE" sz="3600" b="1" dirty="0">
              <a:latin typeface="Calibri Light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D2259BA-6824-450A-A947-070BABD1B48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4436" y="4389130"/>
            <a:ext cx="5183184" cy="4581449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GB" sz="2200" dirty="0">
                <a:latin typeface="Calibri Light"/>
              </a:rPr>
              <a:t>Access to homes</a:t>
            </a:r>
          </a:p>
          <a:p>
            <a:pPr lvl="0">
              <a:lnSpc>
                <a:spcPct val="70000"/>
              </a:lnSpc>
            </a:pPr>
            <a:r>
              <a:rPr lang="en-GB" sz="2200" dirty="0">
                <a:latin typeface="Calibri Light"/>
              </a:rPr>
              <a:t>Tenants self-isolating, underlying medical conditions, Over 70’s </a:t>
            </a:r>
          </a:p>
          <a:p>
            <a:pPr lvl="0">
              <a:lnSpc>
                <a:spcPct val="70000"/>
              </a:lnSpc>
            </a:pPr>
            <a:r>
              <a:rPr lang="en-GB" sz="2200" dirty="0">
                <a:latin typeface="Calibri Light"/>
              </a:rPr>
              <a:t>Staff or Contractors display COVID 19 symptoms </a:t>
            </a:r>
          </a:p>
          <a:p>
            <a:pPr lvl="0">
              <a:lnSpc>
                <a:spcPct val="70000"/>
              </a:lnSpc>
            </a:pPr>
            <a:r>
              <a:rPr lang="en-GB" sz="2200" dirty="0">
                <a:latin typeface="Calibri Light"/>
              </a:rPr>
              <a:t>Ensure staff/contractors can carry out works in accordance with social distancing guidelines </a:t>
            </a:r>
            <a:endParaRPr lang="en-IE" sz="2200" dirty="0">
              <a:latin typeface="Calibri Light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0AEA3DD-1B30-4604-A5BC-EA4D6860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08" y="2150427"/>
            <a:ext cx="4571630" cy="223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A1B902E-1FE1-4A02-8B7E-136926B6C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729"/>
    </mc:Choice>
    <mc:Fallback>
      <p:transition spd="slow" advTm="53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27D1D-0C08-4B4D-85AD-A9A4002F9C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2023" r="6674"/>
          <a:stretch/>
        </p:blipFill>
        <p:spPr>
          <a:xfrm>
            <a:off x="5511800" y="599089"/>
            <a:ext cx="6394152" cy="6022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FECEFE2A-60D6-4351-AFDA-1461364CC5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lvl="0"/>
            <a:r>
              <a:rPr lang="en-GB" sz="4100" b="1"/>
              <a:t>Accelerated Windows and Doors Programme</a:t>
            </a:r>
            <a:endParaRPr lang="en-IE" sz="410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085F4FB-6A5C-42E2-9CF2-FFFD7F1561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268284" lvl="0"/>
            <a:r>
              <a:rPr lang="en-US" sz="1700">
                <a:latin typeface="Calibri Light" pitchFamily="34"/>
                <a:cs typeface="Calibri Light" pitchFamily="34"/>
              </a:rPr>
              <a:t>Projected expenditure of €1.6million in 2020</a:t>
            </a:r>
          </a:p>
          <a:p>
            <a:pPr marL="268284" lvl="0"/>
            <a:r>
              <a:rPr lang="en-US" sz="1700">
                <a:latin typeface="Calibri Light" pitchFamily="34"/>
                <a:cs typeface="Calibri Light" pitchFamily="34"/>
              </a:rPr>
              <a:t>Commenced Sept 2020 with inspection &amp; listing of 200 homes</a:t>
            </a:r>
          </a:p>
          <a:p>
            <a:pPr marL="268284" lvl="0"/>
            <a:r>
              <a:rPr lang="en-US" sz="1700">
                <a:latin typeface="Calibri Light" pitchFamily="34"/>
                <a:cs typeface="Calibri Light" pitchFamily="34"/>
              </a:rPr>
              <a:t>Airlie, Arthur Griffith, Foxdene, Greenfort, Harelawn, Kilcronan, Kilmahuddrick (North of Naas Road)</a:t>
            </a:r>
          </a:p>
          <a:p>
            <a:pPr marL="268284" lvl="0"/>
            <a:r>
              <a:rPr lang="en-US" sz="1700">
                <a:latin typeface="Calibri Light" pitchFamily="34"/>
                <a:cs typeface="Calibri Light" pitchFamily="34"/>
              </a:rPr>
              <a:t>Allenton, Avonbeg, Avonmore, Bawnlea, Bolbrook, Brookview, Castle Park, Cloonmore (South of Naas Road)</a:t>
            </a:r>
          </a:p>
          <a:p>
            <a:pPr marL="268284" lvl="0"/>
            <a:r>
              <a:rPr lang="en-US" sz="1700">
                <a:latin typeface="Calibri Light" pitchFamily="34"/>
                <a:cs typeface="Calibri Light" pitchFamily="34"/>
              </a:rPr>
              <a:t>Selected additional priority cases</a:t>
            </a:r>
          </a:p>
          <a:p>
            <a:pPr marL="268284" lvl="0"/>
            <a:r>
              <a:rPr lang="en-US" sz="1700">
                <a:latin typeface="Calibri Light" pitchFamily="34"/>
                <a:cs typeface="Calibri Light" pitchFamily="34"/>
              </a:rPr>
              <a:t>Average Cost per unit: €8,000</a:t>
            </a:r>
          </a:p>
          <a:p>
            <a:pPr lvl="0"/>
            <a:endParaRPr lang="en-IE" sz="170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ECB360E-8381-4047-B8DE-822AB8D6F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442"/>
    </mc:Choice>
    <mc:Fallback>
      <p:transition spd="slow" advTm="60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4780-AEA3-4122-8C17-DF6A1ECDF1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7" y="127971"/>
            <a:ext cx="10515600" cy="1106131"/>
          </a:xfrm>
        </p:spPr>
        <p:txBody>
          <a:bodyPr>
            <a:normAutofit fontScale="90000"/>
          </a:bodyPr>
          <a:lstStyle/>
          <a:p>
            <a:pPr lvl="0">
              <a:lnSpc>
                <a:spcPct val="104000"/>
              </a:lnSpc>
            </a:pPr>
            <a:br>
              <a:rPr lang="en-IE" sz="2300" b="1" dirty="0">
                <a:cs typeface="Calibri Light" pitchFamily="34"/>
              </a:rPr>
            </a:br>
            <a:br>
              <a:rPr lang="en-IE" sz="2300" b="1" dirty="0">
                <a:cs typeface="Calibri Light" pitchFamily="34"/>
              </a:rPr>
            </a:br>
            <a:r>
              <a:rPr lang="en-IE" sz="2600" b="1" dirty="0">
                <a:cs typeface="Calibri Light" pitchFamily="34"/>
              </a:rPr>
              <a:t>Multi-unit Developments- </a:t>
            </a:r>
            <a:r>
              <a:rPr lang="en-IE" sz="2600" b="1" dirty="0"/>
              <a:t>Communal Door Replacement and Painting: </a:t>
            </a:r>
            <a:r>
              <a:rPr lang="en-IE" sz="2800" b="1" dirty="0">
                <a:latin typeface="Calibri Light"/>
                <a:cs typeface="Calibri" pitchFamily="34"/>
              </a:rPr>
              <a:t>Projected expenditure of €50,000 for the reminder of 2020</a:t>
            </a:r>
            <a:br>
              <a:rPr lang="en-IE" sz="2300" dirty="0"/>
            </a:br>
            <a:br>
              <a:rPr lang="en-IE" sz="2300" dirty="0">
                <a:latin typeface="Calibri" pitchFamily="34"/>
                <a:cs typeface="Times New Roman" pitchFamily="18"/>
              </a:rPr>
            </a:br>
            <a:endParaRPr lang="en-IE" sz="23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651A1-A510-41C8-8F40-20069563FC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403130"/>
            <a:ext cx="5181603" cy="5234151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4000"/>
              </a:lnSpc>
            </a:pPr>
            <a:r>
              <a:rPr lang="en-IE" sz="2600" dirty="0">
                <a:latin typeface="Calibri Light" pitchFamily="34"/>
                <a:cs typeface="Calibri Light" pitchFamily="34"/>
              </a:rPr>
              <a:t>The programme will consist of replacement of door/screen/window of communal areas in Mac Uilliam and Balgaddy</a:t>
            </a:r>
          </a:p>
          <a:p>
            <a:pPr lvl="0">
              <a:lnSpc>
                <a:spcPct val="104000"/>
              </a:lnSpc>
            </a:pPr>
            <a:r>
              <a:rPr lang="en-IE" sz="2600" dirty="0">
                <a:latin typeface="Calibri Light" pitchFamily="34"/>
                <a:cs typeface="Calibri Light" pitchFamily="34"/>
              </a:rPr>
              <a:t>The works will also include the provision of new post boxes that are to be installed internally in the blocks in Mac </a:t>
            </a:r>
            <a:r>
              <a:rPr lang="en-IE" sz="2600" dirty="0" err="1">
                <a:latin typeface="Calibri Light" pitchFamily="34"/>
                <a:cs typeface="Calibri Light" pitchFamily="34"/>
              </a:rPr>
              <a:t>Uilliam</a:t>
            </a:r>
            <a:endParaRPr lang="en-IE" sz="2600" dirty="0">
              <a:latin typeface="Calibri Light" pitchFamily="34"/>
              <a:cs typeface="Calibri Light" pitchFamily="34"/>
            </a:endParaRPr>
          </a:p>
          <a:p>
            <a:pPr>
              <a:lnSpc>
                <a:spcPct val="104000"/>
              </a:lnSpc>
            </a:pPr>
            <a:r>
              <a:rPr lang="en-IE" sz="2600" dirty="0">
                <a:latin typeface="Calibri Light"/>
                <a:cs typeface="Calibri" pitchFamily="34"/>
              </a:rPr>
              <a:t>The communal areas are to be painted in each of the areas identified in  Mac Uilliam/ Balgaddy. These works will include walls/ceilings/woodwork, handrails etc. </a:t>
            </a:r>
          </a:p>
          <a:p>
            <a:pPr>
              <a:lnSpc>
                <a:spcPct val="104000"/>
              </a:lnSpc>
            </a:pPr>
            <a:r>
              <a:rPr lang="en-IE" sz="2600" dirty="0">
                <a:latin typeface="Calibri Light"/>
                <a:cs typeface="Calibri" pitchFamily="34"/>
              </a:rPr>
              <a:t>Painting of Older Person’s developments including </a:t>
            </a:r>
            <a:r>
              <a:rPr lang="en-IE" sz="2600" dirty="0" err="1">
                <a:latin typeface="Calibri Light"/>
                <a:cs typeface="Calibri" pitchFamily="34"/>
              </a:rPr>
              <a:t>Liscarne</a:t>
            </a:r>
            <a:r>
              <a:rPr lang="en-IE" sz="2600" dirty="0">
                <a:latin typeface="Calibri Light"/>
                <a:cs typeface="Calibri" pitchFamily="34"/>
              </a:rPr>
              <a:t> and St. </a:t>
            </a:r>
            <a:r>
              <a:rPr lang="en-IE" sz="2600" dirty="0" err="1">
                <a:latin typeface="Calibri Light"/>
                <a:cs typeface="Calibri" pitchFamily="34"/>
              </a:rPr>
              <a:t>Maelrauns</a:t>
            </a:r>
            <a:endParaRPr lang="en-IE" sz="2600" dirty="0">
              <a:latin typeface="Calibri Light"/>
              <a:cs typeface="Calibri" pitchFamily="34"/>
            </a:endParaRPr>
          </a:p>
          <a:p>
            <a:pPr>
              <a:lnSpc>
                <a:spcPct val="104000"/>
              </a:lnSpc>
            </a:pPr>
            <a:endParaRPr lang="en-IE" sz="2400" dirty="0">
              <a:latin typeface="Calibri Light"/>
              <a:cs typeface="Times New Roman" pitchFamily="18"/>
            </a:endParaRPr>
          </a:p>
          <a:p>
            <a:pPr>
              <a:lnSpc>
                <a:spcPct val="104000"/>
              </a:lnSpc>
            </a:pPr>
            <a:endParaRPr lang="en-IE" sz="2400" dirty="0">
              <a:latin typeface="Calibri Light"/>
              <a:cs typeface="Times New Roman" pitchFamily="18"/>
            </a:endParaRPr>
          </a:p>
          <a:p>
            <a:pPr marL="0" lvl="0" indent="0">
              <a:lnSpc>
                <a:spcPct val="104000"/>
              </a:lnSpc>
              <a:buNone/>
            </a:pPr>
            <a:endParaRPr lang="en-IE" sz="2400" dirty="0">
              <a:latin typeface="Calibri Light" pitchFamily="34"/>
              <a:cs typeface="Calibri Light" pitchFamily="34"/>
            </a:endParaRPr>
          </a:p>
          <a:p>
            <a:pPr marL="0" lvl="0" indent="0">
              <a:buNone/>
            </a:pPr>
            <a:endParaRPr lang="en-IE" sz="3200" dirty="0">
              <a:latin typeface="Calibri Light"/>
            </a:endParaRPr>
          </a:p>
          <a:p>
            <a:pPr lvl="0"/>
            <a:endParaRPr lang="en-IE" sz="3200" dirty="0">
              <a:latin typeface="Calibri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923EC-DF9F-4819-99D7-0B5CC1A8C83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5997" y="1415723"/>
            <a:ext cx="5181603" cy="5221559"/>
          </a:xfrm>
        </p:spPr>
        <p:txBody>
          <a:bodyPr>
            <a:noAutofit/>
          </a:bodyPr>
          <a:lstStyle/>
          <a:p>
            <a:pPr>
              <a:lnSpc>
                <a:spcPct val="104000"/>
              </a:lnSpc>
            </a:pPr>
            <a:r>
              <a:rPr lang="en-IE" sz="2200" dirty="0">
                <a:latin typeface="Calibri Light"/>
                <a:cs typeface="Calibri" pitchFamily="34"/>
              </a:rPr>
              <a:t>Removal of graffiti and painting of walls in Mac Uilliam Estate  </a:t>
            </a:r>
          </a:p>
          <a:p>
            <a:pPr lvl="0"/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E9BC0-A817-4BAE-88D7-ED5FE7DB36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4635" y="1825627"/>
            <a:ext cx="5567360" cy="679454"/>
          </a:xfrm>
        </p:spPr>
        <p:txBody>
          <a:bodyPr>
            <a:noAutofit/>
          </a:bodyPr>
          <a:lstStyle/>
          <a:p>
            <a:pPr lvl="0"/>
            <a:endParaRPr lang="en-IE" b="1" dirty="0">
              <a:latin typeface="Calibri" pitchFamily="34"/>
              <a:cs typeface="Calibri" pitchFamily="34"/>
            </a:endParaRPr>
          </a:p>
          <a:p>
            <a:pPr lvl="0"/>
            <a:endParaRPr lang="en-IE" b="1" dirty="0">
              <a:latin typeface="Calibri" pitchFamily="34"/>
              <a:cs typeface="Calibri" pitchFamily="34"/>
            </a:endParaRPr>
          </a:p>
          <a:p>
            <a:pPr lvl="0"/>
            <a:endParaRPr lang="en-IE" dirty="0">
              <a:latin typeface="Calibri" pitchFamily="34"/>
              <a:cs typeface="Calibri" pitchFamily="34"/>
            </a:endParaRPr>
          </a:p>
          <a:p>
            <a:pPr lvl="0"/>
            <a:endParaRPr lang="en-IE" b="1" dirty="0">
              <a:latin typeface="Calibri" pitchFamily="34"/>
              <a:cs typeface="Calibri" pitchFamily="34"/>
            </a:endParaRPr>
          </a:p>
          <a:p>
            <a:pPr lvl="0"/>
            <a:endParaRPr lang="en-IE" dirty="0">
              <a:latin typeface="Calibri" pitchFamily="34"/>
              <a:cs typeface="Calibri" pitchFamily="34"/>
            </a:endParaRPr>
          </a:p>
          <a:p>
            <a:pPr lvl="0"/>
            <a:endParaRPr lang="en-IE" b="1" dirty="0">
              <a:latin typeface="Calibri" pitchFamily="34"/>
              <a:cs typeface="Calibri" pitchFamily="34"/>
            </a:endParaRPr>
          </a:p>
          <a:p>
            <a:pPr lvl="0"/>
            <a:endParaRPr lang="en-IE" dirty="0">
              <a:latin typeface="Calibri" pitchFamily="34"/>
              <a:cs typeface="Calibri" pitchFamily="34"/>
            </a:endParaRPr>
          </a:p>
          <a:p>
            <a:pPr lvl="0"/>
            <a:endParaRPr lang="en-IE" b="1" dirty="0">
              <a:latin typeface="Calibri" pitchFamily="34"/>
              <a:cs typeface="Calibri" pitchFamily="34"/>
            </a:endParaRPr>
          </a:p>
          <a:p>
            <a:pPr lvl="0"/>
            <a:endParaRPr lang="en-IE" dirty="0">
              <a:latin typeface="Calibri" pitchFamily="34"/>
              <a:cs typeface="Calibri" pitchFamily="34"/>
            </a:endParaRPr>
          </a:p>
          <a:p>
            <a:pPr marL="0" lvl="0" indent="0">
              <a:buNone/>
            </a:pP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4C97C-A2CD-4B30-BC93-05E986334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35" y="2305564"/>
            <a:ext cx="5181603" cy="433171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84FA24F3-A9B9-4D29-A57E-7408A6496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494"/>
    </mc:Choice>
    <mc:Fallback>
      <p:transition spd="slow" advTm="47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E8606-124B-4F8C-B123-4F9A585CD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1799" y="741925"/>
            <a:ext cx="5157782" cy="8239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IE" sz="3600" dirty="0">
                <a:latin typeface="Calibri Light"/>
                <a:cs typeface="Calibri Light" pitchFamily="34"/>
              </a:rPr>
              <a:t>Roof and Canopy Repairs</a:t>
            </a:r>
            <a:endParaRPr lang="en-IE" sz="3600" dirty="0">
              <a:latin typeface="Calibri Light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1C4DFC2-70BC-4385-97E7-126876B02FD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721799" y="1681160"/>
            <a:ext cx="5157782" cy="3684583"/>
          </a:xfrm>
        </p:spPr>
        <p:txBody>
          <a:bodyPr anchor="t">
            <a:normAutofit fontScale="92500" lnSpcReduction="20000"/>
          </a:bodyPr>
          <a:lstStyle/>
          <a:p>
            <a:pPr marL="228600" lvl="0" indent="-228600">
              <a:lnSpc>
                <a:spcPct val="120000"/>
              </a:lnSpc>
              <a:buChar char="•"/>
            </a:pPr>
            <a:r>
              <a:rPr lang="en-IE" sz="2800" b="0" dirty="0">
                <a:latin typeface="Calibri Light"/>
                <a:cs typeface="Calibri" pitchFamily="34"/>
              </a:rPr>
              <a:t>Investigating &amp; resolve ongoing roof issues in 3 blocks in Balgaddy  </a:t>
            </a:r>
            <a:endParaRPr lang="en-IE" sz="2800" b="0" dirty="0">
              <a:latin typeface="Calibri Light"/>
              <a:cs typeface="Times New Roman" pitchFamily="18"/>
            </a:endParaRPr>
          </a:p>
          <a:p>
            <a:pPr marL="228600" lvl="0" indent="-228600">
              <a:lnSpc>
                <a:spcPct val="120000"/>
              </a:lnSpc>
              <a:buChar char="•"/>
            </a:pPr>
            <a:r>
              <a:rPr lang="en-IE" sz="2800" b="0" dirty="0">
                <a:latin typeface="Calibri Light"/>
                <a:cs typeface="Calibri" pitchFamily="34"/>
              </a:rPr>
              <a:t>Repairing façade, painting and replace gable end glazing of 6 homes at  </a:t>
            </a:r>
            <a:r>
              <a:rPr lang="en-IE" sz="2800" b="0" dirty="0" err="1">
                <a:latin typeface="Calibri Light"/>
                <a:cs typeface="Calibri" pitchFamily="34"/>
              </a:rPr>
              <a:t>Brookview</a:t>
            </a:r>
            <a:r>
              <a:rPr lang="en-IE" sz="2800" b="0" dirty="0">
                <a:latin typeface="Calibri Light"/>
                <a:cs typeface="Calibri" pitchFamily="34"/>
              </a:rPr>
              <a:t> Rise: €25k</a:t>
            </a:r>
          </a:p>
          <a:p>
            <a:pPr marL="228600" lvl="0" indent="-228600">
              <a:lnSpc>
                <a:spcPct val="120000"/>
              </a:lnSpc>
              <a:buChar char="•"/>
            </a:pPr>
            <a:r>
              <a:rPr lang="en-IE" sz="2800" b="0" dirty="0">
                <a:latin typeface="Calibri Light"/>
                <a:cs typeface="Calibri" pitchFamily="34"/>
              </a:rPr>
              <a:t>Repair canopies of 20 </a:t>
            </a:r>
            <a:r>
              <a:rPr lang="en-IE" sz="2800" b="0" dirty="0">
                <a:solidFill>
                  <a:schemeClr val="tx1"/>
                </a:solidFill>
                <a:latin typeface="Calibri Light"/>
                <a:cs typeface="Calibri" pitchFamily="34"/>
              </a:rPr>
              <a:t>homes and installation of supports </a:t>
            </a:r>
            <a:r>
              <a:rPr lang="en-IE" sz="2800" b="0" dirty="0">
                <a:latin typeface="Calibri Light"/>
                <a:cs typeface="Calibri" pitchFamily="34"/>
              </a:rPr>
              <a:t>in </a:t>
            </a:r>
            <a:r>
              <a:rPr lang="en-IE" sz="2800" b="0" dirty="0" err="1">
                <a:latin typeface="Calibri Light"/>
                <a:cs typeface="Calibri" pitchFamily="34"/>
              </a:rPr>
              <a:t>Marfield</a:t>
            </a:r>
            <a:r>
              <a:rPr lang="en-IE" sz="2800" b="0" dirty="0">
                <a:latin typeface="Calibri Light"/>
                <a:cs typeface="Calibri" pitchFamily="34"/>
              </a:rPr>
              <a:t> Estate: €16k</a:t>
            </a:r>
            <a:endParaRPr lang="en-IE" sz="2800" b="0" dirty="0">
              <a:latin typeface="Calibri Light"/>
              <a:cs typeface="Times New Roman" pitchFamily="18"/>
            </a:endParaRPr>
          </a:p>
          <a:p>
            <a:pPr marL="228600" lvl="0" indent="-228600">
              <a:lnSpc>
                <a:spcPct val="70000"/>
              </a:lnSpc>
              <a:buChar char="•"/>
            </a:pPr>
            <a:endParaRPr lang="en-IE" b="0" dirty="0">
              <a:latin typeface="Calibri Light"/>
              <a:cs typeface="Times New Roman" pitchFamily="18"/>
            </a:endParaRPr>
          </a:p>
          <a:p>
            <a:pPr marL="228600" lvl="0" indent="-228600">
              <a:lnSpc>
                <a:spcPct val="70000"/>
              </a:lnSpc>
              <a:buChar char="•"/>
            </a:pPr>
            <a:endParaRPr lang="en-IE" sz="2600" b="0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D01AC99-2A11-44BE-8E82-9B96F470167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03" y="741925"/>
            <a:ext cx="5183184" cy="823910"/>
          </a:xfrm>
        </p:spPr>
        <p:txBody>
          <a:bodyPr anchor="b">
            <a:normAutofit/>
          </a:bodyPr>
          <a:lstStyle/>
          <a:p>
            <a:pPr marL="0" lvl="0" indent="0">
              <a:buNone/>
            </a:pPr>
            <a:r>
              <a:rPr lang="en-GB" sz="3600" b="1" dirty="0">
                <a:latin typeface="Calibri Light"/>
              </a:rPr>
              <a:t>Boiler Servicing </a:t>
            </a:r>
            <a:endParaRPr lang="en-IE" sz="3600" b="1" dirty="0">
              <a:latin typeface="Calibri Light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7566FF1-4E1F-4F23-A1D5-7EF7D5C7EF3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019800" y="1565836"/>
            <a:ext cx="5323405" cy="51345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latin typeface="Calibri Light"/>
                <a:cs typeface="Times New Roman" pitchFamily="18"/>
              </a:rPr>
              <a:t>4,000 boiler services projected from July to Dec: €225k</a:t>
            </a:r>
          </a:p>
          <a:p>
            <a:pPr>
              <a:lnSpc>
                <a:spcPct val="120000"/>
              </a:lnSpc>
            </a:pPr>
            <a:endParaRPr lang="en-GB" sz="2400" dirty="0">
              <a:latin typeface="Calibri Light"/>
              <a:cs typeface="Times New Roman" pitchFamily="18"/>
            </a:endParaRPr>
          </a:p>
          <a:p>
            <a:pPr>
              <a:lnSpc>
                <a:spcPct val="120000"/>
              </a:lnSpc>
            </a:pPr>
            <a:endParaRPr lang="en-IE" sz="2400" dirty="0">
              <a:latin typeface="Calibri Light"/>
              <a:cs typeface="Times New Roman" pitchFamily="18"/>
            </a:endParaRPr>
          </a:p>
          <a:p>
            <a:pPr>
              <a:lnSpc>
                <a:spcPct val="70000"/>
              </a:lnSpc>
            </a:pPr>
            <a:endParaRPr lang="en-IE" sz="2400" dirty="0">
              <a:latin typeface="Calibri Light"/>
              <a:cs typeface="Calibri" pitchFamily="34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GB" sz="4000" b="1" dirty="0">
                <a:latin typeface="Calibri Light"/>
              </a:rPr>
              <a:t> </a:t>
            </a:r>
          </a:p>
          <a:p>
            <a:pPr lvl="0">
              <a:lnSpc>
                <a:spcPct val="120000"/>
              </a:lnSpc>
            </a:pPr>
            <a:endParaRPr lang="en-IE" sz="2400" dirty="0">
              <a:latin typeface="Calibri Light"/>
              <a:cs typeface="Calibri" pitchFamily="34"/>
            </a:endParaRPr>
          </a:p>
          <a:p>
            <a:pPr lvl="0">
              <a:lnSpc>
                <a:spcPct val="120000"/>
              </a:lnSpc>
            </a:pPr>
            <a:r>
              <a:rPr lang="en-IE" sz="2400" dirty="0">
                <a:latin typeface="Calibri Light"/>
                <a:cs typeface="Calibri" pitchFamily="34"/>
              </a:rPr>
              <a:t>Full replacement of 5 kitchens in remainder of 2020 under the Kitchen Replacement Programme: €25k</a:t>
            </a:r>
          </a:p>
          <a:p>
            <a:pPr marL="0" lvl="0" indent="0">
              <a:lnSpc>
                <a:spcPct val="120000"/>
              </a:lnSpc>
              <a:buNone/>
            </a:pPr>
            <a:endParaRPr lang="en-IE" sz="3600" b="1" dirty="0">
              <a:latin typeface="Calibri Light"/>
            </a:endParaRPr>
          </a:p>
          <a:p>
            <a:pPr lvl="0">
              <a:lnSpc>
                <a:spcPct val="120000"/>
              </a:lnSpc>
            </a:pPr>
            <a:endParaRPr lang="en-IE" sz="2400" dirty="0">
              <a:latin typeface="Calibri Light"/>
              <a:cs typeface="Times New Roman" pitchFamily="18"/>
            </a:endParaRPr>
          </a:p>
          <a:p>
            <a:pPr lvl="0">
              <a:lnSpc>
                <a:spcPct val="70000"/>
              </a:lnSpc>
            </a:pPr>
            <a:endParaRPr lang="en-IE" sz="26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E24C519-3321-4D78-BB74-DC14E228DA6C}"/>
              </a:ext>
            </a:extLst>
          </p:cNvPr>
          <p:cNvSpPr txBox="1">
            <a:spLocks/>
          </p:cNvSpPr>
          <p:nvPr/>
        </p:nvSpPr>
        <p:spPr>
          <a:xfrm>
            <a:off x="6160021" y="4603530"/>
            <a:ext cx="5183184" cy="5202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GB" sz="3600" b="1" dirty="0">
                <a:latin typeface="Calibri Light"/>
              </a:rPr>
              <a:t>Kitchen Replacement </a:t>
            </a:r>
            <a:endParaRPr lang="en-IE" sz="3600" b="1" dirty="0">
              <a:latin typeface="Calibri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56584-3ACE-4F1B-A0C1-6FDC6766B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972" y="2070888"/>
            <a:ext cx="2735233" cy="2217333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87F883A9-C503-465E-8488-26B15623F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94"/>
    </mc:Choice>
    <mc:Fallback>
      <p:transition spd="slow" advTm="51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0E482BC-2D08-4D50-B45C-DB6633D687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/>
              <a:t>Energy Retro- Fit Programme</a:t>
            </a:r>
            <a:endParaRPr lang="en-IE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7D89981-626D-4054-BC43-0ED83CEF8D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3" y="1445483"/>
            <a:ext cx="8368869" cy="514025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70000"/>
              </a:lnSpc>
              <a:buNone/>
            </a:pPr>
            <a:endParaRPr lang="en-IE" dirty="0">
              <a:latin typeface="Calibri" pitchFamily="34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IE" dirty="0">
                <a:latin typeface="Calibri Light" pitchFamily="34"/>
                <a:cs typeface="Calibri Light" pitchFamily="34"/>
              </a:rPr>
              <a:t>Preparing tenders with estimated value of €460k for </a:t>
            </a:r>
          </a:p>
          <a:p>
            <a:pPr marL="0" lvl="0" indent="0">
              <a:lnSpc>
                <a:spcPct val="70000"/>
              </a:lnSpc>
              <a:buNone/>
            </a:pPr>
            <a:endParaRPr lang="en-IE" dirty="0">
              <a:latin typeface="Calibri Light" pitchFamily="34"/>
              <a:cs typeface="Calibri Light" pitchFamily="34"/>
            </a:endParaRPr>
          </a:p>
          <a:p>
            <a:pPr>
              <a:lnSpc>
                <a:spcPct val="70000"/>
              </a:lnSpc>
            </a:pPr>
            <a:r>
              <a:rPr lang="en-IE" dirty="0">
                <a:latin typeface="Calibri Light" pitchFamily="34"/>
                <a:cs typeface="Calibri Light" pitchFamily="34"/>
              </a:rPr>
              <a:t>  90 homes in Lindisfarne, Clondalkin</a:t>
            </a:r>
          </a:p>
          <a:p>
            <a:pPr>
              <a:lnSpc>
                <a:spcPct val="70000"/>
              </a:lnSpc>
            </a:pPr>
            <a:r>
              <a:rPr lang="en-IE" dirty="0">
                <a:latin typeface="Calibri Light" pitchFamily="34"/>
                <a:cs typeface="Calibri Light" pitchFamily="34"/>
              </a:rPr>
              <a:t> 140 homes in Drumcairn, Tallaght </a:t>
            </a:r>
          </a:p>
          <a:p>
            <a:pPr marL="0" lvl="0" indent="0">
              <a:lnSpc>
                <a:spcPct val="70000"/>
              </a:lnSpc>
              <a:buNone/>
            </a:pPr>
            <a:endParaRPr lang="en-IE" dirty="0">
              <a:latin typeface="Calibri Light" pitchFamily="34"/>
              <a:cs typeface="Calibri Light" pitchFamily="34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IE" dirty="0">
                <a:latin typeface="Calibri Light" pitchFamily="34"/>
                <a:cs typeface="Calibri Light" pitchFamily="34"/>
              </a:rPr>
              <a:t>We are currently finishing Phase 1 of the programme</a:t>
            </a:r>
            <a:r>
              <a:rPr lang="en-IE" dirty="0">
                <a:solidFill>
                  <a:srgbClr val="FF0000"/>
                </a:solidFill>
                <a:latin typeface="Calibri Light" pitchFamily="34"/>
                <a:cs typeface="Calibri Light" pitchFamily="34"/>
              </a:rPr>
              <a:t> </a:t>
            </a:r>
            <a:r>
              <a:rPr lang="en-IE" dirty="0">
                <a:latin typeface="Calibri Light" pitchFamily="34"/>
                <a:cs typeface="Calibri Light" pitchFamily="34"/>
              </a:rPr>
              <a:t>which involves : </a:t>
            </a:r>
          </a:p>
          <a:p>
            <a:pPr marL="0" lvl="0" indent="0">
              <a:lnSpc>
                <a:spcPct val="70000"/>
              </a:lnSpc>
              <a:buNone/>
            </a:pPr>
            <a:endParaRPr lang="en-IE" dirty="0">
              <a:latin typeface="Calibri Light" pitchFamily="34"/>
              <a:cs typeface="Calibri Light" pitchFamily="34"/>
            </a:endParaRPr>
          </a:p>
          <a:p>
            <a:pPr marL="342900" lvl="0" indent="-342900">
              <a:lnSpc>
                <a:spcPct val="70000"/>
              </a:lnSpc>
              <a:buFont typeface="Symbol" pitchFamily="18"/>
              <a:buChar char=""/>
            </a:pPr>
            <a:r>
              <a:rPr lang="en-IE" dirty="0">
                <a:latin typeface="Calibri Light" pitchFamily="34"/>
                <a:cs typeface="Calibri Light" pitchFamily="34"/>
              </a:rPr>
              <a:t>Cavity Wall fill insulation </a:t>
            </a:r>
          </a:p>
          <a:p>
            <a:pPr marL="342900" indent="-342900">
              <a:lnSpc>
                <a:spcPct val="70000"/>
              </a:lnSpc>
              <a:buFont typeface="Symbol" pitchFamily="18"/>
              <a:buChar char=""/>
            </a:pPr>
            <a:r>
              <a:rPr lang="en-IE" b="1" dirty="0">
                <a:solidFill>
                  <a:schemeClr val="tx1"/>
                </a:solidFill>
                <a:latin typeface="Calibri Light" pitchFamily="34"/>
                <a:cs typeface="Calibri Light" pitchFamily="34"/>
              </a:rPr>
              <a:t>Insulation of attic, tank etc and fitting lagging jackets</a:t>
            </a:r>
          </a:p>
          <a:p>
            <a:pPr marL="342900" lvl="0" indent="-342900">
              <a:lnSpc>
                <a:spcPct val="70000"/>
              </a:lnSpc>
              <a:buFont typeface="Symbol" pitchFamily="18"/>
              <a:buChar char=""/>
            </a:pPr>
            <a:r>
              <a:rPr lang="en-IE" dirty="0">
                <a:latin typeface="Calibri Light" pitchFamily="34"/>
                <a:cs typeface="Calibri Light" pitchFamily="34"/>
              </a:rPr>
              <a:t>Replacement of cold water tank where necessary</a:t>
            </a:r>
          </a:p>
          <a:p>
            <a:pPr marL="342900" lvl="0" indent="-342900">
              <a:lnSpc>
                <a:spcPct val="70000"/>
              </a:lnSpc>
              <a:buFont typeface="Symbol" pitchFamily="18"/>
              <a:buChar char=""/>
            </a:pPr>
            <a:r>
              <a:rPr lang="en-IE" dirty="0">
                <a:latin typeface="Calibri Light" pitchFamily="34"/>
                <a:cs typeface="Calibri Light" pitchFamily="34"/>
              </a:rPr>
              <a:t>Roof &amp; wall ventilation and draught proofing</a:t>
            </a:r>
          </a:p>
          <a:p>
            <a:pPr marL="342900" lvl="0" indent="-342900">
              <a:lnSpc>
                <a:spcPct val="70000"/>
              </a:lnSpc>
              <a:buFont typeface="Symbol" pitchFamily="18"/>
              <a:buChar char=""/>
            </a:pPr>
            <a:r>
              <a:rPr lang="en-IE" dirty="0">
                <a:latin typeface="Calibri Light" pitchFamily="34"/>
                <a:cs typeface="Calibri Light" pitchFamily="34"/>
              </a:rPr>
              <a:t>Mechanical fans fitted to kitchen and bathrooms</a:t>
            </a:r>
          </a:p>
          <a:p>
            <a:pPr marL="342900" lvl="0" indent="-342900">
              <a:lnSpc>
                <a:spcPct val="70000"/>
              </a:lnSpc>
              <a:buFont typeface="Symbol" pitchFamily="18"/>
              <a:buChar char=""/>
            </a:pPr>
            <a:endParaRPr lang="en-IE" dirty="0">
              <a:latin typeface="Calibri Light" pitchFamily="34"/>
              <a:cs typeface="Calibri Light" pitchFamily="34"/>
            </a:endParaRPr>
          </a:p>
          <a:p>
            <a:pPr marL="0" lvl="0" indent="0">
              <a:lnSpc>
                <a:spcPct val="70000"/>
              </a:lnSpc>
              <a:buNone/>
            </a:pPr>
            <a:r>
              <a:rPr lang="en-IE" dirty="0">
                <a:latin typeface="Calibri Light" pitchFamily="34"/>
                <a:cs typeface="Calibri Light" pitchFamily="34"/>
              </a:rPr>
              <a:t>Cost €2000 per unit</a:t>
            </a:r>
            <a:endParaRPr lang="en-IE" dirty="0">
              <a:latin typeface="Calibri" pitchFamily="34"/>
            </a:endParaRPr>
          </a:p>
          <a:p>
            <a:pPr lvl="0">
              <a:lnSpc>
                <a:spcPct val="70000"/>
              </a:lnSpc>
            </a:pPr>
            <a:endParaRPr lang="en-IE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84B41-EC91-4AB8-8E42-04B4A910E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325" y="365129"/>
            <a:ext cx="2966216" cy="306387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615F9BC-A394-4045-8313-641545A16A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54"/>
    </mc:Choice>
    <mc:Fallback>
      <p:transition spd="slow" advTm="45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460</Words>
  <Application>Microsoft Office PowerPoint</Application>
  <PresentationFormat>Widescreen</PresentationFormat>
  <Paragraphs>68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Planned Maintenance Programme Quarter 4, 2020</vt:lpstr>
      <vt:lpstr>COVID 19 and Planned Maintenance</vt:lpstr>
      <vt:lpstr>Accelerated Windows and Doors Programme</vt:lpstr>
      <vt:lpstr>  Multi-unit Developments- Communal Door Replacement and Painting: Projected expenditure of €50,000 for the reminder of 2020  </vt:lpstr>
      <vt:lpstr>PowerPoint Presentation</vt:lpstr>
      <vt:lpstr>Energy Retro- Fit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Planned Maintenance Programme Quarter 4, 2020</dc:title>
  <dc:creator>Elaine Leech</dc:creator>
  <cp:lastModifiedBy>Elaine Leech</cp:lastModifiedBy>
  <cp:revision>6</cp:revision>
  <dcterms:created xsi:type="dcterms:W3CDTF">2020-09-09T14:03:42Z</dcterms:created>
  <dcterms:modified xsi:type="dcterms:W3CDTF">2020-09-09T16:09:20Z</dcterms:modified>
</cp:coreProperties>
</file>