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0" r:id="rId2"/>
    <p:sldId id="275" r:id="rId3"/>
    <p:sldId id="262" r:id="rId4"/>
    <p:sldId id="258" r:id="rId5"/>
    <p:sldId id="263" r:id="rId6"/>
    <p:sldId id="281" r:id="rId7"/>
    <p:sldId id="267" r:id="rId8"/>
    <p:sldId id="284" r:id="rId9"/>
    <p:sldId id="285" r:id="rId10"/>
    <p:sldId id="271" r:id="rId11"/>
  </p:sldIdLst>
  <p:sldSz cx="12192000" cy="6858000"/>
  <p:notesSz cx="6858000" cy="9144000"/>
  <p:defaultTextStyle>
    <a:defPPr>
      <a:defRPr lang="en-US"/>
    </a:defPPr>
    <a:lvl1pPr marL="0" algn="l" defTabSz="91427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38" algn="l" defTabSz="91427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278" algn="l" defTabSz="91427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416" algn="l" defTabSz="91427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555" algn="l" defTabSz="91427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693" algn="l" defTabSz="91427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2830" algn="l" defTabSz="91427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199969" algn="l" defTabSz="91427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109" algn="l" defTabSz="91427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Deirdre Kirwan" initials="DK" lastIdx="1" clrIdx="0">
    <p:extLst>
      <p:ext uri="{19B8F6BF-5375-455C-9EA6-DF929625EA0E}">
        <p15:presenceInfo xmlns:p15="http://schemas.microsoft.com/office/powerpoint/2012/main" userId="S::dkirwan@sdublincoco.ie::c32802a8-e770-497e-9631-6ff424efb5ac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C525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8EC20E35-A176-4012-BC5E-935CFFF8708E}" styleName="Medium Styl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EB344D84-9AFB-497E-A393-DC336BA19D2E}" styleName="Medium Style 3 - Accent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E8034E78-7F5D-4C2E-B375-FC64B27BC917}" styleName="Dark Style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74C1A8A3-306A-4EB7-A6B1-4F7E0EB9C5D6}" styleName="Medium Style 3 - Accent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A488322-F2BA-4B5B-9748-0D474271808F}" styleName="Medium Style 3 - 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5" d="100"/>
          <a:sy n="65" d="100"/>
        </p:scale>
        <p:origin x="720" y="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2C6844-523D-4250-9C35-26D1C6E845E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78D06B8-1312-4C2E-8C00-B7BBFE05FBE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198" indent="0" algn="ctr">
              <a:buNone/>
              <a:defRPr sz="2000"/>
            </a:lvl2pPr>
            <a:lvl3pPr marL="914396" indent="0" algn="ctr">
              <a:buNone/>
              <a:defRPr sz="1800"/>
            </a:lvl3pPr>
            <a:lvl4pPr marL="1371592" indent="0" algn="ctr">
              <a:buNone/>
              <a:defRPr sz="1600"/>
            </a:lvl4pPr>
            <a:lvl5pPr marL="1828792" indent="0" algn="ctr">
              <a:buNone/>
              <a:defRPr sz="1600"/>
            </a:lvl5pPr>
            <a:lvl6pPr marL="2285990" indent="0" algn="ctr">
              <a:buNone/>
              <a:defRPr sz="1600"/>
            </a:lvl6pPr>
            <a:lvl7pPr marL="2743186" indent="0" algn="ctr">
              <a:buNone/>
              <a:defRPr sz="1600"/>
            </a:lvl7pPr>
            <a:lvl8pPr marL="3200384" indent="0" algn="ctr">
              <a:buNone/>
              <a:defRPr sz="1600"/>
            </a:lvl8pPr>
            <a:lvl9pPr marL="3657582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C00ACA8-1449-4DCD-891E-BCE113EAF9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EDE204-2053-49F5-8242-C7D4B9CF1A35}" type="datetimeFigureOut">
              <a:rPr lang="en-IE" smtClean="0"/>
              <a:t>22/09/2020</a:t>
            </a:fld>
            <a:endParaRPr lang="en-IE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EDBDC27-5805-4235-BA6B-A628451F9A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AD1919A-9380-41EA-B0FF-A7223D0A2C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517504-5121-4FEF-8D08-8AA7D22AD8D6}" type="slidenum">
              <a:rPr lang="en-IE" smtClean="0"/>
              <a:t>‹#›</a:t>
            </a:fld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22026271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2E4300-4B42-4162-BBD4-4DCBAC9856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35D630F-6AA3-4495-8AD1-837C0044C52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5B4C011-DD0F-4EF8-B86F-D2DC0E1A84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EDE204-2053-49F5-8242-C7D4B9CF1A35}" type="datetimeFigureOut">
              <a:rPr lang="en-IE" smtClean="0"/>
              <a:t>22/09/2020</a:t>
            </a:fld>
            <a:endParaRPr lang="en-IE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8F643B4-7523-4DF7-90BB-8E58E5777E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BB923EC-2FF3-4A10-BF82-07355C1003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517504-5121-4FEF-8D08-8AA7D22AD8D6}" type="slidenum">
              <a:rPr lang="en-IE" smtClean="0"/>
              <a:t>‹#›</a:t>
            </a:fld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7494301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0666469-8ECE-4A56-AC31-DF5289C1F58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2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F8F4F90-9263-4BC8-9162-E9F2AA5C876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2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363E43B-1877-491A-BD0E-A55835F4A5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EDE204-2053-49F5-8242-C7D4B9CF1A35}" type="datetimeFigureOut">
              <a:rPr lang="en-IE" smtClean="0"/>
              <a:t>22/09/2020</a:t>
            </a:fld>
            <a:endParaRPr lang="en-IE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2DB6F69-F81F-40AE-B05E-252E72B021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9C70241-8E41-48B9-9AF8-952377FD8A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517504-5121-4FEF-8D08-8AA7D22AD8D6}" type="slidenum">
              <a:rPr lang="en-IE" smtClean="0"/>
              <a:t>‹#›</a:t>
            </a:fld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35310602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0246BE-36F3-4C37-B67D-0CA13D7F35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FF3A9C-FD73-4730-BA8D-E6A349D56AD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B981998-CA12-4F3B-A81E-23EE8C1FD5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EDE204-2053-49F5-8242-C7D4B9CF1A35}" type="datetimeFigureOut">
              <a:rPr lang="en-IE" smtClean="0"/>
              <a:t>22/09/2020</a:t>
            </a:fld>
            <a:endParaRPr lang="en-IE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C3DCAC3-59D6-4CC5-99A2-F2D1D9FB28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82CC03B-8C08-4B7A-82FB-C4021A98A5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517504-5121-4FEF-8D08-8AA7D22AD8D6}" type="slidenum">
              <a:rPr lang="en-IE" smtClean="0"/>
              <a:t>‹#›</a:t>
            </a:fld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23953249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64BF72-685F-40B2-A30E-6AF6E001CF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1" y="1709743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EB3BBC-B8CF-43F7-BBAF-4E42D34019B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1" y="4589467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198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96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92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92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9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8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8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82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8DC4C76-9666-4E9A-86C6-A8ADD9972F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EDE204-2053-49F5-8242-C7D4B9CF1A35}" type="datetimeFigureOut">
              <a:rPr lang="en-IE" smtClean="0"/>
              <a:t>22/09/2020</a:t>
            </a:fld>
            <a:endParaRPr lang="en-IE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9096BE0-ECE1-4157-AFE8-2CFDFBD243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C75DE6C-C614-4B54-B4E4-C2A85AC356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517504-5121-4FEF-8D08-8AA7D22AD8D6}" type="slidenum">
              <a:rPr lang="en-IE" smtClean="0"/>
              <a:t>‹#›</a:t>
            </a:fld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37438088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7A8ECB-4FAF-4D68-8724-304AB1F67D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C683AD0-C7F2-4313-8E6B-0963475B94F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A5D26DF-2B5E-4664-A2F4-F7F58002098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260CE02-D795-4100-BA88-152C044D1E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EDE204-2053-49F5-8242-C7D4B9CF1A35}" type="datetimeFigureOut">
              <a:rPr lang="en-IE" smtClean="0"/>
              <a:t>22/09/2020</a:t>
            </a:fld>
            <a:endParaRPr lang="en-IE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81B67C6-4340-47B5-999B-168B550E6A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3E46FE8-E9B3-487F-8F4E-E76820DF38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517504-5121-4FEF-8D08-8AA7D22AD8D6}" type="slidenum">
              <a:rPr lang="en-IE" smtClean="0"/>
              <a:t>‹#›</a:t>
            </a:fld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20796764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F2B218-80D2-4310-B041-E44BA369B3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9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3FF3AE2-ECE6-4012-928D-83742422779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98" indent="0">
              <a:buNone/>
              <a:defRPr sz="2000" b="1"/>
            </a:lvl2pPr>
            <a:lvl3pPr marL="914396" indent="0">
              <a:buNone/>
              <a:defRPr sz="1800" b="1"/>
            </a:lvl3pPr>
            <a:lvl4pPr marL="1371592" indent="0">
              <a:buNone/>
              <a:defRPr sz="1600" b="1"/>
            </a:lvl4pPr>
            <a:lvl5pPr marL="1828792" indent="0">
              <a:buNone/>
              <a:defRPr sz="1600" b="1"/>
            </a:lvl5pPr>
            <a:lvl6pPr marL="2285990" indent="0">
              <a:buNone/>
              <a:defRPr sz="1600" b="1"/>
            </a:lvl6pPr>
            <a:lvl7pPr marL="2743186" indent="0">
              <a:buNone/>
              <a:defRPr sz="1600" b="1"/>
            </a:lvl7pPr>
            <a:lvl8pPr marL="3200384" indent="0">
              <a:buNone/>
              <a:defRPr sz="1600" b="1"/>
            </a:lvl8pPr>
            <a:lvl9pPr marL="3657582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89C6719-865C-49A2-AB25-A2568D285ED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9" y="2505076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5E50AA7-E6A0-466B-AF9A-FE573086BF5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2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98" indent="0">
              <a:buNone/>
              <a:defRPr sz="2000" b="1"/>
            </a:lvl2pPr>
            <a:lvl3pPr marL="914396" indent="0">
              <a:buNone/>
              <a:defRPr sz="1800" b="1"/>
            </a:lvl3pPr>
            <a:lvl4pPr marL="1371592" indent="0">
              <a:buNone/>
              <a:defRPr sz="1600" b="1"/>
            </a:lvl4pPr>
            <a:lvl5pPr marL="1828792" indent="0">
              <a:buNone/>
              <a:defRPr sz="1600" b="1"/>
            </a:lvl5pPr>
            <a:lvl6pPr marL="2285990" indent="0">
              <a:buNone/>
              <a:defRPr sz="1600" b="1"/>
            </a:lvl6pPr>
            <a:lvl7pPr marL="2743186" indent="0">
              <a:buNone/>
              <a:defRPr sz="1600" b="1"/>
            </a:lvl7pPr>
            <a:lvl8pPr marL="3200384" indent="0">
              <a:buNone/>
              <a:defRPr sz="1600" b="1"/>
            </a:lvl8pPr>
            <a:lvl9pPr marL="3657582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675BB42-DEB7-4518-9C21-AA101D48636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2" y="2505076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B812C25-2BC4-4511-85B0-1F7651515F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EDE204-2053-49F5-8242-C7D4B9CF1A35}" type="datetimeFigureOut">
              <a:rPr lang="en-IE" smtClean="0"/>
              <a:t>22/09/2020</a:t>
            </a:fld>
            <a:endParaRPr lang="en-IE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5750B38-0A16-44B1-80B0-BE0C4C1B6B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2D2EA9B-4CD0-4C4D-A6BF-043C44690A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517504-5121-4FEF-8D08-8AA7D22AD8D6}" type="slidenum">
              <a:rPr lang="en-IE" smtClean="0"/>
              <a:t>‹#›</a:t>
            </a:fld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29852478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6A7329-B295-4CE1-A09A-5DD0C9D85D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A3B6489-855F-403E-A1C5-A7B26FAE68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EDE204-2053-49F5-8242-C7D4B9CF1A35}" type="datetimeFigureOut">
              <a:rPr lang="en-IE" smtClean="0"/>
              <a:t>22/09/2020</a:t>
            </a:fld>
            <a:endParaRPr lang="en-IE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EED41D4-A002-438E-9F75-D44219938F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8CA68FE-57BC-48B0-9EA9-7FD3496A78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517504-5121-4FEF-8D08-8AA7D22AD8D6}" type="slidenum">
              <a:rPr lang="en-IE" smtClean="0"/>
              <a:t>‹#›</a:t>
            </a:fld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1251066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D46BCA5-FC73-466C-9E21-C1B0661FE1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EDE204-2053-49F5-8242-C7D4B9CF1A35}" type="datetimeFigureOut">
              <a:rPr lang="en-IE" smtClean="0"/>
              <a:t>22/09/2020</a:t>
            </a:fld>
            <a:endParaRPr lang="en-IE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0E56F03-B96C-49E0-8476-E0C1843EED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748A9D9-4AF9-42A0-9381-63BA270603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517504-5121-4FEF-8D08-8AA7D22AD8D6}" type="slidenum">
              <a:rPr lang="en-IE" smtClean="0"/>
              <a:t>‹#›</a:t>
            </a:fld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16956984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D62AE8-C8C9-4C05-9EC4-C2EE22FD57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92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07AAB82-0891-4BE4-9303-C560BAB25FE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30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761B26F-F305-4CA2-B592-B41387F439E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92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98" indent="0">
              <a:buNone/>
              <a:defRPr sz="1400"/>
            </a:lvl2pPr>
            <a:lvl3pPr marL="914396" indent="0">
              <a:buNone/>
              <a:defRPr sz="1200"/>
            </a:lvl3pPr>
            <a:lvl4pPr marL="1371592" indent="0">
              <a:buNone/>
              <a:defRPr sz="1000"/>
            </a:lvl4pPr>
            <a:lvl5pPr marL="1828792" indent="0">
              <a:buNone/>
              <a:defRPr sz="1000"/>
            </a:lvl5pPr>
            <a:lvl6pPr marL="2285990" indent="0">
              <a:buNone/>
              <a:defRPr sz="1000"/>
            </a:lvl6pPr>
            <a:lvl7pPr marL="2743186" indent="0">
              <a:buNone/>
              <a:defRPr sz="1000"/>
            </a:lvl7pPr>
            <a:lvl8pPr marL="3200384" indent="0">
              <a:buNone/>
              <a:defRPr sz="1000"/>
            </a:lvl8pPr>
            <a:lvl9pPr marL="3657582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4F865AB-B1C6-4C4E-9A28-150CED6533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EDE204-2053-49F5-8242-C7D4B9CF1A35}" type="datetimeFigureOut">
              <a:rPr lang="en-IE" smtClean="0"/>
              <a:t>22/09/2020</a:t>
            </a:fld>
            <a:endParaRPr lang="en-IE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3EF2594-3D71-4A5E-866D-1EE3F64BF7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D4351FB-3C47-4B74-A168-66AD86BE70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517504-5121-4FEF-8D08-8AA7D22AD8D6}" type="slidenum">
              <a:rPr lang="en-IE" smtClean="0"/>
              <a:t>‹#›</a:t>
            </a:fld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15115233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99D08C-DF5F-4A34-90EF-530186483D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92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DDE9FA4-48E6-42C3-86EA-E41B527049B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30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198" indent="0">
              <a:buNone/>
              <a:defRPr sz="2800"/>
            </a:lvl2pPr>
            <a:lvl3pPr marL="914396" indent="0">
              <a:buNone/>
              <a:defRPr sz="2400"/>
            </a:lvl3pPr>
            <a:lvl4pPr marL="1371592" indent="0">
              <a:buNone/>
              <a:defRPr sz="2000"/>
            </a:lvl4pPr>
            <a:lvl5pPr marL="1828792" indent="0">
              <a:buNone/>
              <a:defRPr sz="2000"/>
            </a:lvl5pPr>
            <a:lvl6pPr marL="2285990" indent="0">
              <a:buNone/>
              <a:defRPr sz="2000"/>
            </a:lvl6pPr>
            <a:lvl7pPr marL="2743186" indent="0">
              <a:buNone/>
              <a:defRPr sz="2000"/>
            </a:lvl7pPr>
            <a:lvl8pPr marL="3200384" indent="0">
              <a:buNone/>
              <a:defRPr sz="2000"/>
            </a:lvl8pPr>
            <a:lvl9pPr marL="3657582" indent="0">
              <a:buNone/>
              <a:defRPr sz="2000"/>
            </a:lvl9pPr>
          </a:lstStyle>
          <a:p>
            <a:endParaRPr lang="en-IE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10AE63A-6D0C-4A1B-86A1-1C9C9CC2664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92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98" indent="0">
              <a:buNone/>
              <a:defRPr sz="1400"/>
            </a:lvl2pPr>
            <a:lvl3pPr marL="914396" indent="0">
              <a:buNone/>
              <a:defRPr sz="1200"/>
            </a:lvl3pPr>
            <a:lvl4pPr marL="1371592" indent="0">
              <a:buNone/>
              <a:defRPr sz="1000"/>
            </a:lvl4pPr>
            <a:lvl5pPr marL="1828792" indent="0">
              <a:buNone/>
              <a:defRPr sz="1000"/>
            </a:lvl5pPr>
            <a:lvl6pPr marL="2285990" indent="0">
              <a:buNone/>
              <a:defRPr sz="1000"/>
            </a:lvl6pPr>
            <a:lvl7pPr marL="2743186" indent="0">
              <a:buNone/>
              <a:defRPr sz="1000"/>
            </a:lvl7pPr>
            <a:lvl8pPr marL="3200384" indent="0">
              <a:buNone/>
              <a:defRPr sz="1000"/>
            </a:lvl8pPr>
            <a:lvl9pPr marL="3657582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89B56D8-049A-4C39-847E-984424E3BA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EDE204-2053-49F5-8242-C7D4B9CF1A35}" type="datetimeFigureOut">
              <a:rPr lang="en-IE" smtClean="0"/>
              <a:t>22/09/2020</a:t>
            </a:fld>
            <a:endParaRPr lang="en-IE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9DFA284-71F3-4641-BE1D-6C20C90152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C0C0E3F-3087-47E5-BC93-3547C782EC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517504-5121-4FEF-8D08-8AA7D22AD8D6}" type="slidenum">
              <a:rPr lang="en-IE" smtClean="0"/>
              <a:t>‹#›</a:t>
            </a:fld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8344550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73DD91E-CAFD-4290-931B-C020FF8CB2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9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2697797-9246-4C17-A4FA-15601F227FA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9C424A-D0EA-4D1C-A998-32D07422249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EDE204-2053-49F5-8242-C7D4B9CF1A35}" type="datetimeFigureOut">
              <a:rPr lang="en-IE" smtClean="0"/>
              <a:t>22/09/2020</a:t>
            </a:fld>
            <a:endParaRPr lang="en-IE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894BD92-D8F6-4CC5-A407-18D3DA7D17B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5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E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0159C2-DEC7-4078-AE00-7BA9B5B84B9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517504-5121-4FEF-8D08-8AA7D22AD8D6}" type="slidenum">
              <a:rPr lang="en-IE" smtClean="0"/>
              <a:t>‹#›</a:t>
            </a:fld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14925313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396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396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98" indent="-228600" algn="l" defTabSz="91439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94" indent="-228600" algn="l" defTabSz="91439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92" indent="-228600" algn="l" defTabSz="91439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90" indent="-228600" algn="l" defTabSz="91439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88" indent="-228600" algn="l" defTabSz="91439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84" indent="-228600" algn="l" defTabSz="91439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84" indent="-228600" algn="l" defTabSz="91439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82" indent="-228600" algn="l" defTabSz="91439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9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98" algn="l" defTabSz="91439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96" algn="l" defTabSz="91439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92" algn="l" defTabSz="91439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92" algn="l" defTabSz="91439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90" algn="l" defTabSz="91439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86" algn="l" defTabSz="91439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84" algn="l" defTabSz="91439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82" algn="l" defTabSz="91439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microsoft.com/office/2007/relationships/hdphoto" Target="../media/hdphoto2.wdp"/><Relationship Id="rId7" Type="http://schemas.openxmlformats.org/officeDocument/2006/relationships/image" Target="../media/image8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microsoft.com/office/2007/relationships/hdphoto" Target="../media/hdphoto3.wdp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4" name="Rectangle 23">
            <a:extLst>
              <a:ext uri="{FF2B5EF4-FFF2-40B4-BE49-F238E27FC236}">
                <a16:creationId xmlns:a16="http://schemas.microsoft.com/office/drawing/2014/main" id="{85016AEC-0320-4ED0-8ECB-FE11DDDFE1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C087BDA-2654-461E-AF91-E7D43DA30D51}"/>
              </a:ext>
            </a:extLst>
          </p:cNvPr>
          <p:cNvSpPr txBox="1"/>
          <p:nvPr/>
        </p:nvSpPr>
        <p:spPr>
          <a:xfrm>
            <a:off x="874943" y="891543"/>
            <a:ext cx="5220905" cy="203674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000" b="1" dirty="0">
                <a:ea typeface="+mj-ea"/>
                <a:cs typeface="+mj-cs"/>
              </a:rPr>
              <a:t>Naas Road - Ballymount - </a:t>
            </a: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000" b="1" dirty="0">
                <a:ea typeface="+mj-ea"/>
                <a:cs typeface="+mj-cs"/>
              </a:rPr>
              <a:t>Cherry Orchard – Park West URDF Masterplan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F4B0BE10-11CA-4C3F-A639-C80DB41DA4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891543"/>
            <a:ext cx="722376" cy="5071111"/>
          </a:xfrm>
          <a:prstGeom prst="rect">
            <a:avLst/>
          </a:prstGeom>
          <a:solidFill>
            <a:srgbClr val="4C525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0B4B2A4-1079-4BD9-831E-5D440E628C00}"/>
              </a:ext>
            </a:extLst>
          </p:cNvPr>
          <p:cNvSpPr txBox="1"/>
          <p:nvPr/>
        </p:nvSpPr>
        <p:spPr>
          <a:xfrm>
            <a:off x="659567" y="4817454"/>
            <a:ext cx="5651656" cy="203674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57151">
              <a:lnSpc>
                <a:spcPct val="90000"/>
              </a:lnSpc>
              <a:spcAft>
                <a:spcPts val="600"/>
              </a:spcAft>
            </a:pPr>
            <a:r>
              <a:rPr lang="en-US" sz="1900" b="1" dirty="0"/>
              <a:t>Land Use Planning and Transportation  SPC Meeting </a:t>
            </a:r>
          </a:p>
          <a:p>
            <a:pPr marL="57151">
              <a:lnSpc>
                <a:spcPct val="90000"/>
              </a:lnSpc>
              <a:spcAft>
                <a:spcPts val="600"/>
              </a:spcAft>
            </a:pPr>
            <a:r>
              <a:rPr lang="en-US" sz="1900" b="1" dirty="0"/>
              <a:t>September 2020 </a:t>
            </a:r>
          </a:p>
          <a:p>
            <a:pPr marL="285749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9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5A97364-A5DF-44C4-BB85-BFF02FDC1F47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5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66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095848" y="0"/>
            <a:ext cx="581234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442309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4" name="Rectangle 23">
            <a:extLst>
              <a:ext uri="{FF2B5EF4-FFF2-40B4-BE49-F238E27FC236}">
                <a16:creationId xmlns:a16="http://schemas.microsoft.com/office/drawing/2014/main" id="{85016AEC-0320-4ED0-8ECB-FE11DDDFE1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C087BDA-2654-461E-AF91-E7D43DA30D51}"/>
              </a:ext>
            </a:extLst>
          </p:cNvPr>
          <p:cNvSpPr txBox="1"/>
          <p:nvPr/>
        </p:nvSpPr>
        <p:spPr>
          <a:xfrm>
            <a:off x="1154327" y="3293441"/>
            <a:ext cx="5498944" cy="203674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0000" lnSpcReduction="20000"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endParaRPr lang="en-US" sz="4000" b="1" dirty="0">
              <a:latin typeface="+mj-lt"/>
              <a:ea typeface="+mj-ea"/>
              <a:cs typeface="+mj-cs"/>
            </a:endParaRP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endParaRPr lang="en-US" sz="4000" b="1" dirty="0">
              <a:latin typeface="+mj-lt"/>
              <a:ea typeface="+mj-ea"/>
              <a:cs typeface="+mj-cs"/>
            </a:endParaRP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000" b="1" dirty="0">
                <a:latin typeface="+mj-lt"/>
                <a:ea typeface="+mj-ea"/>
                <a:cs typeface="+mj-cs"/>
              </a:rPr>
              <a:t>________________________</a:t>
            </a: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endParaRPr lang="en-US" sz="4000" b="1" dirty="0">
              <a:latin typeface="+mj-lt"/>
              <a:ea typeface="+mj-ea"/>
              <a:cs typeface="+mj-cs"/>
            </a:endParaRP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000" b="1" dirty="0">
                <a:solidFill>
                  <a:schemeClr val="accent3">
                    <a:lumMod val="50000"/>
                  </a:schemeClr>
                </a:solidFill>
                <a:ea typeface="+mj-ea"/>
                <a:cs typeface="+mj-cs"/>
              </a:rPr>
              <a:t>Thank you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F4B0BE10-11CA-4C3F-A639-C80DB41DA4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891543"/>
            <a:ext cx="722376" cy="5071111"/>
          </a:xfrm>
          <a:prstGeom prst="rect">
            <a:avLst/>
          </a:prstGeom>
          <a:solidFill>
            <a:srgbClr val="4C525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0B4B2A4-1079-4BD9-831E-5D440E628C00}"/>
              </a:ext>
            </a:extLst>
          </p:cNvPr>
          <p:cNvSpPr txBox="1"/>
          <p:nvPr/>
        </p:nvSpPr>
        <p:spPr>
          <a:xfrm>
            <a:off x="1154327" y="2043297"/>
            <a:ext cx="5787905" cy="46767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285749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900" dirty="0"/>
          </a:p>
          <a:p>
            <a:pPr marL="285749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900" dirty="0"/>
          </a:p>
          <a:p>
            <a:pPr marL="57149">
              <a:lnSpc>
                <a:spcPct val="90000"/>
              </a:lnSpc>
              <a:spcAft>
                <a:spcPts val="600"/>
              </a:spcAft>
            </a:pPr>
            <a:endParaRPr lang="en-US" sz="1900" dirty="0"/>
          </a:p>
        </p:txBody>
      </p:sp>
    </p:spTree>
    <p:extLst>
      <p:ext uri="{BB962C8B-B14F-4D97-AF65-F5344CB8AC3E}">
        <p14:creationId xmlns:p14="http://schemas.microsoft.com/office/powerpoint/2010/main" val="25645480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4" name="Rectangle 23">
            <a:extLst>
              <a:ext uri="{FF2B5EF4-FFF2-40B4-BE49-F238E27FC236}">
                <a16:creationId xmlns:a16="http://schemas.microsoft.com/office/drawing/2014/main" id="{85016AEC-0320-4ED0-8ECB-FE11DDDFE1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F4B0BE10-11CA-4C3F-A639-C80DB41DA4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891543"/>
            <a:ext cx="722376" cy="5071111"/>
          </a:xfrm>
          <a:prstGeom prst="rect">
            <a:avLst/>
          </a:prstGeom>
          <a:solidFill>
            <a:srgbClr val="4C525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6ED5E45-D9DA-47D7-A41F-D34C3A42BA23}"/>
              </a:ext>
            </a:extLst>
          </p:cNvPr>
          <p:cNvSpPr txBox="1"/>
          <p:nvPr/>
        </p:nvSpPr>
        <p:spPr>
          <a:xfrm>
            <a:off x="1019847" y="1634609"/>
            <a:ext cx="2657472" cy="369332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GB" b="1" dirty="0">
                <a:solidFill>
                  <a:schemeClr val="bg1"/>
                </a:solidFill>
              </a:rPr>
              <a:t>1. Study Area </a:t>
            </a:r>
            <a:endParaRPr lang="en-IE" dirty="0">
              <a:solidFill>
                <a:schemeClr val="bg1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C170450-BDF6-4C3C-A0A9-F3A460CBE5FF}"/>
              </a:ext>
            </a:extLst>
          </p:cNvPr>
          <p:cNvSpPr txBox="1"/>
          <p:nvPr/>
        </p:nvSpPr>
        <p:spPr>
          <a:xfrm>
            <a:off x="1019852" y="2254209"/>
            <a:ext cx="2657473" cy="369332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GB" b="1" dirty="0">
                <a:solidFill>
                  <a:schemeClr val="bg1"/>
                </a:solidFill>
              </a:rPr>
              <a:t>2. Project Background</a:t>
            </a:r>
            <a:endParaRPr lang="en-IE" b="1" dirty="0">
              <a:solidFill>
                <a:schemeClr val="bg1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32019A6-ED11-45FC-90AA-C2F77FC80D29}"/>
              </a:ext>
            </a:extLst>
          </p:cNvPr>
          <p:cNvSpPr txBox="1"/>
          <p:nvPr/>
        </p:nvSpPr>
        <p:spPr>
          <a:xfrm>
            <a:off x="1019854" y="2877025"/>
            <a:ext cx="2657473" cy="369332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GB" b="1" dirty="0">
                <a:solidFill>
                  <a:schemeClr val="bg1"/>
                </a:solidFill>
              </a:rPr>
              <a:t>3. SDCC/DCC Zoning</a:t>
            </a:r>
            <a:endParaRPr lang="en-IE" b="1" dirty="0">
              <a:solidFill>
                <a:schemeClr val="bg1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8DF7E58-8DE9-4F20-9E4F-1DCC168D726C}"/>
              </a:ext>
            </a:extLst>
          </p:cNvPr>
          <p:cNvSpPr txBox="1"/>
          <p:nvPr/>
        </p:nvSpPr>
        <p:spPr>
          <a:xfrm>
            <a:off x="1019851" y="4149740"/>
            <a:ext cx="2657475" cy="369332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GB" b="1" dirty="0">
                <a:solidFill>
                  <a:schemeClr val="bg1"/>
                </a:solidFill>
              </a:rPr>
              <a:t>5. Project Team </a:t>
            </a:r>
            <a:endParaRPr lang="en-IE" b="1" dirty="0">
              <a:solidFill>
                <a:schemeClr val="bg1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01621BD-C0EC-4688-95DC-A80DDC4C9C5A}"/>
              </a:ext>
            </a:extLst>
          </p:cNvPr>
          <p:cNvSpPr txBox="1"/>
          <p:nvPr/>
        </p:nvSpPr>
        <p:spPr>
          <a:xfrm>
            <a:off x="1044554" y="3505519"/>
            <a:ext cx="2657475" cy="369332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GB" b="1" dirty="0">
                <a:solidFill>
                  <a:schemeClr val="bg1"/>
                </a:solidFill>
              </a:rPr>
              <a:t>4. Constraints /Challenges  </a:t>
            </a:r>
            <a:endParaRPr lang="en-IE" b="1" dirty="0">
              <a:solidFill>
                <a:schemeClr val="bg1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7AE4791-72F5-49CF-AB23-E3A1A94EFB93}"/>
              </a:ext>
            </a:extLst>
          </p:cNvPr>
          <p:cNvSpPr txBox="1"/>
          <p:nvPr/>
        </p:nvSpPr>
        <p:spPr>
          <a:xfrm>
            <a:off x="1019846" y="5747685"/>
            <a:ext cx="2657472" cy="369332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GB" b="1" dirty="0">
                <a:solidFill>
                  <a:schemeClr val="bg1"/>
                </a:solidFill>
              </a:rPr>
              <a:t>Questions</a:t>
            </a:r>
            <a:r>
              <a:rPr lang="en-GB" dirty="0">
                <a:solidFill>
                  <a:schemeClr val="bg1"/>
                </a:solidFill>
              </a:rPr>
              <a:t> </a:t>
            </a:r>
            <a:endParaRPr lang="en-IE" dirty="0">
              <a:solidFill>
                <a:schemeClr val="bg1"/>
              </a:solidFill>
            </a:endParaRPr>
          </a:p>
        </p:txBody>
      </p:sp>
      <p:pic>
        <p:nvPicPr>
          <p:cNvPr id="3" name="Picture 2" descr="A picture containing outdoor, snow, man, skiing&#10;&#10;Description automatically generated">
            <a:extLst>
              <a:ext uri="{FF2B5EF4-FFF2-40B4-BE49-F238E27FC236}">
                <a16:creationId xmlns:a16="http://schemas.microsoft.com/office/drawing/2014/main" id="{7A7F3690-B846-44CA-866F-3AFEBD40C95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2643" y="1010809"/>
            <a:ext cx="8269053" cy="5509255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F01992F9-0946-4A7B-AAA0-89D24E956E7B}"/>
              </a:ext>
            </a:extLst>
          </p:cNvPr>
          <p:cNvSpPr txBox="1"/>
          <p:nvPr/>
        </p:nvSpPr>
        <p:spPr>
          <a:xfrm>
            <a:off x="1019847" y="996375"/>
            <a:ext cx="2657472" cy="369332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GB" b="1" dirty="0">
                <a:solidFill>
                  <a:schemeClr val="bg1"/>
                </a:solidFill>
              </a:rPr>
              <a:t>CONTENT </a:t>
            </a:r>
            <a:r>
              <a:rPr lang="en-GB" dirty="0">
                <a:solidFill>
                  <a:schemeClr val="bg1"/>
                </a:solidFill>
              </a:rPr>
              <a:t> </a:t>
            </a:r>
            <a:endParaRPr lang="en-IE" dirty="0">
              <a:solidFill>
                <a:schemeClr val="bg1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2ACA4CD-FA48-47DF-8FFF-28776C662DB4}"/>
              </a:ext>
            </a:extLst>
          </p:cNvPr>
          <p:cNvSpPr txBox="1"/>
          <p:nvPr/>
        </p:nvSpPr>
        <p:spPr>
          <a:xfrm>
            <a:off x="1019843" y="4702508"/>
            <a:ext cx="2657475" cy="369332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GB" b="1" dirty="0">
                <a:solidFill>
                  <a:schemeClr val="bg1"/>
                </a:solidFill>
              </a:rPr>
              <a:t>6. Timeline</a:t>
            </a:r>
            <a:endParaRPr lang="en-IE" b="1" dirty="0">
              <a:solidFill>
                <a:schemeClr val="bg1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9C6356B-2DE3-433C-8BA9-D36B5467C841}"/>
              </a:ext>
            </a:extLst>
          </p:cNvPr>
          <p:cNvSpPr txBox="1"/>
          <p:nvPr/>
        </p:nvSpPr>
        <p:spPr>
          <a:xfrm>
            <a:off x="1019843" y="5237789"/>
            <a:ext cx="2657475" cy="369332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GB" b="1" dirty="0">
                <a:solidFill>
                  <a:schemeClr val="bg1"/>
                </a:solidFill>
              </a:rPr>
              <a:t>7. Next Steps </a:t>
            </a:r>
            <a:endParaRPr lang="en-IE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64063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4" name="Rectangle 23">
            <a:extLst>
              <a:ext uri="{FF2B5EF4-FFF2-40B4-BE49-F238E27FC236}">
                <a16:creationId xmlns:a16="http://schemas.microsoft.com/office/drawing/2014/main" id="{85016AEC-0320-4ED0-8ECB-FE11DDDFE1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C087BDA-2654-461E-AF91-E7D43DA30D51}"/>
              </a:ext>
            </a:extLst>
          </p:cNvPr>
          <p:cNvSpPr txBox="1"/>
          <p:nvPr/>
        </p:nvSpPr>
        <p:spPr>
          <a:xfrm>
            <a:off x="942790" y="259608"/>
            <a:ext cx="4424431" cy="78543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000" b="1" dirty="0">
                <a:ea typeface="+mj-ea"/>
                <a:cs typeface="+mj-cs"/>
              </a:rPr>
              <a:t>1. Study Area </a:t>
            </a:r>
            <a:endParaRPr lang="en-US" sz="4000" dirty="0">
              <a:ea typeface="+mj-ea"/>
              <a:cs typeface="+mj-cs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F4B0BE10-11CA-4C3F-A639-C80DB41DA4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891543"/>
            <a:ext cx="722376" cy="5071111"/>
          </a:xfrm>
          <a:prstGeom prst="rect">
            <a:avLst/>
          </a:prstGeom>
          <a:solidFill>
            <a:srgbClr val="4C525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0B4B2A4-1079-4BD9-831E-5D440E628C00}"/>
              </a:ext>
            </a:extLst>
          </p:cNvPr>
          <p:cNvSpPr txBox="1"/>
          <p:nvPr/>
        </p:nvSpPr>
        <p:spPr>
          <a:xfrm>
            <a:off x="811718" y="1561261"/>
            <a:ext cx="5160457" cy="459501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25000" lnSpcReduction="20000"/>
          </a:bodyPr>
          <a:lstStyle/>
          <a:p>
            <a:pPr marL="285749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6400" dirty="0"/>
          </a:p>
          <a:p>
            <a:pPr marL="57149">
              <a:lnSpc>
                <a:spcPct val="90000"/>
              </a:lnSpc>
              <a:spcAft>
                <a:spcPts val="600"/>
              </a:spcAft>
            </a:pPr>
            <a:r>
              <a:rPr lang="en-US" sz="6800" b="1" dirty="0"/>
              <a:t>Study Area </a:t>
            </a:r>
            <a:endParaRPr lang="en-US" sz="6800" dirty="0"/>
          </a:p>
          <a:p>
            <a:pPr marL="914399" indent="-85725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6800" dirty="0"/>
              <a:t>700 hectares in total (SDCC and DCC lands)</a:t>
            </a:r>
          </a:p>
          <a:p>
            <a:pPr marL="914399" indent="-85725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6800" dirty="0"/>
              <a:t>649 hectares net developable area </a:t>
            </a:r>
          </a:p>
          <a:p>
            <a:pPr marL="914399" indent="-85725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6800" dirty="0"/>
          </a:p>
          <a:p>
            <a:pPr marL="57149">
              <a:lnSpc>
                <a:spcPct val="90000"/>
              </a:lnSpc>
              <a:spcAft>
                <a:spcPts val="600"/>
              </a:spcAft>
            </a:pPr>
            <a:r>
              <a:rPr lang="en-US" sz="6800" b="1" dirty="0"/>
              <a:t>Net Developable Lands – DCC </a:t>
            </a:r>
            <a:endParaRPr lang="en-US" sz="6800" dirty="0"/>
          </a:p>
          <a:p>
            <a:pPr marL="914399" indent="-85725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IE" sz="6800" dirty="0"/>
              <a:t>The Naas Road Lands LAP c. 111 ha </a:t>
            </a:r>
          </a:p>
          <a:p>
            <a:pPr marL="914399" indent="-85725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IE" sz="6800" dirty="0"/>
              <a:t>DCC Park West/Cherry Orchard c. 151 ha of land zoned Z6 (Employment/Enterprise) and Z7 (Industry and Employment) </a:t>
            </a:r>
            <a:endParaRPr lang="en-US" sz="6800" dirty="0"/>
          </a:p>
          <a:p>
            <a:pPr marL="57149">
              <a:lnSpc>
                <a:spcPct val="90000"/>
              </a:lnSpc>
              <a:spcAft>
                <a:spcPts val="600"/>
              </a:spcAft>
            </a:pPr>
            <a:endParaRPr lang="en-US" sz="6800" b="1" dirty="0"/>
          </a:p>
          <a:p>
            <a:pPr marL="57149">
              <a:lnSpc>
                <a:spcPct val="90000"/>
              </a:lnSpc>
              <a:spcAft>
                <a:spcPts val="600"/>
              </a:spcAft>
            </a:pPr>
            <a:r>
              <a:rPr lang="en-US" sz="6800" b="1" dirty="0"/>
              <a:t>Net Developable Lands – SDCC </a:t>
            </a:r>
          </a:p>
          <a:p>
            <a:pPr marL="914399" indent="-85725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IE" sz="6800" dirty="0"/>
              <a:t>440 ha in SDCC URDF bid Study Area</a:t>
            </a:r>
          </a:p>
          <a:p>
            <a:pPr marL="914399" indent="-85725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IE" sz="6800" dirty="0"/>
              <a:t>387 ha represent the net developable area. </a:t>
            </a:r>
          </a:p>
          <a:p>
            <a:pPr marL="1828677" lvl="2" indent="-857250">
              <a:lnSpc>
                <a:spcPct val="90000"/>
              </a:lnSpc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en-IE" sz="6800" dirty="0"/>
              <a:t>280 hectares zoned REGEN </a:t>
            </a:r>
          </a:p>
          <a:p>
            <a:pPr marL="1828677" lvl="2" indent="-857250">
              <a:lnSpc>
                <a:spcPct val="90000"/>
              </a:lnSpc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en-IE" sz="6800" dirty="0"/>
              <a:t>107 hectares zoned EE </a:t>
            </a:r>
          </a:p>
          <a:p>
            <a:pPr marL="57149">
              <a:lnSpc>
                <a:spcPct val="90000"/>
              </a:lnSpc>
              <a:spcAft>
                <a:spcPts val="600"/>
              </a:spcAft>
            </a:pPr>
            <a:endParaRPr lang="en-US" sz="6800" b="1" dirty="0"/>
          </a:p>
          <a:p>
            <a:pPr marL="57149">
              <a:lnSpc>
                <a:spcPct val="90000"/>
              </a:lnSpc>
              <a:spcAft>
                <a:spcPts val="600"/>
              </a:spcAft>
            </a:pPr>
            <a:r>
              <a:rPr lang="en-US" sz="6800" b="1" dirty="0"/>
              <a:t>Public Transport </a:t>
            </a:r>
          </a:p>
          <a:p>
            <a:pPr marL="914399" indent="-85725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6800" dirty="0"/>
              <a:t>Kildare Rail Line</a:t>
            </a:r>
          </a:p>
          <a:p>
            <a:pPr marL="914399" indent="-85725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6800" dirty="0"/>
              <a:t>Red Line Luas </a:t>
            </a:r>
          </a:p>
          <a:p>
            <a:pPr marL="914399" indent="-85725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6800" dirty="0"/>
              <a:t>Greenhills Road to City Centre Bus Route </a:t>
            </a:r>
          </a:p>
          <a:p>
            <a:pPr marL="285749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6400" dirty="0"/>
          </a:p>
          <a:p>
            <a:pPr marL="285749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900" dirty="0"/>
          </a:p>
          <a:p>
            <a:pPr marL="285749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900" dirty="0"/>
          </a:p>
          <a:p>
            <a:pPr marL="57151">
              <a:lnSpc>
                <a:spcPct val="90000"/>
              </a:lnSpc>
              <a:spcAft>
                <a:spcPts val="600"/>
              </a:spcAft>
            </a:pPr>
            <a:endParaRPr lang="en-US" sz="19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7309048-6028-41CE-8331-C28E01ADCB2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517"/>
          <a:stretch/>
        </p:blipFill>
        <p:spPr>
          <a:xfrm>
            <a:off x="5972175" y="7046"/>
            <a:ext cx="6219825" cy="68580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F124E06F-FD42-4ABA-B501-8B272FE819B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45140" y="5988056"/>
            <a:ext cx="1447800" cy="771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30014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4" name="Rectangle 23">
            <a:extLst>
              <a:ext uri="{FF2B5EF4-FFF2-40B4-BE49-F238E27FC236}">
                <a16:creationId xmlns:a16="http://schemas.microsoft.com/office/drawing/2014/main" id="{85016AEC-0320-4ED0-8ECB-FE11DDDFE1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C087BDA-2654-461E-AF91-E7D43DA30D51}"/>
              </a:ext>
            </a:extLst>
          </p:cNvPr>
          <p:cNvSpPr txBox="1"/>
          <p:nvPr/>
        </p:nvSpPr>
        <p:spPr>
          <a:xfrm>
            <a:off x="943236" y="363400"/>
            <a:ext cx="4424431" cy="6521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10000"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000" b="1" dirty="0">
                <a:ea typeface="+mj-ea"/>
                <a:cs typeface="+mj-cs"/>
              </a:rPr>
              <a:t>2. Project Background</a:t>
            </a:r>
            <a:r>
              <a:rPr lang="en-US" sz="4000" dirty="0">
                <a:ea typeface="+mj-ea"/>
                <a:cs typeface="+mj-cs"/>
              </a:rPr>
              <a:t> 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F4B0BE10-11CA-4C3F-A639-C80DB41DA4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891543"/>
            <a:ext cx="722376" cy="5071111"/>
          </a:xfrm>
          <a:prstGeom prst="rect">
            <a:avLst/>
          </a:prstGeom>
          <a:solidFill>
            <a:srgbClr val="4C525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0" name="Picture 9" descr="A close up of a person&#10;&#10;Description automatically generated">
            <a:extLst>
              <a:ext uri="{FF2B5EF4-FFF2-40B4-BE49-F238E27FC236}">
                <a16:creationId xmlns:a16="http://schemas.microsoft.com/office/drawing/2014/main" id="{FA55B4D0-D3EE-4C7B-8356-ADA7A783A234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5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9520" y="1709913"/>
            <a:ext cx="2919065" cy="1840918"/>
          </a:xfrm>
          <a:prstGeom prst="rect">
            <a:avLst/>
          </a:prstGeom>
          <a:effectLst>
            <a:outerShdw blurRad="406400" dist="317500" dir="5400000" sx="89000" sy="89000" rotWithShape="0">
              <a:prstClr val="black">
                <a:alpha val="15000"/>
              </a:prstClr>
            </a:outerShdw>
          </a:effectLst>
        </p:spPr>
      </p:pic>
      <p:pic>
        <p:nvPicPr>
          <p:cNvPr id="19" name="Picture 18" descr="A picture containing food&#10;&#10;Description automatically generated">
            <a:extLst>
              <a:ext uri="{FF2B5EF4-FFF2-40B4-BE49-F238E27FC236}">
                <a16:creationId xmlns:a16="http://schemas.microsoft.com/office/drawing/2014/main" id="{B128B763-9DFC-465A-966A-4029DE0E365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alphaModFix amt="50000"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4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7301"/>
          <a:stretch/>
        </p:blipFill>
        <p:spPr>
          <a:xfrm>
            <a:off x="7617743" y="3353683"/>
            <a:ext cx="3898954" cy="2025366"/>
          </a:xfrm>
          <a:prstGeom prst="rect">
            <a:avLst/>
          </a:prstGeom>
          <a:effectLst>
            <a:outerShdw blurRad="406400" dist="317500" dir="5400000" sx="89000" sy="89000" rotWithShape="0">
              <a:prstClr val="black">
                <a:alpha val="15000"/>
              </a:prstClr>
            </a:outerShdw>
          </a:effectLst>
        </p:spPr>
      </p:pic>
      <p:pic>
        <p:nvPicPr>
          <p:cNvPr id="12" name="Picture 11" descr="A close up of a logo&#10;&#10;Description automatically generated">
            <a:extLst>
              <a:ext uri="{FF2B5EF4-FFF2-40B4-BE49-F238E27FC236}">
                <a16:creationId xmlns:a16="http://schemas.microsoft.com/office/drawing/2014/main" id="{9EBAD12A-2661-451D-AB6E-688972E2ABA8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32"/>
          <a:stretch/>
        </p:blipFill>
        <p:spPr>
          <a:xfrm>
            <a:off x="7426084" y="143332"/>
            <a:ext cx="3205939" cy="2036743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00B4B2A4-1079-4BD9-831E-5D440E628C00}"/>
              </a:ext>
            </a:extLst>
          </p:cNvPr>
          <p:cNvSpPr txBox="1"/>
          <p:nvPr/>
        </p:nvSpPr>
        <p:spPr>
          <a:xfrm>
            <a:off x="838508" y="1485901"/>
            <a:ext cx="6566657" cy="527853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20000"/>
          </a:bodyPr>
          <a:lstStyle/>
          <a:p>
            <a:pPr marL="285749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900" b="1" dirty="0"/>
              <a:t>Rebuilding Ireland (2016) and National Planning Framework’s </a:t>
            </a:r>
            <a:r>
              <a:rPr lang="en-US" sz="1900" dirty="0"/>
              <a:t>National Strategic Objectives to promote Compact Growth.</a:t>
            </a:r>
          </a:p>
          <a:p>
            <a:pPr marL="57149">
              <a:lnSpc>
                <a:spcPct val="90000"/>
              </a:lnSpc>
              <a:spcAft>
                <a:spcPts val="600"/>
              </a:spcAft>
            </a:pPr>
            <a:r>
              <a:rPr lang="en-US" sz="1900" dirty="0"/>
              <a:t> </a:t>
            </a:r>
          </a:p>
          <a:p>
            <a:pPr marL="285749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900" b="1" dirty="0"/>
              <a:t>Strategic Location</a:t>
            </a:r>
            <a:r>
              <a:rPr lang="en-US" sz="1900" dirty="0"/>
              <a:t>, close to City and straddling boundary of DCC / SDCC. </a:t>
            </a:r>
          </a:p>
          <a:p>
            <a:pPr marL="285749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900" dirty="0"/>
          </a:p>
          <a:p>
            <a:pPr marL="285749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1900" b="1" dirty="0"/>
              <a:t>SDCC’s CDP Objective - </a:t>
            </a:r>
            <a:r>
              <a:rPr lang="en-GB" sz="1900" dirty="0"/>
              <a:t>CS6 SLO 1: ‘</a:t>
            </a:r>
            <a:r>
              <a:rPr lang="en-GB" sz="1900" i="1" dirty="0"/>
              <a:t>To prepare a Ballymount Local Area Plan for lands zoned REGEN, EE, and LC, stretching southwest from Walkinstown Roundabout along the Greenhills Road to the M50….’</a:t>
            </a:r>
          </a:p>
          <a:p>
            <a:pPr marL="57149">
              <a:lnSpc>
                <a:spcPct val="90000"/>
              </a:lnSpc>
              <a:spcAft>
                <a:spcPts val="600"/>
              </a:spcAft>
            </a:pPr>
            <a:endParaRPr lang="en-US" sz="1900" dirty="0"/>
          </a:p>
          <a:p>
            <a:pPr marL="285749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1900" dirty="0"/>
              <a:t>August 2018 2 Category 2 </a:t>
            </a:r>
            <a:r>
              <a:rPr lang="en-GB" sz="1900" b="1" dirty="0"/>
              <a:t>URDF bids:</a:t>
            </a:r>
          </a:p>
          <a:p>
            <a:pPr marL="742887" lvl="1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1900" dirty="0"/>
              <a:t>SDCC submitted Naas Road / Ballymount.</a:t>
            </a:r>
          </a:p>
          <a:p>
            <a:pPr marL="742887" lvl="1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1900" dirty="0"/>
              <a:t>DCC submitted Naas Road LAP land and Park West Cherry Orchard.</a:t>
            </a:r>
          </a:p>
          <a:p>
            <a:pPr marL="514287" lvl="1">
              <a:lnSpc>
                <a:spcPct val="90000"/>
              </a:lnSpc>
              <a:spcAft>
                <a:spcPts val="600"/>
              </a:spcAft>
            </a:pPr>
            <a:endParaRPr lang="en-GB" sz="1900" dirty="0"/>
          </a:p>
          <a:p>
            <a:pPr marL="285749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IE" sz="1900" dirty="0"/>
              <a:t>November 2018 DHPLG committed €1,075,000 of URDF funding a joint SDCC/DCC project with 25% match funding requirement. </a:t>
            </a:r>
            <a:endParaRPr lang="en-GB" sz="1900" dirty="0"/>
          </a:p>
          <a:p>
            <a:pPr marL="285749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GB" sz="1900" b="1" dirty="0"/>
          </a:p>
          <a:p>
            <a:pPr marL="285749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900" b="1" dirty="0"/>
              <a:t>Variation No. 3 </a:t>
            </a:r>
            <a:r>
              <a:rPr lang="en-US" sz="1900" dirty="0"/>
              <a:t>of SDCC’s CDP in February 2019 – Rezoning of 178ha of EE lands to Regen.</a:t>
            </a:r>
          </a:p>
          <a:p>
            <a:pPr marL="57149">
              <a:lnSpc>
                <a:spcPct val="90000"/>
              </a:lnSpc>
              <a:spcAft>
                <a:spcPts val="600"/>
              </a:spcAft>
            </a:pPr>
            <a:endParaRPr lang="en-US" sz="1900" dirty="0"/>
          </a:p>
          <a:p>
            <a:pPr marL="57149">
              <a:lnSpc>
                <a:spcPct val="90000"/>
              </a:lnSpc>
              <a:spcAft>
                <a:spcPts val="600"/>
              </a:spcAft>
            </a:pPr>
            <a:endParaRPr lang="en-US" sz="1900" dirty="0"/>
          </a:p>
        </p:txBody>
      </p:sp>
      <p:pic>
        <p:nvPicPr>
          <p:cNvPr id="2062" name="Picture 14" descr="Dublin City Council Arts Office logo">
            <a:extLst>
              <a:ext uri="{FF2B5EF4-FFF2-40B4-BE49-F238E27FC236}">
                <a16:creationId xmlns:a16="http://schemas.microsoft.com/office/drawing/2014/main" id="{C24A462B-6838-4036-A4A9-AE024999719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540" b="16607"/>
          <a:stretch/>
        </p:blipFill>
        <p:spPr bwMode="auto">
          <a:xfrm>
            <a:off x="7412778" y="5343616"/>
            <a:ext cx="2040855" cy="12090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4" name="Picture 16" descr="south-dublin-county-council">
            <a:extLst>
              <a:ext uri="{FF2B5EF4-FFF2-40B4-BE49-F238E27FC236}">
                <a16:creationId xmlns:a16="http://schemas.microsoft.com/office/drawing/2014/main" id="{4CD58D01-3458-4CC1-A3B5-92B1E29828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hqprint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53634" y="5340606"/>
            <a:ext cx="2253286" cy="11342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814656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4" name="Rectangle 23">
            <a:extLst>
              <a:ext uri="{FF2B5EF4-FFF2-40B4-BE49-F238E27FC236}">
                <a16:creationId xmlns:a16="http://schemas.microsoft.com/office/drawing/2014/main" id="{85016AEC-0320-4ED0-8ECB-FE11DDDFE1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F4B0BE10-11CA-4C3F-A639-C80DB41DA4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891543"/>
            <a:ext cx="722376" cy="5071111"/>
          </a:xfrm>
          <a:prstGeom prst="rect">
            <a:avLst/>
          </a:prstGeom>
          <a:solidFill>
            <a:srgbClr val="4C525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4" name="Picture 13" descr="A picture containing text, map&#10;&#10;Description automatically generated">
            <a:extLst>
              <a:ext uri="{FF2B5EF4-FFF2-40B4-BE49-F238E27FC236}">
                <a16:creationId xmlns:a16="http://schemas.microsoft.com/office/drawing/2014/main" id="{CFF58AD6-6146-4E9E-AA9E-BAE5C7FA39D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8" t="5573" r="2087" b="930"/>
          <a:stretch/>
        </p:blipFill>
        <p:spPr>
          <a:xfrm>
            <a:off x="1393636" y="367707"/>
            <a:ext cx="9226139" cy="641200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3576D01-EDF2-4391-A6EC-A217B265D46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24699" y="6098368"/>
            <a:ext cx="3606121" cy="364798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A2A8CA45-4121-4316-86A4-2756A14DF00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20350" y="6463165"/>
            <a:ext cx="3606121" cy="316544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7B39009B-CED3-4E3C-A3EA-90B29FF93865}"/>
              </a:ext>
            </a:extLst>
          </p:cNvPr>
          <p:cNvSpPr txBox="1"/>
          <p:nvPr/>
        </p:nvSpPr>
        <p:spPr>
          <a:xfrm>
            <a:off x="1420655" y="5738320"/>
            <a:ext cx="1846733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GB" b="1" dirty="0"/>
              <a:t>SDCC Lands</a:t>
            </a:r>
            <a:endParaRPr lang="en-IE" b="1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6B5A37FC-8A4D-4714-A8E4-FD3B544A0351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14457"/>
          <a:stretch/>
        </p:blipFill>
        <p:spPr>
          <a:xfrm>
            <a:off x="8866409" y="6341559"/>
            <a:ext cx="3325591" cy="43815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02C95B63-84C0-4F46-8224-B26DDF7D626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866407" y="5934979"/>
            <a:ext cx="3325593" cy="43095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F4C9ED5-6DA2-493D-B458-EE42C70135C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870452" y="5115825"/>
            <a:ext cx="3321548" cy="563409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3238FB85-72EE-4372-BEE5-C466F3BF9B70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t="20689"/>
          <a:stretch/>
        </p:blipFill>
        <p:spPr>
          <a:xfrm>
            <a:off x="8866409" y="5651992"/>
            <a:ext cx="3325591" cy="348844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CDFB844E-962E-4D7B-83AE-2EB86C6467DB}"/>
              </a:ext>
            </a:extLst>
          </p:cNvPr>
          <p:cNvSpPr txBox="1"/>
          <p:nvPr/>
        </p:nvSpPr>
        <p:spPr>
          <a:xfrm>
            <a:off x="8866409" y="4813657"/>
            <a:ext cx="3325591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GB" b="1" dirty="0"/>
              <a:t>DCC Lands </a:t>
            </a:r>
            <a:endParaRPr lang="en-IE" b="1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C087BDA-2654-461E-AF91-E7D43DA30D51}"/>
              </a:ext>
            </a:extLst>
          </p:cNvPr>
          <p:cNvSpPr txBox="1"/>
          <p:nvPr/>
        </p:nvSpPr>
        <p:spPr>
          <a:xfrm>
            <a:off x="950100" y="99879"/>
            <a:ext cx="5440786" cy="704850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000" b="1" dirty="0">
                <a:ea typeface="+mj-ea"/>
                <a:cs typeface="+mj-cs"/>
              </a:rPr>
              <a:t>3. SDCC - DCC Zoning  </a:t>
            </a:r>
            <a:endParaRPr lang="en-US" sz="4000" dirty="0">
              <a:ea typeface="+mj-ea"/>
              <a:cs typeface="+mj-cs"/>
            </a:endParaRPr>
          </a:p>
        </p:txBody>
      </p:sp>
      <p:cxnSp>
        <p:nvCxnSpPr>
          <p:cNvPr id="6" name="Straight Connector 5"/>
          <p:cNvCxnSpPr/>
          <p:nvPr/>
        </p:nvCxnSpPr>
        <p:spPr>
          <a:xfrm>
            <a:off x="3596108" y="1658203"/>
            <a:ext cx="143302" cy="866633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 flipV="1">
            <a:off x="3628050" y="1340482"/>
            <a:ext cx="1873889" cy="319124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>
            <a:off x="8149213" y="442127"/>
            <a:ext cx="155750" cy="362602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 flipH="1">
            <a:off x="3064747" y="2499519"/>
            <a:ext cx="722507" cy="203488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/>
          <p:cNvCxnSpPr/>
          <p:nvPr/>
        </p:nvCxnSpPr>
        <p:spPr>
          <a:xfrm flipH="1" flipV="1">
            <a:off x="3064444" y="2703008"/>
            <a:ext cx="789858" cy="1287824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/>
          <p:cNvCxnSpPr/>
          <p:nvPr/>
        </p:nvCxnSpPr>
        <p:spPr>
          <a:xfrm>
            <a:off x="4965601" y="6000836"/>
            <a:ext cx="1066228" cy="720786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/>
          <p:cNvCxnSpPr/>
          <p:nvPr/>
        </p:nvCxnSpPr>
        <p:spPr>
          <a:xfrm flipV="1">
            <a:off x="7636631" y="804730"/>
            <a:ext cx="680263" cy="252958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/>
          <p:cNvCxnSpPr/>
          <p:nvPr/>
        </p:nvCxnSpPr>
        <p:spPr>
          <a:xfrm flipH="1">
            <a:off x="7636631" y="1057688"/>
            <a:ext cx="27656" cy="267446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/>
          <p:cNvCxnSpPr/>
          <p:nvPr/>
        </p:nvCxnSpPr>
        <p:spPr>
          <a:xfrm flipV="1">
            <a:off x="5800725" y="1586376"/>
            <a:ext cx="1932511" cy="478563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/>
          <p:cNvCxnSpPr/>
          <p:nvPr/>
        </p:nvCxnSpPr>
        <p:spPr>
          <a:xfrm>
            <a:off x="5816280" y="2084315"/>
            <a:ext cx="117795" cy="278705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 flipH="1">
            <a:off x="5815976" y="2322558"/>
            <a:ext cx="117947" cy="151167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Connector 45"/>
          <p:cNvCxnSpPr/>
          <p:nvPr/>
        </p:nvCxnSpPr>
        <p:spPr>
          <a:xfrm flipH="1" flipV="1">
            <a:off x="5866618" y="2473726"/>
            <a:ext cx="280176" cy="229281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Connector 49"/>
          <p:cNvCxnSpPr/>
          <p:nvPr/>
        </p:nvCxnSpPr>
        <p:spPr>
          <a:xfrm flipH="1">
            <a:off x="6095392" y="2574651"/>
            <a:ext cx="83069" cy="99696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>
            <a:off x="6031829" y="2588366"/>
            <a:ext cx="914400" cy="9144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/>
          <p:cNvCxnSpPr/>
          <p:nvPr/>
        </p:nvCxnSpPr>
        <p:spPr>
          <a:xfrm>
            <a:off x="6184229" y="2740766"/>
            <a:ext cx="914400" cy="9144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/>
          <p:cNvCxnSpPr/>
          <p:nvPr/>
        </p:nvCxnSpPr>
        <p:spPr>
          <a:xfrm flipV="1">
            <a:off x="6178461" y="2390982"/>
            <a:ext cx="5768" cy="190925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 flipH="1" flipV="1">
            <a:off x="6140366" y="2140241"/>
            <a:ext cx="42125" cy="25790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/>
          <p:cNvCxnSpPr/>
          <p:nvPr/>
        </p:nvCxnSpPr>
        <p:spPr>
          <a:xfrm flipV="1">
            <a:off x="5501939" y="424504"/>
            <a:ext cx="2679906" cy="915978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Connector 46"/>
          <p:cNvCxnSpPr/>
          <p:nvPr/>
        </p:nvCxnSpPr>
        <p:spPr>
          <a:xfrm>
            <a:off x="7629082" y="1288727"/>
            <a:ext cx="75903" cy="318734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Connector 50"/>
          <p:cNvCxnSpPr/>
          <p:nvPr/>
        </p:nvCxnSpPr>
        <p:spPr>
          <a:xfrm flipH="1" flipV="1">
            <a:off x="6102441" y="2131995"/>
            <a:ext cx="386589" cy="13661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Connector 52"/>
          <p:cNvCxnSpPr/>
          <p:nvPr/>
        </p:nvCxnSpPr>
        <p:spPr>
          <a:xfrm flipH="1">
            <a:off x="6464959" y="2058805"/>
            <a:ext cx="192436" cy="72725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Straight Connector 55"/>
          <p:cNvCxnSpPr/>
          <p:nvPr/>
        </p:nvCxnSpPr>
        <p:spPr>
          <a:xfrm flipH="1" flipV="1">
            <a:off x="6657225" y="2066168"/>
            <a:ext cx="362688" cy="79257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Straight Connector 57"/>
          <p:cNvCxnSpPr/>
          <p:nvPr/>
        </p:nvCxnSpPr>
        <p:spPr>
          <a:xfrm flipH="1" flipV="1">
            <a:off x="7017929" y="2134925"/>
            <a:ext cx="156201" cy="228095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Straight Connector 60"/>
          <p:cNvCxnSpPr/>
          <p:nvPr/>
        </p:nvCxnSpPr>
        <p:spPr>
          <a:xfrm flipH="1" flipV="1">
            <a:off x="7174131" y="2359975"/>
            <a:ext cx="289925" cy="88502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Straight Connector 62"/>
          <p:cNvCxnSpPr/>
          <p:nvPr/>
        </p:nvCxnSpPr>
        <p:spPr>
          <a:xfrm flipH="1">
            <a:off x="7461801" y="2414089"/>
            <a:ext cx="187056" cy="23701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Straight Connector 64"/>
          <p:cNvCxnSpPr/>
          <p:nvPr/>
        </p:nvCxnSpPr>
        <p:spPr>
          <a:xfrm flipV="1">
            <a:off x="7636631" y="1972596"/>
            <a:ext cx="326014" cy="453343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Connector 69"/>
          <p:cNvCxnSpPr/>
          <p:nvPr/>
        </p:nvCxnSpPr>
        <p:spPr>
          <a:xfrm flipV="1">
            <a:off x="7962645" y="1639536"/>
            <a:ext cx="123415" cy="33306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Straight Connector 72"/>
          <p:cNvCxnSpPr/>
          <p:nvPr/>
        </p:nvCxnSpPr>
        <p:spPr>
          <a:xfrm flipV="1">
            <a:off x="8071213" y="1575744"/>
            <a:ext cx="200343" cy="8246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Straight Connector 74"/>
          <p:cNvCxnSpPr/>
          <p:nvPr/>
        </p:nvCxnSpPr>
        <p:spPr>
          <a:xfrm flipV="1">
            <a:off x="8195737" y="1554823"/>
            <a:ext cx="87553" cy="465363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Straight Connector 76"/>
          <p:cNvCxnSpPr/>
          <p:nvPr/>
        </p:nvCxnSpPr>
        <p:spPr>
          <a:xfrm flipV="1">
            <a:off x="7954808" y="1991265"/>
            <a:ext cx="254037" cy="48246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Straight Connector 78"/>
          <p:cNvCxnSpPr/>
          <p:nvPr/>
        </p:nvCxnSpPr>
        <p:spPr>
          <a:xfrm flipV="1">
            <a:off x="7949040" y="2470074"/>
            <a:ext cx="11446" cy="385857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Straight Connector 80"/>
          <p:cNvCxnSpPr/>
          <p:nvPr/>
        </p:nvCxnSpPr>
        <p:spPr>
          <a:xfrm flipH="1" flipV="1">
            <a:off x="7944539" y="2815434"/>
            <a:ext cx="168713" cy="178589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Straight Connector 82"/>
          <p:cNvCxnSpPr/>
          <p:nvPr/>
        </p:nvCxnSpPr>
        <p:spPr>
          <a:xfrm flipH="1" flipV="1">
            <a:off x="8066583" y="2966322"/>
            <a:ext cx="139786" cy="59461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Straight Connector 84"/>
          <p:cNvCxnSpPr/>
          <p:nvPr/>
        </p:nvCxnSpPr>
        <p:spPr>
          <a:xfrm flipH="1" flipV="1">
            <a:off x="8195737" y="3024595"/>
            <a:ext cx="87553" cy="17334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Straight Connector 86"/>
          <p:cNvCxnSpPr/>
          <p:nvPr/>
        </p:nvCxnSpPr>
        <p:spPr>
          <a:xfrm flipV="1">
            <a:off x="8271556" y="3180130"/>
            <a:ext cx="17295" cy="143928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Straight Connector 88"/>
          <p:cNvCxnSpPr/>
          <p:nvPr/>
        </p:nvCxnSpPr>
        <p:spPr>
          <a:xfrm flipV="1">
            <a:off x="7247519" y="3276044"/>
            <a:ext cx="1056381" cy="132615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Straight Connector 90"/>
          <p:cNvCxnSpPr/>
          <p:nvPr/>
        </p:nvCxnSpPr>
        <p:spPr>
          <a:xfrm flipH="1" flipV="1">
            <a:off x="7252731" y="3386891"/>
            <a:ext cx="34466" cy="31343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Straight Connector 92"/>
          <p:cNvCxnSpPr/>
          <p:nvPr/>
        </p:nvCxnSpPr>
        <p:spPr>
          <a:xfrm flipV="1">
            <a:off x="7174130" y="3654425"/>
            <a:ext cx="153486" cy="6648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5" name="Straight Connector 94"/>
          <p:cNvCxnSpPr/>
          <p:nvPr/>
        </p:nvCxnSpPr>
        <p:spPr>
          <a:xfrm flipV="1">
            <a:off x="6946229" y="3700158"/>
            <a:ext cx="227597" cy="171258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0" name="Straight Connector 99"/>
          <p:cNvCxnSpPr/>
          <p:nvPr/>
        </p:nvCxnSpPr>
        <p:spPr>
          <a:xfrm flipH="1" flipV="1">
            <a:off x="6930231" y="3880513"/>
            <a:ext cx="43528" cy="110319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2" name="Straight Connector 101"/>
          <p:cNvCxnSpPr/>
          <p:nvPr/>
        </p:nvCxnSpPr>
        <p:spPr>
          <a:xfrm flipH="1" flipV="1">
            <a:off x="6971853" y="3962613"/>
            <a:ext cx="24812" cy="223026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5" name="Straight Connector 104"/>
          <p:cNvCxnSpPr/>
          <p:nvPr/>
        </p:nvCxnSpPr>
        <p:spPr>
          <a:xfrm flipH="1" flipV="1">
            <a:off x="7017929" y="4152752"/>
            <a:ext cx="42098" cy="108136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7" name="Straight Connector 106"/>
          <p:cNvCxnSpPr/>
          <p:nvPr/>
        </p:nvCxnSpPr>
        <p:spPr>
          <a:xfrm flipV="1">
            <a:off x="6936851" y="4215503"/>
            <a:ext cx="118075" cy="116076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0" name="Straight Connector 109"/>
          <p:cNvCxnSpPr/>
          <p:nvPr/>
        </p:nvCxnSpPr>
        <p:spPr>
          <a:xfrm flipH="1" flipV="1">
            <a:off x="6964792" y="4332017"/>
            <a:ext cx="209034" cy="93218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3" name="Straight Connector 112"/>
          <p:cNvCxnSpPr/>
          <p:nvPr/>
        </p:nvCxnSpPr>
        <p:spPr>
          <a:xfrm flipH="1">
            <a:off x="6012023" y="5944250"/>
            <a:ext cx="391938" cy="755135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8" name="Straight Connector 117"/>
          <p:cNvCxnSpPr/>
          <p:nvPr/>
        </p:nvCxnSpPr>
        <p:spPr>
          <a:xfrm flipH="1">
            <a:off x="6403961" y="5679234"/>
            <a:ext cx="85068" cy="264043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3" name="Straight Connector 122"/>
          <p:cNvCxnSpPr/>
          <p:nvPr/>
        </p:nvCxnSpPr>
        <p:spPr>
          <a:xfrm>
            <a:off x="6475633" y="5648570"/>
            <a:ext cx="291347" cy="162685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5" name="Straight Connector 124"/>
          <p:cNvCxnSpPr/>
          <p:nvPr/>
        </p:nvCxnSpPr>
        <p:spPr>
          <a:xfrm flipV="1">
            <a:off x="6747631" y="5348084"/>
            <a:ext cx="407206" cy="451885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7" name="Straight Connector 126"/>
          <p:cNvCxnSpPr/>
          <p:nvPr/>
        </p:nvCxnSpPr>
        <p:spPr>
          <a:xfrm>
            <a:off x="7096029" y="5360378"/>
            <a:ext cx="151490" cy="80025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9" name="Straight Connector 128"/>
          <p:cNvCxnSpPr/>
          <p:nvPr/>
        </p:nvCxnSpPr>
        <p:spPr>
          <a:xfrm>
            <a:off x="7154837" y="4433471"/>
            <a:ext cx="92682" cy="100836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2" name="Straight Connector 131"/>
          <p:cNvCxnSpPr/>
          <p:nvPr/>
        </p:nvCxnSpPr>
        <p:spPr>
          <a:xfrm>
            <a:off x="7238286" y="4523138"/>
            <a:ext cx="140709" cy="50418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4" name="Straight Connector 133"/>
          <p:cNvCxnSpPr/>
          <p:nvPr/>
        </p:nvCxnSpPr>
        <p:spPr>
          <a:xfrm>
            <a:off x="7369119" y="4565666"/>
            <a:ext cx="47090" cy="130747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6" name="Straight Connector 135"/>
          <p:cNvCxnSpPr/>
          <p:nvPr/>
        </p:nvCxnSpPr>
        <p:spPr>
          <a:xfrm>
            <a:off x="7415460" y="4672094"/>
            <a:ext cx="46341" cy="141563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8" name="Straight Connector 137"/>
          <p:cNvCxnSpPr/>
          <p:nvPr/>
        </p:nvCxnSpPr>
        <p:spPr>
          <a:xfrm>
            <a:off x="7648857" y="4696413"/>
            <a:ext cx="295682" cy="419412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1" name="Straight Connector 140"/>
          <p:cNvCxnSpPr/>
          <p:nvPr/>
        </p:nvCxnSpPr>
        <p:spPr>
          <a:xfrm flipV="1">
            <a:off x="7453798" y="4805767"/>
            <a:ext cx="146391" cy="8266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3" name="Straight Connector 142"/>
          <p:cNvCxnSpPr/>
          <p:nvPr/>
        </p:nvCxnSpPr>
        <p:spPr>
          <a:xfrm flipV="1">
            <a:off x="7209178" y="5150753"/>
            <a:ext cx="386739" cy="275302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5" name="Straight Connector 144"/>
          <p:cNvCxnSpPr/>
          <p:nvPr/>
        </p:nvCxnSpPr>
        <p:spPr>
          <a:xfrm flipV="1">
            <a:off x="7603265" y="4692280"/>
            <a:ext cx="65847" cy="121003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7" name="Straight Connector 146"/>
          <p:cNvCxnSpPr/>
          <p:nvPr/>
        </p:nvCxnSpPr>
        <p:spPr>
          <a:xfrm flipV="1">
            <a:off x="7772934" y="5081690"/>
            <a:ext cx="165829" cy="167808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9" name="Straight Connector 148"/>
          <p:cNvCxnSpPr/>
          <p:nvPr/>
        </p:nvCxnSpPr>
        <p:spPr>
          <a:xfrm>
            <a:off x="7562301" y="5164982"/>
            <a:ext cx="234397" cy="84516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3" name="Straight Connector 152"/>
          <p:cNvCxnSpPr/>
          <p:nvPr/>
        </p:nvCxnSpPr>
        <p:spPr>
          <a:xfrm flipH="1" flipV="1">
            <a:off x="4142002" y="4534307"/>
            <a:ext cx="849810" cy="1496063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5" name="Straight Connector 154"/>
          <p:cNvCxnSpPr/>
          <p:nvPr/>
        </p:nvCxnSpPr>
        <p:spPr>
          <a:xfrm flipH="1" flipV="1">
            <a:off x="3839928" y="3985516"/>
            <a:ext cx="236727" cy="16192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0" name="Straight Connector 159"/>
          <p:cNvCxnSpPr/>
          <p:nvPr/>
        </p:nvCxnSpPr>
        <p:spPr>
          <a:xfrm flipH="1" flipV="1">
            <a:off x="4068766" y="4149103"/>
            <a:ext cx="141727" cy="126748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2" name="Straight Connector 161"/>
          <p:cNvCxnSpPr/>
          <p:nvPr/>
        </p:nvCxnSpPr>
        <p:spPr>
          <a:xfrm flipH="1" flipV="1">
            <a:off x="4189156" y="4250619"/>
            <a:ext cx="65226" cy="102543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4" name="Straight Connector 163"/>
          <p:cNvCxnSpPr/>
          <p:nvPr/>
        </p:nvCxnSpPr>
        <p:spPr>
          <a:xfrm flipV="1">
            <a:off x="4136171" y="4338388"/>
            <a:ext cx="85599" cy="235168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613566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4" name="Rectangle 23">
            <a:extLst>
              <a:ext uri="{FF2B5EF4-FFF2-40B4-BE49-F238E27FC236}">
                <a16:creationId xmlns:a16="http://schemas.microsoft.com/office/drawing/2014/main" id="{85016AEC-0320-4ED0-8ECB-FE11DDDFE1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C087BDA-2654-461E-AF91-E7D43DA30D51}"/>
              </a:ext>
            </a:extLst>
          </p:cNvPr>
          <p:cNvSpPr txBox="1"/>
          <p:nvPr/>
        </p:nvSpPr>
        <p:spPr>
          <a:xfrm>
            <a:off x="891347" y="-130578"/>
            <a:ext cx="6282735" cy="12341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000" b="1" dirty="0">
                <a:latin typeface="+mj-lt"/>
                <a:ea typeface="+mj-ea"/>
                <a:cs typeface="+mj-cs"/>
              </a:rPr>
              <a:t> </a:t>
            </a:r>
            <a:r>
              <a:rPr lang="en-US" sz="4000" b="1" dirty="0">
                <a:ea typeface="+mj-ea"/>
                <a:cs typeface="+mj-cs"/>
              </a:rPr>
              <a:t>4. Constraints &amp; Challenges </a:t>
            </a:r>
            <a:endParaRPr lang="en-US" sz="4000" dirty="0">
              <a:ea typeface="+mj-ea"/>
              <a:cs typeface="+mj-cs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F4B0BE10-11CA-4C3F-A639-C80DB41DA4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891543"/>
            <a:ext cx="722376" cy="5071111"/>
          </a:xfrm>
          <a:prstGeom prst="rect">
            <a:avLst/>
          </a:prstGeom>
          <a:solidFill>
            <a:srgbClr val="4C525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2A2E593-8A2A-414F-A6C5-8D7DC7A1E6CE}"/>
              </a:ext>
            </a:extLst>
          </p:cNvPr>
          <p:cNvSpPr/>
          <p:nvPr/>
        </p:nvSpPr>
        <p:spPr>
          <a:xfrm>
            <a:off x="691024" y="955929"/>
            <a:ext cx="5047535" cy="57969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85799" defTabSz="914400">
              <a:lnSpc>
                <a:spcPct val="90000"/>
              </a:lnSpc>
              <a:spcAft>
                <a:spcPts val="600"/>
              </a:spcAft>
            </a:pPr>
            <a:r>
              <a:rPr lang="en-US" sz="1900" b="1" dirty="0">
                <a:solidFill>
                  <a:srgbClr val="4C5254"/>
                </a:solidFill>
              </a:rPr>
              <a:t>Environmental</a:t>
            </a:r>
          </a:p>
          <a:p>
            <a:pPr marL="914399"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900" dirty="0">
                <a:solidFill>
                  <a:srgbClr val="000000"/>
                </a:solidFill>
              </a:rPr>
              <a:t>Seveso sites </a:t>
            </a:r>
          </a:p>
          <a:p>
            <a:pPr marL="914399" lvl="1"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900" dirty="0">
                <a:solidFill>
                  <a:srgbClr val="000000"/>
                </a:solidFill>
              </a:rPr>
              <a:t>110kv power lines </a:t>
            </a:r>
          </a:p>
          <a:p>
            <a:pPr marL="914399" lvl="1"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900" dirty="0">
                <a:solidFill>
                  <a:srgbClr val="000000"/>
                </a:solidFill>
              </a:rPr>
              <a:t>Contaminated land</a:t>
            </a:r>
          </a:p>
          <a:p>
            <a:pPr marL="914399" lvl="1"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900" dirty="0">
                <a:solidFill>
                  <a:srgbClr val="000000"/>
                </a:solidFill>
              </a:rPr>
              <a:t>Noise pollution &amp; air quality</a:t>
            </a:r>
          </a:p>
          <a:p>
            <a:pPr marL="685799" lvl="1" defTabSz="914400">
              <a:lnSpc>
                <a:spcPct val="90000"/>
              </a:lnSpc>
              <a:spcAft>
                <a:spcPts val="600"/>
              </a:spcAft>
            </a:pPr>
            <a:endParaRPr lang="en-US" sz="1900" dirty="0">
              <a:solidFill>
                <a:srgbClr val="000000"/>
              </a:solidFill>
            </a:endParaRPr>
          </a:p>
          <a:p>
            <a:pPr marL="685799" lvl="1" defTabSz="914400">
              <a:lnSpc>
                <a:spcPct val="90000"/>
              </a:lnSpc>
              <a:spcAft>
                <a:spcPts val="600"/>
              </a:spcAft>
            </a:pPr>
            <a:r>
              <a:rPr lang="en-US" sz="1900" b="1" dirty="0">
                <a:solidFill>
                  <a:srgbClr val="4C5254"/>
                </a:solidFill>
              </a:rPr>
              <a:t>Infrastructure &amp; Utilities </a:t>
            </a:r>
          </a:p>
          <a:p>
            <a:pPr marL="914399" lvl="1"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900" dirty="0">
                <a:solidFill>
                  <a:srgbClr val="000000"/>
                </a:solidFill>
              </a:rPr>
              <a:t>Foul capacity </a:t>
            </a:r>
          </a:p>
          <a:p>
            <a:pPr marL="914399" lvl="1"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900" dirty="0">
                <a:solidFill>
                  <a:srgbClr val="000000"/>
                </a:solidFill>
              </a:rPr>
              <a:t>Water supply</a:t>
            </a:r>
          </a:p>
          <a:p>
            <a:pPr marL="685799" lvl="1" defTabSz="914400">
              <a:lnSpc>
                <a:spcPct val="90000"/>
              </a:lnSpc>
              <a:spcAft>
                <a:spcPts val="600"/>
              </a:spcAft>
            </a:pPr>
            <a:endParaRPr lang="en-US" sz="1900" dirty="0">
              <a:solidFill>
                <a:srgbClr val="000000"/>
              </a:solidFill>
            </a:endParaRPr>
          </a:p>
          <a:p>
            <a:pPr marL="685799" lvl="1" defTabSz="914400">
              <a:lnSpc>
                <a:spcPct val="90000"/>
              </a:lnSpc>
              <a:spcAft>
                <a:spcPts val="600"/>
              </a:spcAft>
            </a:pPr>
            <a:r>
              <a:rPr lang="en-US" sz="1900" b="1" dirty="0">
                <a:solidFill>
                  <a:srgbClr val="4C5254"/>
                </a:solidFill>
              </a:rPr>
              <a:t>Transportation</a:t>
            </a:r>
          </a:p>
          <a:p>
            <a:pPr marL="914399" lvl="1"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900" dirty="0">
                <a:solidFill>
                  <a:srgbClr val="000000"/>
                </a:solidFill>
              </a:rPr>
              <a:t>Public transport capacity</a:t>
            </a:r>
          </a:p>
          <a:p>
            <a:pPr marL="914399" lvl="1"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900" dirty="0">
                <a:solidFill>
                  <a:srgbClr val="000000"/>
                </a:solidFill>
              </a:rPr>
              <a:t>Heavily trafficked road network </a:t>
            </a:r>
          </a:p>
          <a:p>
            <a:pPr marL="914399" lvl="1"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900" dirty="0">
                <a:solidFill>
                  <a:srgbClr val="000000"/>
                </a:solidFill>
              </a:rPr>
              <a:t>Cycling &amp; pedestrian environment</a:t>
            </a:r>
          </a:p>
          <a:p>
            <a:pPr marL="685799" lvl="1" defTabSz="914400">
              <a:lnSpc>
                <a:spcPct val="90000"/>
              </a:lnSpc>
              <a:spcAft>
                <a:spcPts val="600"/>
              </a:spcAft>
            </a:pPr>
            <a:endParaRPr lang="en-US" sz="1900" dirty="0">
              <a:solidFill>
                <a:srgbClr val="000000"/>
              </a:solidFill>
            </a:endParaRPr>
          </a:p>
          <a:p>
            <a:pPr marL="685799" lvl="1" defTabSz="914400">
              <a:lnSpc>
                <a:spcPct val="90000"/>
              </a:lnSpc>
              <a:spcAft>
                <a:spcPts val="600"/>
              </a:spcAft>
            </a:pPr>
            <a:r>
              <a:rPr lang="en-US" sz="1900" b="1" dirty="0">
                <a:solidFill>
                  <a:srgbClr val="4C5254"/>
                </a:solidFill>
              </a:rPr>
              <a:t>Landownership </a:t>
            </a:r>
          </a:p>
          <a:p>
            <a:pPr marL="914399" lvl="1"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900" dirty="0">
                <a:solidFill>
                  <a:srgbClr val="000000"/>
                </a:solidFill>
              </a:rPr>
              <a:t>Multiple Landowners 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A20A30F-887A-4B34-A1FB-BBF2B29A90B3}"/>
              </a:ext>
            </a:extLst>
          </p:cNvPr>
          <p:cNvSpPr/>
          <p:nvPr/>
        </p:nvSpPr>
        <p:spPr>
          <a:xfrm>
            <a:off x="6057657" y="922866"/>
            <a:ext cx="5593447" cy="5720027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marL="228661" defTabSz="914400">
              <a:lnSpc>
                <a:spcPct val="90000"/>
              </a:lnSpc>
              <a:spcAft>
                <a:spcPts val="600"/>
              </a:spcAft>
            </a:pPr>
            <a:r>
              <a:rPr lang="en-US" sz="1900" b="1" dirty="0">
                <a:solidFill>
                  <a:srgbClr val="4C5254"/>
                </a:solidFill>
              </a:rPr>
              <a:t>Economic</a:t>
            </a:r>
          </a:p>
          <a:p>
            <a:pPr marL="457261"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900" dirty="0">
                <a:solidFill>
                  <a:srgbClr val="000000"/>
                </a:solidFill>
              </a:rPr>
              <a:t>Displacement of existing industrial uses </a:t>
            </a:r>
          </a:p>
          <a:p>
            <a:pPr marL="457261"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900" dirty="0">
                <a:solidFill>
                  <a:srgbClr val="000000"/>
                </a:solidFill>
              </a:rPr>
              <a:t>Land values</a:t>
            </a:r>
          </a:p>
          <a:p>
            <a:pPr marL="457261"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900" dirty="0">
                <a:solidFill>
                  <a:srgbClr val="000000"/>
                </a:solidFill>
              </a:rPr>
              <a:t>Short-term development disincentives </a:t>
            </a:r>
            <a:r>
              <a:rPr lang="en-US" sz="1900" b="1" dirty="0">
                <a:solidFill>
                  <a:srgbClr val="000000"/>
                </a:solidFill>
              </a:rPr>
              <a:t>Vs</a:t>
            </a:r>
            <a:r>
              <a:rPr lang="en-US" sz="1900" dirty="0">
                <a:solidFill>
                  <a:srgbClr val="000000"/>
                </a:solidFill>
              </a:rPr>
              <a:t> longer-term development incentives</a:t>
            </a:r>
          </a:p>
          <a:p>
            <a:pPr marL="457261"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900" dirty="0">
                <a:solidFill>
                  <a:srgbClr val="000000"/>
                </a:solidFill>
              </a:rPr>
              <a:t>State investment </a:t>
            </a:r>
          </a:p>
          <a:p>
            <a:pPr marL="685799" lvl="1" defTabSz="914400">
              <a:lnSpc>
                <a:spcPct val="90000"/>
              </a:lnSpc>
              <a:spcAft>
                <a:spcPts val="600"/>
              </a:spcAft>
            </a:pPr>
            <a:endParaRPr lang="en-US" sz="1900" dirty="0">
              <a:solidFill>
                <a:srgbClr val="4C5254"/>
              </a:solidFill>
            </a:endParaRPr>
          </a:p>
          <a:p>
            <a:pPr marL="228661" defTabSz="914400">
              <a:lnSpc>
                <a:spcPct val="90000"/>
              </a:lnSpc>
              <a:spcAft>
                <a:spcPts val="600"/>
              </a:spcAft>
            </a:pPr>
            <a:r>
              <a:rPr lang="en-US" sz="1900" b="1" dirty="0">
                <a:solidFill>
                  <a:srgbClr val="4C5254"/>
                </a:solidFill>
              </a:rPr>
              <a:t>Place-making &amp; Community</a:t>
            </a:r>
          </a:p>
          <a:p>
            <a:pPr marL="457261"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900" dirty="0">
                <a:solidFill>
                  <a:srgbClr val="000000"/>
                </a:solidFill>
              </a:rPr>
              <a:t>Lack of community facilities / open space</a:t>
            </a:r>
          </a:p>
          <a:p>
            <a:pPr marL="457261"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900" dirty="0">
                <a:solidFill>
                  <a:srgbClr val="000000"/>
                </a:solidFill>
              </a:rPr>
              <a:t>Lack of local facilities e.g. shops, cafes etc. </a:t>
            </a:r>
          </a:p>
          <a:p>
            <a:pPr marL="457261"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900" dirty="0">
                <a:solidFill>
                  <a:srgbClr val="000000"/>
                </a:solidFill>
              </a:rPr>
              <a:t>Small existing residential community</a:t>
            </a:r>
          </a:p>
          <a:p>
            <a:pPr marL="914399" lvl="1"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900" dirty="0">
              <a:solidFill>
                <a:srgbClr val="4C5254"/>
              </a:solidFill>
            </a:endParaRPr>
          </a:p>
          <a:p>
            <a:pPr marL="228661" defTabSz="914400">
              <a:lnSpc>
                <a:spcPct val="90000"/>
              </a:lnSpc>
              <a:spcAft>
                <a:spcPts val="600"/>
              </a:spcAft>
            </a:pPr>
            <a:r>
              <a:rPr lang="en-US" sz="1900" b="1" dirty="0">
                <a:solidFill>
                  <a:srgbClr val="4C5254"/>
                </a:solidFill>
              </a:rPr>
              <a:t>Planning</a:t>
            </a:r>
          </a:p>
          <a:p>
            <a:pPr marL="571561" indent="-3429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900" dirty="0">
                <a:solidFill>
                  <a:srgbClr val="000000"/>
                </a:solidFill>
              </a:rPr>
              <a:t>Absence of integrated planning framework </a:t>
            </a:r>
          </a:p>
          <a:p>
            <a:pPr marL="571561" indent="-3429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900" dirty="0">
                <a:solidFill>
                  <a:srgbClr val="000000"/>
                </a:solidFill>
              </a:rPr>
              <a:t>SHD process</a:t>
            </a:r>
          </a:p>
          <a:p>
            <a:pPr marL="571561" indent="-3429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900" dirty="0">
                <a:solidFill>
                  <a:srgbClr val="000000"/>
                </a:solidFill>
              </a:rPr>
              <a:t>Development Plan process &amp; potential variations</a:t>
            </a:r>
          </a:p>
          <a:p>
            <a:pPr marL="571561" indent="-3429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900" dirty="0">
                <a:solidFill>
                  <a:srgbClr val="000000"/>
                </a:solidFill>
              </a:rPr>
              <a:t>Area designation &amp; plan-making type</a:t>
            </a:r>
          </a:p>
        </p:txBody>
      </p:sp>
    </p:spTree>
    <p:extLst>
      <p:ext uri="{BB962C8B-B14F-4D97-AF65-F5344CB8AC3E}">
        <p14:creationId xmlns:p14="http://schemas.microsoft.com/office/powerpoint/2010/main" val="341285929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4" name="Rectangle 23">
            <a:extLst>
              <a:ext uri="{FF2B5EF4-FFF2-40B4-BE49-F238E27FC236}">
                <a16:creationId xmlns:a16="http://schemas.microsoft.com/office/drawing/2014/main" id="{85016AEC-0320-4ED0-8ECB-FE11DDDFE1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F4B0BE10-11CA-4C3F-A639-C80DB41DA4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891543"/>
            <a:ext cx="722376" cy="5071111"/>
          </a:xfrm>
          <a:prstGeom prst="rect">
            <a:avLst/>
          </a:prstGeom>
          <a:solidFill>
            <a:srgbClr val="4C525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F450C6F-46C5-4DA9-9C2D-B951178012D3}"/>
              </a:ext>
            </a:extLst>
          </p:cNvPr>
          <p:cNvSpPr txBox="1"/>
          <p:nvPr/>
        </p:nvSpPr>
        <p:spPr>
          <a:xfrm>
            <a:off x="1079863" y="654987"/>
            <a:ext cx="7184571" cy="57980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62500" lnSpcReduction="20000"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600" dirty="0"/>
              <a:t>Multi-disciplinary Team </a:t>
            </a:r>
          </a:p>
          <a:p>
            <a:pPr marL="742888" lvl="1" indent="-285750">
              <a:buFont typeface="Arial" panose="020B0604020202020204" pitchFamily="34" charset="0"/>
              <a:buChar char="•"/>
            </a:pPr>
            <a:r>
              <a:rPr lang="en-GB" sz="2600" b="1" dirty="0"/>
              <a:t>Maccreanor Lavington </a:t>
            </a:r>
            <a:r>
              <a:rPr lang="en-GB" sz="2600" dirty="0"/>
              <a:t>– Project Lead.</a:t>
            </a:r>
          </a:p>
          <a:p>
            <a:pPr marL="742888" lvl="1" indent="-285750">
              <a:buFont typeface="Arial" panose="020B0604020202020204" pitchFamily="34" charset="0"/>
              <a:buChar char="•"/>
            </a:pPr>
            <a:r>
              <a:rPr lang="en-GB" sz="2600" b="1" dirty="0"/>
              <a:t>Urban Agency </a:t>
            </a:r>
            <a:r>
              <a:rPr lang="en-GB" sz="2600" dirty="0"/>
              <a:t>– Urban Design.</a:t>
            </a:r>
          </a:p>
          <a:p>
            <a:pPr marL="742888" lvl="1" indent="-285750">
              <a:buFont typeface="Arial" panose="020B0604020202020204" pitchFamily="34" charset="0"/>
              <a:buChar char="•"/>
            </a:pPr>
            <a:r>
              <a:rPr lang="en-GB" sz="2600" b="1" dirty="0"/>
              <a:t>Avison Young </a:t>
            </a:r>
            <a:r>
              <a:rPr lang="en-GB" sz="2600" dirty="0"/>
              <a:t>– Land Use Planning, Property &amp; Economics.</a:t>
            </a:r>
          </a:p>
          <a:p>
            <a:pPr marL="742888" lvl="1" indent="-285750">
              <a:buFont typeface="Arial" panose="020B0604020202020204" pitchFamily="34" charset="0"/>
              <a:buChar char="•"/>
            </a:pPr>
            <a:r>
              <a:rPr lang="en-GB" sz="2600" b="1" dirty="0"/>
              <a:t>Systra</a:t>
            </a:r>
            <a:r>
              <a:rPr lang="en-GB" sz="2600" dirty="0"/>
              <a:t> -  Transport Planning &amp; Transport Engineering.</a:t>
            </a:r>
          </a:p>
          <a:p>
            <a:pPr marL="742888" lvl="1" indent="-285750">
              <a:buFont typeface="Arial" panose="020B0604020202020204" pitchFamily="34" charset="0"/>
              <a:buChar char="•"/>
            </a:pPr>
            <a:r>
              <a:rPr lang="en-GB" sz="2600" b="1" dirty="0"/>
              <a:t>Grant Associates</a:t>
            </a:r>
            <a:r>
              <a:rPr lang="en-GB" sz="2600" dirty="0"/>
              <a:t> – Landscape Architecture.</a:t>
            </a:r>
          </a:p>
          <a:p>
            <a:pPr marL="742888" lvl="1" indent="-285750">
              <a:buFont typeface="Arial" panose="020B0604020202020204" pitchFamily="34" charset="0"/>
              <a:buChar char="•"/>
            </a:pPr>
            <a:r>
              <a:rPr lang="en-GB" sz="2600" b="1" dirty="0"/>
              <a:t>Jacobs</a:t>
            </a:r>
            <a:r>
              <a:rPr lang="en-GB" sz="2600" dirty="0"/>
              <a:t> – Environmental Engineering &amp; Quantity Surveying.</a:t>
            </a:r>
          </a:p>
          <a:p>
            <a:pPr marL="742888" lvl="1" indent="-285750">
              <a:buFont typeface="Arial" panose="020B0604020202020204" pitchFamily="34" charset="0"/>
              <a:buChar char="•"/>
            </a:pPr>
            <a:r>
              <a:rPr lang="en-GB" sz="2600" b="1" dirty="0"/>
              <a:t>IAC</a:t>
            </a:r>
            <a:r>
              <a:rPr lang="en-GB" sz="2600" dirty="0"/>
              <a:t> – Archaeology &amp; Heritage.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2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600" dirty="0"/>
              <a:t>Task - 3 brownfield regeneration areas are the Study Area:</a:t>
            </a:r>
          </a:p>
          <a:p>
            <a:pPr marL="1257178" lvl="2" indent="-342900">
              <a:buFont typeface="+mj-lt"/>
              <a:buAutoNum type="arabicPeriod"/>
            </a:pPr>
            <a:r>
              <a:rPr lang="en-IE" sz="2600" dirty="0"/>
              <a:t>SDCC Naas Road / Ballymount.</a:t>
            </a:r>
          </a:p>
          <a:p>
            <a:pPr marL="1257178" lvl="2" indent="-342900">
              <a:buFont typeface="+mj-lt"/>
              <a:buAutoNum type="arabicPeriod"/>
            </a:pPr>
            <a:r>
              <a:rPr lang="en-IE" sz="2600" dirty="0"/>
              <a:t>DCC Naas Road.</a:t>
            </a:r>
          </a:p>
          <a:p>
            <a:pPr marL="1257178" lvl="2" indent="-342900">
              <a:buFont typeface="+mj-lt"/>
              <a:buAutoNum type="arabicPeriod"/>
            </a:pPr>
            <a:r>
              <a:rPr lang="en-GB" sz="2600" dirty="0"/>
              <a:t>DCC Park West/Cherry Orchard.</a:t>
            </a:r>
          </a:p>
          <a:p>
            <a:endParaRPr lang="en-IE" sz="2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600" dirty="0"/>
              <a:t>Objective to investigate the potential of this strategic transboundary landbank.</a:t>
            </a:r>
          </a:p>
          <a:p>
            <a:endParaRPr lang="en-GB" sz="2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600" dirty="0"/>
              <a:t>Aim is to provide a new urban Quarter for Dublin City in accordance with the national and regional planning policy.</a:t>
            </a:r>
          </a:p>
          <a:p>
            <a:endParaRPr lang="en-IE" sz="2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600" dirty="0"/>
              <a:t>Brief pertains to the following 4 separate stages:</a:t>
            </a:r>
          </a:p>
          <a:p>
            <a:r>
              <a:rPr lang="en-IE" sz="2600" dirty="0"/>
              <a:t>	Stage I	Study</a:t>
            </a:r>
          </a:p>
          <a:p>
            <a:r>
              <a:rPr lang="en-IE" sz="2600" dirty="0"/>
              <a:t>	Stage II 	Strategic Framework</a:t>
            </a:r>
          </a:p>
          <a:p>
            <a:r>
              <a:rPr lang="en-IE" sz="2600" dirty="0"/>
              <a:t>	Stage III 	Plan</a:t>
            </a:r>
          </a:p>
          <a:p>
            <a:r>
              <a:rPr lang="en-IE" sz="2600" dirty="0"/>
              <a:t>	Stage IV 	Projects</a:t>
            </a:r>
          </a:p>
          <a:p>
            <a:endParaRPr lang="en-IE" sz="2600" dirty="0"/>
          </a:p>
          <a:p>
            <a:pPr marL="285749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600" dirty="0"/>
              <a:t>Project Team commissioned Stage I &amp; Stage II</a:t>
            </a:r>
          </a:p>
          <a:p>
            <a:pPr marL="285749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600" dirty="0"/>
              <a:t>Stage III &amp; Stage IV subject to separate commission.</a:t>
            </a:r>
            <a:endParaRPr lang="en-US" sz="19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1D555C0-640F-4D31-B6AB-DE1933FE5E5C}"/>
              </a:ext>
            </a:extLst>
          </p:cNvPr>
          <p:cNvSpPr txBox="1"/>
          <p:nvPr/>
        </p:nvSpPr>
        <p:spPr>
          <a:xfrm>
            <a:off x="926070" y="137928"/>
            <a:ext cx="5498944" cy="75361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000" b="1" dirty="0">
                <a:ea typeface="+mj-ea"/>
                <a:cs typeface="+mj-cs"/>
              </a:rPr>
              <a:t>5. Project Team</a:t>
            </a:r>
            <a:endParaRPr lang="en-US" sz="4000" dirty="0">
              <a:ea typeface="+mj-ea"/>
              <a:cs typeface="+mj-cs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CECB82B-682E-4180-A1B2-21C8757F80D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50000"/>
          </a:blip>
          <a:srcRect t="4022" r="6204" b="6582"/>
          <a:stretch/>
        </p:blipFill>
        <p:spPr>
          <a:xfrm>
            <a:off x="6870737" y="1268532"/>
            <a:ext cx="5167516" cy="43171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691138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4" name="Rectangle 23">
            <a:extLst>
              <a:ext uri="{FF2B5EF4-FFF2-40B4-BE49-F238E27FC236}">
                <a16:creationId xmlns:a16="http://schemas.microsoft.com/office/drawing/2014/main" id="{85016AEC-0320-4ED0-8ECB-FE11DDDFE1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C087BDA-2654-461E-AF91-E7D43DA30D51}"/>
              </a:ext>
            </a:extLst>
          </p:cNvPr>
          <p:cNvSpPr txBox="1"/>
          <p:nvPr/>
        </p:nvSpPr>
        <p:spPr>
          <a:xfrm>
            <a:off x="961019" y="192079"/>
            <a:ext cx="6282735" cy="6405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000" b="1" dirty="0">
                <a:ea typeface="+mj-ea"/>
                <a:cs typeface="+mj-cs"/>
              </a:rPr>
              <a:t>6. Timeframe </a:t>
            </a:r>
            <a:endParaRPr lang="en-US" sz="4000" dirty="0">
              <a:ea typeface="+mj-ea"/>
              <a:cs typeface="+mj-cs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F4B0BE10-11CA-4C3F-A639-C80DB41DA4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891543"/>
            <a:ext cx="722376" cy="5071111"/>
          </a:xfrm>
          <a:prstGeom prst="rect">
            <a:avLst/>
          </a:prstGeom>
          <a:solidFill>
            <a:srgbClr val="4C525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30" name="object 3"/>
          <p:cNvGrpSpPr/>
          <p:nvPr/>
        </p:nvGrpSpPr>
        <p:grpSpPr>
          <a:xfrm>
            <a:off x="1835128" y="977341"/>
            <a:ext cx="4420641" cy="5332054"/>
            <a:chOff x="919046" y="1523927"/>
            <a:chExt cx="6892925" cy="8314055"/>
          </a:xfrm>
        </p:grpSpPr>
        <p:sp>
          <p:nvSpPr>
            <p:cNvPr id="31" name="object 4"/>
            <p:cNvSpPr/>
            <p:nvPr/>
          </p:nvSpPr>
          <p:spPr>
            <a:xfrm>
              <a:off x="4597975" y="1536627"/>
              <a:ext cx="0" cy="8251190"/>
            </a:xfrm>
            <a:custGeom>
              <a:avLst/>
              <a:gdLst/>
              <a:ahLst/>
              <a:cxnLst/>
              <a:rect l="l" t="t" r="r" b="b"/>
              <a:pathLst>
                <a:path h="8251190">
                  <a:moveTo>
                    <a:pt x="0" y="0"/>
                  </a:moveTo>
                  <a:lnTo>
                    <a:pt x="0" y="8250631"/>
                  </a:lnTo>
                </a:path>
              </a:pathLst>
            </a:custGeom>
            <a:ln w="25400">
              <a:solidFill>
                <a:srgbClr val="414042"/>
              </a:solidFill>
              <a:prstDash val="dot"/>
            </a:ln>
          </p:spPr>
          <p:txBody>
            <a:bodyPr wrap="square" lIns="0" tIns="0" rIns="0" bIns="0" rtlCol="0"/>
            <a:lstStyle/>
            <a:p>
              <a:endParaRPr sz="1400" dirty="0"/>
            </a:p>
          </p:txBody>
        </p:sp>
        <p:sp>
          <p:nvSpPr>
            <p:cNvPr id="32" name="object 5"/>
            <p:cNvSpPr/>
            <p:nvPr/>
          </p:nvSpPr>
          <p:spPr>
            <a:xfrm>
              <a:off x="4597975" y="9825287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25400">
              <a:solidFill>
                <a:srgbClr val="414042"/>
              </a:solidFill>
            </a:ln>
          </p:spPr>
          <p:txBody>
            <a:bodyPr wrap="square" lIns="0" tIns="0" rIns="0" bIns="0" rtlCol="0"/>
            <a:lstStyle/>
            <a:p>
              <a:endParaRPr sz="1400" dirty="0"/>
            </a:p>
          </p:txBody>
        </p:sp>
        <p:sp>
          <p:nvSpPr>
            <p:cNvPr id="33" name="object 6"/>
            <p:cNvSpPr/>
            <p:nvPr/>
          </p:nvSpPr>
          <p:spPr>
            <a:xfrm>
              <a:off x="4520674" y="2676324"/>
              <a:ext cx="1072515" cy="258445"/>
            </a:xfrm>
            <a:custGeom>
              <a:avLst/>
              <a:gdLst/>
              <a:ahLst/>
              <a:cxnLst/>
              <a:rect l="l" t="t" r="r" b="b"/>
              <a:pathLst>
                <a:path w="1072514" h="258444">
                  <a:moveTo>
                    <a:pt x="0" y="0"/>
                  </a:moveTo>
                  <a:lnTo>
                    <a:pt x="964145" y="0"/>
                  </a:lnTo>
                  <a:lnTo>
                    <a:pt x="1006186" y="8488"/>
                  </a:lnTo>
                  <a:lnTo>
                    <a:pt x="1040515" y="31635"/>
                  </a:lnTo>
                  <a:lnTo>
                    <a:pt x="1063660" y="65965"/>
                  </a:lnTo>
                  <a:lnTo>
                    <a:pt x="1072146" y="108000"/>
                  </a:lnTo>
                  <a:lnTo>
                    <a:pt x="1072146" y="257936"/>
                  </a:lnTo>
                </a:path>
              </a:pathLst>
            </a:custGeom>
            <a:ln w="25399">
              <a:solidFill>
                <a:srgbClr val="808284"/>
              </a:solidFill>
            </a:ln>
          </p:spPr>
          <p:txBody>
            <a:bodyPr wrap="square" lIns="0" tIns="0" rIns="0" bIns="0" rtlCol="0"/>
            <a:lstStyle/>
            <a:p>
              <a:endParaRPr sz="1400" dirty="0"/>
            </a:p>
          </p:txBody>
        </p:sp>
        <p:sp>
          <p:nvSpPr>
            <p:cNvPr id="34" name="object 7"/>
            <p:cNvSpPr/>
            <p:nvPr/>
          </p:nvSpPr>
          <p:spPr>
            <a:xfrm>
              <a:off x="5532833" y="2869732"/>
              <a:ext cx="120014" cy="64769"/>
            </a:xfrm>
            <a:custGeom>
              <a:avLst/>
              <a:gdLst/>
              <a:ahLst/>
              <a:cxnLst/>
              <a:rect l="l" t="t" r="r" b="b"/>
              <a:pathLst>
                <a:path w="120014" h="64769">
                  <a:moveTo>
                    <a:pt x="119976" y="0"/>
                  </a:moveTo>
                  <a:lnTo>
                    <a:pt x="59982" y="64528"/>
                  </a:lnTo>
                  <a:lnTo>
                    <a:pt x="0" y="0"/>
                  </a:lnTo>
                </a:path>
              </a:pathLst>
            </a:custGeom>
            <a:ln w="25400">
              <a:solidFill>
                <a:srgbClr val="808284"/>
              </a:solidFill>
            </a:ln>
          </p:spPr>
          <p:txBody>
            <a:bodyPr wrap="square" lIns="0" tIns="0" rIns="0" bIns="0" rtlCol="0"/>
            <a:lstStyle/>
            <a:p>
              <a:endParaRPr sz="1400" dirty="0"/>
            </a:p>
          </p:txBody>
        </p:sp>
        <p:sp>
          <p:nvSpPr>
            <p:cNvPr id="35" name="object 8"/>
            <p:cNvSpPr/>
            <p:nvPr/>
          </p:nvSpPr>
          <p:spPr>
            <a:xfrm>
              <a:off x="5592819" y="4237258"/>
              <a:ext cx="0" cy="672465"/>
            </a:xfrm>
            <a:custGeom>
              <a:avLst/>
              <a:gdLst/>
              <a:ahLst/>
              <a:cxnLst/>
              <a:rect l="l" t="t" r="r" b="b"/>
              <a:pathLst>
                <a:path h="672464">
                  <a:moveTo>
                    <a:pt x="0" y="0"/>
                  </a:moveTo>
                  <a:lnTo>
                    <a:pt x="0" y="671982"/>
                  </a:lnTo>
                </a:path>
              </a:pathLst>
            </a:custGeom>
            <a:ln w="25400">
              <a:solidFill>
                <a:srgbClr val="808284"/>
              </a:solidFill>
            </a:ln>
          </p:spPr>
          <p:txBody>
            <a:bodyPr wrap="square" lIns="0" tIns="0" rIns="0" bIns="0" rtlCol="0"/>
            <a:lstStyle/>
            <a:p>
              <a:endParaRPr sz="1400" dirty="0"/>
            </a:p>
          </p:txBody>
        </p:sp>
        <p:sp>
          <p:nvSpPr>
            <p:cNvPr id="36" name="object 9"/>
            <p:cNvSpPr/>
            <p:nvPr/>
          </p:nvSpPr>
          <p:spPr>
            <a:xfrm>
              <a:off x="5532833" y="4844713"/>
              <a:ext cx="120014" cy="64769"/>
            </a:xfrm>
            <a:custGeom>
              <a:avLst/>
              <a:gdLst/>
              <a:ahLst/>
              <a:cxnLst/>
              <a:rect l="l" t="t" r="r" b="b"/>
              <a:pathLst>
                <a:path w="120014" h="64770">
                  <a:moveTo>
                    <a:pt x="119976" y="0"/>
                  </a:moveTo>
                  <a:lnTo>
                    <a:pt x="59982" y="64528"/>
                  </a:lnTo>
                  <a:lnTo>
                    <a:pt x="0" y="0"/>
                  </a:lnTo>
                </a:path>
              </a:pathLst>
            </a:custGeom>
            <a:ln w="25400">
              <a:solidFill>
                <a:srgbClr val="808284"/>
              </a:solidFill>
            </a:ln>
          </p:spPr>
          <p:txBody>
            <a:bodyPr wrap="square" lIns="0" tIns="0" rIns="0" bIns="0" rtlCol="0"/>
            <a:lstStyle/>
            <a:p>
              <a:endParaRPr sz="1400" dirty="0"/>
            </a:p>
          </p:txBody>
        </p:sp>
        <p:sp>
          <p:nvSpPr>
            <p:cNvPr id="37" name="object 10"/>
            <p:cNvSpPr/>
            <p:nvPr/>
          </p:nvSpPr>
          <p:spPr>
            <a:xfrm>
              <a:off x="5592819" y="3281875"/>
              <a:ext cx="0" cy="349885"/>
            </a:xfrm>
            <a:custGeom>
              <a:avLst/>
              <a:gdLst/>
              <a:ahLst/>
              <a:cxnLst/>
              <a:rect l="l" t="t" r="r" b="b"/>
              <a:pathLst>
                <a:path h="349885">
                  <a:moveTo>
                    <a:pt x="0" y="0"/>
                  </a:moveTo>
                  <a:lnTo>
                    <a:pt x="0" y="349554"/>
                  </a:lnTo>
                </a:path>
              </a:pathLst>
            </a:custGeom>
            <a:ln w="25400">
              <a:solidFill>
                <a:srgbClr val="808284"/>
              </a:solidFill>
            </a:ln>
          </p:spPr>
          <p:txBody>
            <a:bodyPr wrap="square" lIns="0" tIns="0" rIns="0" bIns="0" rtlCol="0"/>
            <a:lstStyle/>
            <a:p>
              <a:endParaRPr sz="1400" dirty="0"/>
            </a:p>
          </p:txBody>
        </p:sp>
        <p:sp>
          <p:nvSpPr>
            <p:cNvPr id="38" name="object 11"/>
            <p:cNvSpPr/>
            <p:nvPr/>
          </p:nvSpPr>
          <p:spPr>
            <a:xfrm>
              <a:off x="5532833" y="3566906"/>
              <a:ext cx="120014" cy="64769"/>
            </a:xfrm>
            <a:custGeom>
              <a:avLst/>
              <a:gdLst/>
              <a:ahLst/>
              <a:cxnLst/>
              <a:rect l="l" t="t" r="r" b="b"/>
              <a:pathLst>
                <a:path w="120014" h="64770">
                  <a:moveTo>
                    <a:pt x="119976" y="0"/>
                  </a:moveTo>
                  <a:lnTo>
                    <a:pt x="59982" y="64528"/>
                  </a:lnTo>
                  <a:lnTo>
                    <a:pt x="0" y="0"/>
                  </a:lnTo>
                </a:path>
              </a:pathLst>
            </a:custGeom>
            <a:ln w="25400">
              <a:solidFill>
                <a:srgbClr val="808284"/>
              </a:solidFill>
            </a:ln>
          </p:spPr>
          <p:txBody>
            <a:bodyPr wrap="square" lIns="0" tIns="0" rIns="0" bIns="0" rtlCol="0"/>
            <a:lstStyle/>
            <a:p>
              <a:endParaRPr sz="1400" dirty="0"/>
            </a:p>
          </p:txBody>
        </p:sp>
        <p:sp>
          <p:nvSpPr>
            <p:cNvPr id="39" name="object 12"/>
            <p:cNvSpPr/>
            <p:nvPr/>
          </p:nvSpPr>
          <p:spPr>
            <a:xfrm>
              <a:off x="919046" y="2022480"/>
              <a:ext cx="3601720" cy="1282700"/>
            </a:xfrm>
            <a:custGeom>
              <a:avLst/>
              <a:gdLst/>
              <a:ahLst/>
              <a:cxnLst/>
              <a:rect l="l" t="t" r="r" b="b"/>
              <a:pathLst>
                <a:path w="3601720" h="1282700">
                  <a:moveTo>
                    <a:pt x="3538004" y="0"/>
                  </a:moveTo>
                  <a:lnTo>
                    <a:pt x="63627" y="0"/>
                  </a:lnTo>
                  <a:lnTo>
                    <a:pt x="38860" y="5113"/>
                  </a:lnTo>
                  <a:lnTo>
                    <a:pt x="18635" y="19057"/>
                  </a:lnTo>
                  <a:lnTo>
                    <a:pt x="5000" y="39738"/>
                  </a:lnTo>
                  <a:lnTo>
                    <a:pt x="0" y="65062"/>
                  </a:lnTo>
                  <a:lnTo>
                    <a:pt x="0" y="1217206"/>
                  </a:lnTo>
                  <a:lnTo>
                    <a:pt x="5000" y="1242536"/>
                  </a:lnTo>
                  <a:lnTo>
                    <a:pt x="18635" y="1263221"/>
                  </a:lnTo>
                  <a:lnTo>
                    <a:pt x="38860" y="1277167"/>
                  </a:lnTo>
                  <a:lnTo>
                    <a:pt x="63627" y="1282280"/>
                  </a:lnTo>
                  <a:lnTo>
                    <a:pt x="3538004" y="1282280"/>
                  </a:lnTo>
                  <a:lnTo>
                    <a:pt x="3562770" y="1277167"/>
                  </a:lnTo>
                  <a:lnTo>
                    <a:pt x="3582995" y="1263221"/>
                  </a:lnTo>
                  <a:lnTo>
                    <a:pt x="3596631" y="1242536"/>
                  </a:lnTo>
                  <a:lnTo>
                    <a:pt x="3601631" y="1217206"/>
                  </a:lnTo>
                  <a:lnTo>
                    <a:pt x="3601631" y="65062"/>
                  </a:lnTo>
                  <a:lnTo>
                    <a:pt x="3596631" y="39738"/>
                  </a:lnTo>
                  <a:lnTo>
                    <a:pt x="3582995" y="19057"/>
                  </a:lnTo>
                  <a:lnTo>
                    <a:pt x="3562770" y="5113"/>
                  </a:lnTo>
                  <a:lnTo>
                    <a:pt x="3538004" y="0"/>
                  </a:lnTo>
                  <a:close/>
                </a:path>
              </a:pathLst>
            </a:custGeom>
            <a:solidFill>
              <a:srgbClr val="3E576D">
                <a:alpha val="61997"/>
              </a:srgbClr>
            </a:solidFill>
          </p:spPr>
          <p:txBody>
            <a:bodyPr wrap="square" lIns="0" tIns="0" rIns="0" bIns="0" rtlCol="0"/>
            <a:lstStyle/>
            <a:p>
              <a:endParaRPr sz="1400" dirty="0"/>
            </a:p>
          </p:txBody>
        </p:sp>
        <p:sp>
          <p:nvSpPr>
            <p:cNvPr id="40" name="object 13"/>
            <p:cNvSpPr/>
            <p:nvPr/>
          </p:nvSpPr>
          <p:spPr>
            <a:xfrm>
              <a:off x="5604963" y="6557967"/>
              <a:ext cx="0" cy="279400"/>
            </a:xfrm>
            <a:custGeom>
              <a:avLst/>
              <a:gdLst/>
              <a:ahLst/>
              <a:cxnLst/>
              <a:rect l="l" t="t" r="r" b="b"/>
              <a:pathLst>
                <a:path h="279400">
                  <a:moveTo>
                    <a:pt x="0" y="0"/>
                  </a:moveTo>
                  <a:lnTo>
                    <a:pt x="0" y="278866"/>
                  </a:lnTo>
                </a:path>
              </a:pathLst>
            </a:custGeom>
            <a:ln w="25400">
              <a:solidFill>
                <a:srgbClr val="808284"/>
              </a:solidFill>
            </a:ln>
          </p:spPr>
          <p:txBody>
            <a:bodyPr wrap="square" lIns="0" tIns="0" rIns="0" bIns="0" rtlCol="0"/>
            <a:lstStyle/>
            <a:p>
              <a:endParaRPr sz="1400" dirty="0"/>
            </a:p>
          </p:txBody>
        </p:sp>
        <p:sp>
          <p:nvSpPr>
            <p:cNvPr id="41" name="object 14"/>
            <p:cNvSpPr/>
            <p:nvPr/>
          </p:nvSpPr>
          <p:spPr>
            <a:xfrm>
              <a:off x="5544972" y="6557961"/>
              <a:ext cx="120014" cy="64769"/>
            </a:xfrm>
            <a:custGeom>
              <a:avLst/>
              <a:gdLst/>
              <a:ahLst/>
              <a:cxnLst/>
              <a:rect l="l" t="t" r="r" b="b"/>
              <a:pathLst>
                <a:path w="120014" h="64770">
                  <a:moveTo>
                    <a:pt x="0" y="64528"/>
                  </a:moveTo>
                  <a:lnTo>
                    <a:pt x="59994" y="0"/>
                  </a:lnTo>
                  <a:lnTo>
                    <a:pt x="119976" y="64528"/>
                  </a:lnTo>
                </a:path>
              </a:pathLst>
            </a:custGeom>
            <a:ln w="25400">
              <a:solidFill>
                <a:srgbClr val="808284"/>
              </a:solidFill>
            </a:ln>
          </p:spPr>
          <p:txBody>
            <a:bodyPr wrap="square" lIns="0" tIns="0" rIns="0" bIns="0" rtlCol="0"/>
            <a:lstStyle/>
            <a:p>
              <a:endParaRPr sz="1400" dirty="0"/>
            </a:p>
          </p:txBody>
        </p:sp>
        <p:sp>
          <p:nvSpPr>
            <p:cNvPr id="42" name="object 15"/>
            <p:cNvSpPr/>
            <p:nvPr/>
          </p:nvSpPr>
          <p:spPr>
            <a:xfrm>
              <a:off x="5544976" y="6772317"/>
              <a:ext cx="120014" cy="64769"/>
            </a:xfrm>
            <a:custGeom>
              <a:avLst/>
              <a:gdLst/>
              <a:ahLst/>
              <a:cxnLst/>
              <a:rect l="l" t="t" r="r" b="b"/>
              <a:pathLst>
                <a:path w="120014" h="64770">
                  <a:moveTo>
                    <a:pt x="119976" y="0"/>
                  </a:moveTo>
                  <a:lnTo>
                    <a:pt x="59982" y="64528"/>
                  </a:lnTo>
                  <a:lnTo>
                    <a:pt x="0" y="0"/>
                  </a:lnTo>
                </a:path>
              </a:pathLst>
            </a:custGeom>
            <a:ln w="25400">
              <a:solidFill>
                <a:srgbClr val="808284"/>
              </a:solidFill>
            </a:ln>
          </p:spPr>
          <p:txBody>
            <a:bodyPr wrap="square" lIns="0" tIns="0" rIns="0" bIns="0" rtlCol="0"/>
            <a:lstStyle/>
            <a:p>
              <a:endParaRPr sz="1400" dirty="0"/>
            </a:p>
          </p:txBody>
        </p:sp>
        <p:sp>
          <p:nvSpPr>
            <p:cNvPr id="43" name="object 16"/>
            <p:cNvSpPr/>
            <p:nvPr/>
          </p:nvSpPr>
          <p:spPr>
            <a:xfrm>
              <a:off x="3730511" y="4633507"/>
              <a:ext cx="0" cy="2203450"/>
            </a:xfrm>
            <a:custGeom>
              <a:avLst/>
              <a:gdLst/>
              <a:ahLst/>
              <a:cxnLst/>
              <a:rect l="l" t="t" r="r" b="b"/>
              <a:pathLst>
                <a:path h="2203450">
                  <a:moveTo>
                    <a:pt x="0" y="0"/>
                  </a:moveTo>
                  <a:lnTo>
                    <a:pt x="0" y="2203335"/>
                  </a:lnTo>
                </a:path>
              </a:pathLst>
            </a:custGeom>
            <a:ln w="25400">
              <a:solidFill>
                <a:srgbClr val="808284"/>
              </a:solidFill>
            </a:ln>
          </p:spPr>
          <p:txBody>
            <a:bodyPr wrap="square" lIns="0" tIns="0" rIns="0" bIns="0" rtlCol="0"/>
            <a:lstStyle/>
            <a:p>
              <a:endParaRPr sz="1400" dirty="0"/>
            </a:p>
          </p:txBody>
        </p:sp>
        <p:sp>
          <p:nvSpPr>
            <p:cNvPr id="44" name="object 17"/>
            <p:cNvSpPr/>
            <p:nvPr/>
          </p:nvSpPr>
          <p:spPr>
            <a:xfrm>
              <a:off x="3670522" y="4633502"/>
              <a:ext cx="120014" cy="64769"/>
            </a:xfrm>
            <a:custGeom>
              <a:avLst/>
              <a:gdLst/>
              <a:ahLst/>
              <a:cxnLst/>
              <a:rect l="l" t="t" r="r" b="b"/>
              <a:pathLst>
                <a:path w="120014" h="64770">
                  <a:moveTo>
                    <a:pt x="0" y="64528"/>
                  </a:moveTo>
                  <a:lnTo>
                    <a:pt x="59994" y="0"/>
                  </a:lnTo>
                  <a:lnTo>
                    <a:pt x="119976" y="64528"/>
                  </a:lnTo>
                </a:path>
              </a:pathLst>
            </a:custGeom>
            <a:ln w="25400">
              <a:solidFill>
                <a:srgbClr val="808284"/>
              </a:solidFill>
            </a:ln>
          </p:spPr>
          <p:txBody>
            <a:bodyPr wrap="square" lIns="0" tIns="0" rIns="0" bIns="0" rtlCol="0"/>
            <a:lstStyle/>
            <a:p>
              <a:endParaRPr sz="1400" dirty="0"/>
            </a:p>
          </p:txBody>
        </p:sp>
        <p:sp>
          <p:nvSpPr>
            <p:cNvPr id="45" name="object 18"/>
            <p:cNvSpPr/>
            <p:nvPr/>
          </p:nvSpPr>
          <p:spPr>
            <a:xfrm>
              <a:off x="3670526" y="6772317"/>
              <a:ext cx="120014" cy="64769"/>
            </a:xfrm>
            <a:custGeom>
              <a:avLst/>
              <a:gdLst/>
              <a:ahLst/>
              <a:cxnLst/>
              <a:rect l="l" t="t" r="r" b="b"/>
              <a:pathLst>
                <a:path w="120014" h="64770">
                  <a:moveTo>
                    <a:pt x="119976" y="0"/>
                  </a:moveTo>
                  <a:lnTo>
                    <a:pt x="59982" y="64528"/>
                  </a:lnTo>
                  <a:lnTo>
                    <a:pt x="0" y="0"/>
                  </a:lnTo>
                </a:path>
              </a:pathLst>
            </a:custGeom>
            <a:ln w="25400">
              <a:solidFill>
                <a:srgbClr val="808284"/>
              </a:solidFill>
            </a:ln>
          </p:spPr>
          <p:txBody>
            <a:bodyPr wrap="square" lIns="0" tIns="0" rIns="0" bIns="0" rtlCol="0"/>
            <a:lstStyle/>
            <a:p>
              <a:endParaRPr sz="1400" dirty="0"/>
            </a:p>
          </p:txBody>
        </p:sp>
        <p:sp>
          <p:nvSpPr>
            <p:cNvPr id="46" name="object 19"/>
            <p:cNvSpPr/>
            <p:nvPr/>
          </p:nvSpPr>
          <p:spPr>
            <a:xfrm>
              <a:off x="7738829" y="6557967"/>
              <a:ext cx="0" cy="279400"/>
            </a:xfrm>
            <a:custGeom>
              <a:avLst/>
              <a:gdLst/>
              <a:ahLst/>
              <a:cxnLst/>
              <a:rect l="l" t="t" r="r" b="b"/>
              <a:pathLst>
                <a:path h="279400">
                  <a:moveTo>
                    <a:pt x="0" y="0"/>
                  </a:moveTo>
                  <a:lnTo>
                    <a:pt x="0" y="278866"/>
                  </a:lnTo>
                </a:path>
              </a:pathLst>
            </a:custGeom>
            <a:ln w="25400">
              <a:solidFill>
                <a:srgbClr val="808284"/>
              </a:solidFill>
            </a:ln>
          </p:spPr>
          <p:txBody>
            <a:bodyPr wrap="square" lIns="0" tIns="0" rIns="0" bIns="0" rtlCol="0"/>
            <a:lstStyle/>
            <a:p>
              <a:endParaRPr sz="1400" dirty="0"/>
            </a:p>
          </p:txBody>
        </p:sp>
        <p:sp>
          <p:nvSpPr>
            <p:cNvPr id="47" name="object 20"/>
            <p:cNvSpPr/>
            <p:nvPr/>
          </p:nvSpPr>
          <p:spPr>
            <a:xfrm>
              <a:off x="7678840" y="6557961"/>
              <a:ext cx="120014" cy="64769"/>
            </a:xfrm>
            <a:custGeom>
              <a:avLst/>
              <a:gdLst/>
              <a:ahLst/>
              <a:cxnLst/>
              <a:rect l="l" t="t" r="r" b="b"/>
              <a:pathLst>
                <a:path w="120015" h="64770">
                  <a:moveTo>
                    <a:pt x="0" y="64528"/>
                  </a:moveTo>
                  <a:lnTo>
                    <a:pt x="59994" y="0"/>
                  </a:lnTo>
                  <a:lnTo>
                    <a:pt x="119976" y="64528"/>
                  </a:lnTo>
                </a:path>
              </a:pathLst>
            </a:custGeom>
            <a:ln w="25400">
              <a:solidFill>
                <a:srgbClr val="808284"/>
              </a:solidFill>
            </a:ln>
          </p:spPr>
          <p:txBody>
            <a:bodyPr wrap="square" lIns="0" tIns="0" rIns="0" bIns="0" rtlCol="0"/>
            <a:lstStyle/>
            <a:p>
              <a:endParaRPr sz="1400" dirty="0"/>
            </a:p>
          </p:txBody>
        </p:sp>
        <p:sp>
          <p:nvSpPr>
            <p:cNvPr id="48" name="object 21"/>
            <p:cNvSpPr/>
            <p:nvPr/>
          </p:nvSpPr>
          <p:spPr>
            <a:xfrm>
              <a:off x="7678842" y="6772317"/>
              <a:ext cx="120014" cy="64769"/>
            </a:xfrm>
            <a:custGeom>
              <a:avLst/>
              <a:gdLst/>
              <a:ahLst/>
              <a:cxnLst/>
              <a:rect l="l" t="t" r="r" b="b"/>
              <a:pathLst>
                <a:path w="120015" h="64770">
                  <a:moveTo>
                    <a:pt x="119976" y="0"/>
                  </a:moveTo>
                  <a:lnTo>
                    <a:pt x="59982" y="64528"/>
                  </a:lnTo>
                  <a:lnTo>
                    <a:pt x="0" y="0"/>
                  </a:lnTo>
                </a:path>
              </a:pathLst>
            </a:custGeom>
            <a:ln w="25400">
              <a:solidFill>
                <a:srgbClr val="808284"/>
              </a:solidFill>
            </a:ln>
          </p:spPr>
          <p:txBody>
            <a:bodyPr wrap="square" lIns="0" tIns="0" rIns="0" bIns="0" rtlCol="0"/>
            <a:lstStyle/>
            <a:p>
              <a:endParaRPr sz="1400" dirty="0"/>
            </a:p>
          </p:txBody>
        </p:sp>
      </p:grpSp>
      <p:sp>
        <p:nvSpPr>
          <p:cNvPr id="49" name="object 22"/>
          <p:cNvSpPr/>
          <p:nvPr/>
        </p:nvSpPr>
        <p:spPr>
          <a:xfrm>
            <a:off x="4194536" y="936717"/>
            <a:ext cx="0" cy="0"/>
          </a:xfrm>
          <a:custGeom>
            <a:avLst/>
            <a:gdLst/>
            <a:ahLst/>
            <a:cxnLst/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  <a:ln w="25400">
            <a:solidFill>
              <a:srgbClr val="414042"/>
            </a:solidFill>
          </a:ln>
        </p:spPr>
        <p:txBody>
          <a:bodyPr wrap="square" lIns="0" tIns="0" rIns="0" bIns="0" rtlCol="0"/>
          <a:lstStyle/>
          <a:p>
            <a:endParaRPr sz="1400" dirty="0"/>
          </a:p>
        </p:txBody>
      </p:sp>
      <p:sp>
        <p:nvSpPr>
          <p:cNvPr id="50" name="object 23"/>
          <p:cNvSpPr txBox="1"/>
          <p:nvPr/>
        </p:nvSpPr>
        <p:spPr>
          <a:xfrm>
            <a:off x="4605294" y="4420002"/>
            <a:ext cx="874756" cy="177502"/>
          </a:xfrm>
          <a:prstGeom prst="rect">
            <a:avLst/>
          </a:prstGeom>
        </p:spPr>
        <p:txBody>
          <a:bodyPr vert="horz" wrap="square" lIns="0" tIns="8145" rIns="0" bIns="0" rtlCol="0">
            <a:spAutoFit/>
          </a:bodyPr>
          <a:lstStyle/>
          <a:p>
            <a:pPr marL="8145">
              <a:spcBef>
                <a:spcPts val="64"/>
              </a:spcBef>
            </a:pPr>
            <a:r>
              <a:rPr sz="1100" b="1" spc="-10" dirty="0">
                <a:solidFill>
                  <a:srgbClr val="231F20"/>
                </a:solidFill>
                <a:cs typeface="ML Basis SemiBold"/>
              </a:rPr>
              <a:t>Engagement</a:t>
            </a:r>
            <a:endParaRPr sz="1100" dirty="0">
              <a:cs typeface="ML Basis SemiBold"/>
            </a:endParaRPr>
          </a:p>
        </p:txBody>
      </p:sp>
      <p:grpSp>
        <p:nvGrpSpPr>
          <p:cNvPr id="51" name="object 24"/>
          <p:cNvGrpSpPr/>
          <p:nvPr/>
        </p:nvGrpSpPr>
        <p:grpSpPr>
          <a:xfrm>
            <a:off x="1835133" y="2351590"/>
            <a:ext cx="5736855" cy="3936834"/>
            <a:chOff x="919053" y="3666738"/>
            <a:chExt cx="8945245" cy="6138545"/>
          </a:xfrm>
        </p:grpSpPr>
        <p:sp>
          <p:nvSpPr>
            <p:cNvPr id="52" name="object 25"/>
            <p:cNvSpPr/>
            <p:nvPr/>
          </p:nvSpPr>
          <p:spPr>
            <a:xfrm>
              <a:off x="1848698" y="6868192"/>
              <a:ext cx="8002905" cy="2924175"/>
            </a:xfrm>
            <a:custGeom>
              <a:avLst/>
              <a:gdLst/>
              <a:ahLst/>
              <a:cxnLst/>
              <a:rect l="l" t="t" r="r" b="b"/>
              <a:pathLst>
                <a:path w="8002905" h="2924175">
                  <a:moveTo>
                    <a:pt x="108000" y="0"/>
                  </a:moveTo>
                  <a:lnTo>
                    <a:pt x="65960" y="8486"/>
                  </a:lnTo>
                  <a:lnTo>
                    <a:pt x="31630" y="31630"/>
                  </a:lnTo>
                  <a:lnTo>
                    <a:pt x="8486" y="65960"/>
                  </a:lnTo>
                  <a:lnTo>
                    <a:pt x="0" y="108000"/>
                  </a:lnTo>
                  <a:lnTo>
                    <a:pt x="0" y="2815805"/>
                  </a:lnTo>
                  <a:lnTo>
                    <a:pt x="8486" y="2857848"/>
                  </a:lnTo>
                  <a:lnTo>
                    <a:pt x="31630" y="2892182"/>
                  </a:lnTo>
                  <a:lnTo>
                    <a:pt x="65960" y="2915330"/>
                  </a:lnTo>
                  <a:lnTo>
                    <a:pt x="108000" y="2923819"/>
                  </a:lnTo>
                  <a:lnTo>
                    <a:pt x="7894599" y="2923819"/>
                  </a:lnTo>
                  <a:lnTo>
                    <a:pt x="7936640" y="2915330"/>
                  </a:lnTo>
                  <a:lnTo>
                    <a:pt x="7970969" y="2892182"/>
                  </a:lnTo>
                  <a:lnTo>
                    <a:pt x="7994113" y="2857848"/>
                  </a:lnTo>
                  <a:lnTo>
                    <a:pt x="8002600" y="2815805"/>
                  </a:lnTo>
                  <a:lnTo>
                    <a:pt x="8002600" y="108000"/>
                  </a:lnTo>
                  <a:lnTo>
                    <a:pt x="7994113" y="65960"/>
                  </a:lnTo>
                  <a:lnTo>
                    <a:pt x="7970969" y="31630"/>
                  </a:lnTo>
                  <a:lnTo>
                    <a:pt x="7936640" y="8486"/>
                  </a:lnTo>
                  <a:lnTo>
                    <a:pt x="7894599" y="0"/>
                  </a:lnTo>
                  <a:lnTo>
                    <a:pt x="108000" y="0"/>
                  </a:lnTo>
                  <a:close/>
                </a:path>
              </a:pathLst>
            </a:custGeom>
            <a:ln w="25400">
              <a:solidFill>
                <a:srgbClr val="808284"/>
              </a:solidFill>
            </a:ln>
          </p:spPr>
          <p:txBody>
            <a:bodyPr wrap="square" lIns="0" tIns="0" rIns="0" bIns="0" rtlCol="0"/>
            <a:lstStyle/>
            <a:p>
              <a:endParaRPr sz="1400" dirty="0"/>
            </a:p>
          </p:txBody>
        </p:sp>
        <p:sp>
          <p:nvSpPr>
            <p:cNvPr id="53" name="object 26"/>
            <p:cNvSpPr/>
            <p:nvPr/>
          </p:nvSpPr>
          <p:spPr>
            <a:xfrm>
              <a:off x="919053" y="3666738"/>
              <a:ext cx="5764530" cy="929640"/>
            </a:xfrm>
            <a:custGeom>
              <a:avLst/>
              <a:gdLst/>
              <a:ahLst/>
              <a:cxnLst/>
              <a:rect l="l" t="t" r="r" b="b"/>
              <a:pathLst>
                <a:path w="5764530" h="929639">
                  <a:moveTo>
                    <a:pt x="5419737" y="0"/>
                  </a:moveTo>
                  <a:lnTo>
                    <a:pt x="344652" y="0"/>
                  </a:lnTo>
                  <a:lnTo>
                    <a:pt x="297885" y="3286"/>
                  </a:lnTo>
                  <a:lnTo>
                    <a:pt x="253029" y="12859"/>
                  </a:lnTo>
                  <a:lnTo>
                    <a:pt x="210497" y="28290"/>
                  </a:lnTo>
                  <a:lnTo>
                    <a:pt x="170699" y="49150"/>
                  </a:lnTo>
                  <a:lnTo>
                    <a:pt x="134045" y="75010"/>
                  </a:lnTo>
                  <a:lnTo>
                    <a:pt x="100945" y="105441"/>
                  </a:lnTo>
                  <a:lnTo>
                    <a:pt x="71812" y="140015"/>
                  </a:lnTo>
                  <a:lnTo>
                    <a:pt x="47054" y="178302"/>
                  </a:lnTo>
                  <a:lnTo>
                    <a:pt x="27084" y="219873"/>
                  </a:lnTo>
                  <a:lnTo>
                    <a:pt x="12311" y="264301"/>
                  </a:lnTo>
                  <a:lnTo>
                    <a:pt x="3146" y="311155"/>
                  </a:lnTo>
                  <a:lnTo>
                    <a:pt x="0" y="360006"/>
                  </a:lnTo>
                  <a:lnTo>
                    <a:pt x="0" y="569074"/>
                  </a:lnTo>
                  <a:lnTo>
                    <a:pt x="3146" y="617923"/>
                  </a:lnTo>
                  <a:lnTo>
                    <a:pt x="12311" y="664774"/>
                  </a:lnTo>
                  <a:lnTo>
                    <a:pt x="27084" y="709199"/>
                  </a:lnTo>
                  <a:lnTo>
                    <a:pt x="47054" y="750769"/>
                  </a:lnTo>
                  <a:lnTo>
                    <a:pt x="71812" y="789055"/>
                  </a:lnTo>
                  <a:lnTo>
                    <a:pt x="100945" y="823628"/>
                  </a:lnTo>
                  <a:lnTo>
                    <a:pt x="134045" y="854058"/>
                  </a:lnTo>
                  <a:lnTo>
                    <a:pt x="170699" y="879918"/>
                  </a:lnTo>
                  <a:lnTo>
                    <a:pt x="210497" y="900778"/>
                  </a:lnTo>
                  <a:lnTo>
                    <a:pt x="253029" y="916209"/>
                  </a:lnTo>
                  <a:lnTo>
                    <a:pt x="297885" y="925782"/>
                  </a:lnTo>
                  <a:lnTo>
                    <a:pt x="344652" y="929068"/>
                  </a:lnTo>
                  <a:lnTo>
                    <a:pt x="5419737" y="929068"/>
                  </a:lnTo>
                  <a:lnTo>
                    <a:pt x="5466505" y="925782"/>
                  </a:lnTo>
                  <a:lnTo>
                    <a:pt x="5511360" y="916209"/>
                  </a:lnTo>
                  <a:lnTo>
                    <a:pt x="5553892" y="900778"/>
                  </a:lnTo>
                  <a:lnTo>
                    <a:pt x="5593691" y="879918"/>
                  </a:lnTo>
                  <a:lnTo>
                    <a:pt x="5630345" y="854058"/>
                  </a:lnTo>
                  <a:lnTo>
                    <a:pt x="5663444" y="823628"/>
                  </a:lnTo>
                  <a:lnTo>
                    <a:pt x="5692577" y="789055"/>
                  </a:lnTo>
                  <a:lnTo>
                    <a:pt x="5717335" y="750769"/>
                  </a:lnTo>
                  <a:lnTo>
                    <a:pt x="5737305" y="709199"/>
                  </a:lnTo>
                  <a:lnTo>
                    <a:pt x="5752079" y="664774"/>
                  </a:lnTo>
                  <a:lnTo>
                    <a:pt x="5761244" y="617923"/>
                  </a:lnTo>
                  <a:lnTo>
                    <a:pt x="5764390" y="569074"/>
                  </a:lnTo>
                  <a:lnTo>
                    <a:pt x="5764390" y="360006"/>
                  </a:lnTo>
                  <a:lnTo>
                    <a:pt x="5761244" y="311155"/>
                  </a:lnTo>
                  <a:lnTo>
                    <a:pt x="5752079" y="264301"/>
                  </a:lnTo>
                  <a:lnTo>
                    <a:pt x="5737305" y="219873"/>
                  </a:lnTo>
                  <a:lnTo>
                    <a:pt x="5717335" y="178302"/>
                  </a:lnTo>
                  <a:lnTo>
                    <a:pt x="5692577" y="140015"/>
                  </a:lnTo>
                  <a:lnTo>
                    <a:pt x="5663444" y="105441"/>
                  </a:lnTo>
                  <a:lnTo>
                    <a:pt x="5630345" y="75010"/>
                  </a:lnTo>
                  <a:lnTo>
                    <a:pt x="5593691" y="49150"/>
                  </a:lnTo>
                  <a:lnTo>
                    <a:pt x="5553892" y="28290"/>
                  </a:lnTo>
                  <a:lnTo>
                    <a:pt x="5511360" y="12859"/>
                  </a:lnTo>
                  <a:lnTo>
                    <a:pt x="5466505" y="3286"/>
                  </a:lnTo>
                  <a:lnTo>
                    <a:pt x="5419737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sz="1400" dirty="0"/>
            </a:p>
          </p:txBody>
        </p:sp>
      </p:grpSp>
      <p:sp>
        <p:nvSpPr>
          <p:cNvPr id="54" name="object 27"/>
          <p:cNvSpPr txBox="1"/>
          <p:nvPr/>
        </p:nvSpPr>
        <p:spPr>
          <a:xfrm>
            <a:off x="3395142" y="2556657"/>
            <a:ext cx="667059" cy="177502"/>
          </a:xfrm>
          <a:prstGeom prst="rect">
            <a:avLst/>
          </a:prstGeom>
        </p:spPr>
        <p:txBody>
          <a:bodyPr vert="horz" wrap="square" lIns="0" tIns="8145" rIns="0" bIns="0" rtlCol="0">
            <a:spAutoFit/>
          </a:bodyPr>
          <a:lstStyle/>
          <a:p>
            <a:pPr marL="8145">
              <a:spcBef>
                <a:spcPts val="64"/>
              </a:spcBef>
            </a:pPr>
            <a:r>
              <a:rPr sz="1100" b="1" spc="-6" dirty="0">
                <a:solidFill>
                  <a:srgbClr val="231F20"/>
                </a:solidFill>
                <a:cs typeface="ML Basis SemiBold"/>
              </a:rPr>
              <a:t>Visioning</a:t>
            </a:r>
            <a:endParaRPr sz="1100" dirty="0">
              <a:cs typeface="ML Basis SemiBold"/>
            </a:endParaRPr>
          </a:p>
        </p:txBody>
      </p:sp>
      <p:grpSp>
        <p:nvGrpSpPr>
          <p:cNvPr id="55" name="object 28"/>
          <p:cNvGrpSpPr/>
          <p:nvPr/>
        </p:nvGrpSpPr>
        <p:grpSpPr>
          <a:xfrm>
            <a:off x="1822915" y="2339372"/>
            <a:ext cx="6354646" cy="1854592"/>
            <a:chOff x="900003" y="3647688"/>
            <a:chExt cx="9908540" cy="2891790"/>
          </a:xfrm>
        </p:grpSpPr>
        <p:sp>
          <p:nvSpPr>
            <p:cNvPr id="56" name="object 29"/>
            <p:cNvSpPr/>
            <p:nvPr/>
          </p:nvSpPr>
          <p:spPr>
            <a:xfrm>
              <a:off x="919053" y="3666738"/>
              <a:ext cx="5764530" cy="929640"/>
            </a:xfrm>
            <a:custGeom>
              <a:avLst/>
              <a:gdLst/>
              <a:ahLst/>
              <a:cxnLst/>
              <a:rect l="l" t="t" r="r" b="b"/>
              <a:pathLst>
                <a:path w="5764530" h="929639">
                  <a:moveTo>
                    <a:pt x="344652" y="0"/>
                  </a:moveTo>
                  <a:lnTo>
                    <a:pt x="297885" y="3286"/>
                  </a:lnTo>
                  <a:lnTo>
                    <a:pt x="253029" y="12859"/>
                  </a:lnTo>
                  <a:lnTo>
                    <a:pt x="210497" y="28290"/>
                  </a:lnTo>
                  <a:lnTo>
                    <a:pt x="170699" y="49150"/>
                  </a:lnTo>
                  <a:lnTo>
                    <a:pt x="134045" y="75010"/>
                  </a:lnTo>
                  <a:lnTo>
                    <a:pt x="100945" y="105441"/>
                  </a:lnTo>
                  <a:lnTo>
                    <a:pt x="71812" y="140015"/>
                  </a:lnTo>
                  <a:lnTo>
                    <a:pt x="47054" y="178302"/>
                  </a:lnTo>
                  <a:lnTo>
                    <a:pt x="27084" y="219873"/>
                  </a:lnTo>
                  <a:lnTo>
                    <a:pt x="12311" y="264301"/>
                  </a:lnTo>
                  <a:lnTo>
                    <a:pt x="3146" y="311155"/>
                  </a:lnTo>
                  <a:lnTo>
                    <a:pt x="0" y="360006"/>
                  </a:lnTo>
                  <a:lnTo>
                    <a:pt x="0" y="569074"/>
                  </a:lnTo>
                  <a:lnTo>
                    <a:pt x="3146" y="617923"/>
                  </a:lnTo>
                  <a:lnTo>
                    <a:pt x="12311" y="664774"/>
                  </a:lnTo>
                  <a:lnTo>
                    <a:pt x="27084" y="709199"/>
                  </a:lnTo>
                  <a:lnTo>
                    <a:pt x="47054" y="750769"/>
                  </a:lnTo>
                  <a:lnTo>
                    <a:pt x="71812" y="789055"/>
                  </a:lnTo>
                  <a:lnTo>
                    <a:pt x="100945" y="823628"/>
                  </a:lnTo>
                  <a:lnTo>
                    <a:pt x="134045" y="854058"/>
                  </a:lnTo>
                  <a:lnTo>
                    <a:pt x="170699" y="879918"/>
                  </a:lnTo>
                  <a:lnTo>
                    <a:pt x="210497" y="900778"/>
                  </a:lnTo>
                  <a:lnTo>
                    <a:pt x="253029" y="916209"/>
                  </a:lnTo>
                  <a:lnTo>
                    <a:pt x="297885" y="925782"/>
                  </a:lnTo>
                  <a:lnTo>
                    <a:pt x="344652" y="929068"/>
                  </a:lnTo>
                  <a:lnTo>
                    <a:pt x="5419737" y="929068"/>
                  </a:lnTo>
                  <a:lnTo>
                    <a:pt x="5466505" y="925782"/>
                  </a:lnTo>
                  <a:lnTo>
                    <a:pt x="5511360" y="916209"/>
                  </a:lnTo>
                  <a:lnTo>
                    <a:pt x="5553892" y="900778"/>
                  </a:lnTo>
                  <a:lnTo>
                    <a:pt x="5593691" y="879918"/>
                  </a:lnTo>
                  <a:lnTo>
                    <a:pt x="5630345" y="854058"/>
                  </a:lnTo>
                  <a:lnTo>
                    <a:pt x="5663444" y="823628"/>
                  </a:lnTo>
                  <a:lnTo>
                    <a:pt x="5692577" y="789055"/>
                  </a:lnTo>
                  <a:lnTo>
                    <a:pt x="5717335" y="750769"/>
                  </a:lnTo>
                  <a:lnTo>
                    <a:pt x="5737305" y="709199"/>
                  </a:lnTo>
                  <a:lnTo>
                    <a:pt x="5752079" y="664774"/>
                  </a:lnTo>
                  <a:lnTo>
                    <a:pt x="5761244" y="617923"/>
                  </a:lnTo>
                  <a:lnTo>
                    <a:pt x="5764390" y="569074"/>
                  </a:lnTo>
                  <a:lnTo>
                    <a:pt x="5764390" y="360006"/>
                  </a:lnTo>
                  <a:lnTo>
                    <a:pt x="5761244" y="311155"/>
                  </a:lnTo>
                  <a:lnTo>
                    <a:pt x="5752079" y="264301"/>
                  </a:lnTo>
                  <a:lnTo>
                    <a:pt x="5737305" y="219873"/>
                  </a:lnTo>
                  <a:lnTo>
                    <a:pt x="5717335" y="178302"/>
                  </a:lnTo>
                  <a:lnTo>
                    <a:pt x="5692577" y="140015"/>
                  </a:lnTo>
                  <a:lnTo>
                    <a:pt x="5663444" y="105441"/>
                  </a:lnTo>
                  <a:lnTo>
                    <a:pt x="5630345" y="75010"/>
                  </a:lnTo>
                  <a:lnTo>
                    <a:pt x="5593691" y="49150"/>
                  </a:lnTo>
                  <a:lnTo>
                    <a:pt x="5553892" y="28290"/>
                  </a:lnTo>
                  <a:lnTo>
                    <a:pt x="5511360" y="12859"/>
                  </a:lnTo>
                  <a:lnTo>
                    <a:pt x="5466505" y="3286"/>
                  </a:lnTo>
                  <a:lnTo>
                    <a:pt x="5419737" y="0"/>
                  </a:lnTo>
                  <a:lnTo>
                    <a:pt x="344652" y="0"/>
                  </a:lnTo>
                  <a:close/>
                </a:path>
              </a:pathLst>
            </a:custGeom>
            <a:ln w="38100">
              <a:solidFill>
                <a:srgbClr val="3E576D"/>
              </a:solidFill>
            </a:ln>
          </p:spPr>
          <p:txBody>
            <a:bodyPr wrap="square" lIns="0" tIns="0" rIns="0" bIns="0" rtlCol="0"/>
            <a:lstStyle/>
            <a:p>
              <a:endParaRPr sz="1400" dirty="0"/>
            </a:p>
          </p:txBody>
        </p:sp>
        <p:sp>
          <p:nvSpPr>
            <p:cNvPr id="57" name="object 30"/>
            <p:cNvSpPr/>
            <p:nvPr/>
          </p:nvSpPr>
          <p:spPr>
            <a:xfrm>
              <a:off x="4700674" y="4927889"/>
              <a:ext cx="6107430" cy="1611630"/>
            </a:xfrm>
            <a:custGeom>
              <a:avLst/>
              <a:gdLst/>
              <a:ahLst/>
              <a:cxnLst/>
              <a:rect l="l" t="t" r="r" b="b"/>
              <a:pathLst>
                <a:path w="6107430" h="1611629">
                  <a:moveTo>
                    <a:pt x="5999302" y="0"/>
                  </a:moveTo>
                  <a:lnTo>
                    <a:pt x="108000" y="0"/>
                  </a:lnTo>
                  <a:lnTo>
                    <a:pt x="65960" y="8486"/>
                  </a:lnTo>
                  <a:lnTo>
                    <a:pt x="31630" y="31630"/>
                  </a:lnTo>
                  <a:lnTo>
                    <a:pt x="8486" y="65960"/>
                  </a:lnTo>
                  <a:lnTo>
                    <a:pt x="0" y="108000"/>
                  </a:lnTo>
                  <a:lnTo>
                    <a:pt x="0" y="1503426"/>
                  </a:lnTo>
                  <a:lnTo>
                    <a:pt x="8486" y="1545466"/>
                  </a:lnTo>
                  <a:lnTo>
                    <a:pt x="31630" y="1579795"/>
                  </a:lnTo>
                  <a:lnTo>
                    <a:pt x="65960" y="1602940"/>
                  </a:lnTo>
                  <a:lnTo>
                    <a:pt x="108000" y="1611426"/>
                  </a:lnTo>
                  <a:lnTo>
                    <a:pt x="5999302" y="1611426"/>
                  </a:lnTo>
                  <a:lnTo>
                    <a:pt x="6041337" y="1602940"/>
                  </a:lnTo>
                  <a:lnTo>
                    <a:pt x="6075667" y="1579795"/>
                  </a:lnTo>
                  <a:lnTo>
                    <a:pt x="6098814" y="1545466"/>
                  </a:lnTo>
                  <a:lnTo>
                    <a:pt x="6107303" y="1503426"/>
                  </a:lnTo>
                  <a:lnTo>
                    <a:pt x="6107303" y="108000"/>
                  </a:lnTo>
                  <a:lnTo>
                    <a:pt x="6098814" y="65960"/>
                  </a:lnTo>
                  <a:lnTo>
                    <a:pt x="6075667" y="31630"/>
                  </a:lnTo>
                  <a:lnTo>
                    <a:pt x="6041337" y="8486"/>
                  </a:lnTo>
                  <a:lnTo>
                    <a:pt x="5999302" y="0"/>
                  </a:lnTo>
                  <a:close/>
                </a:path>
              </a:pathLst>
            </a:custGeom>
            <a:solidFill>
              <a:srgbClr val="EA7123">
                <a:alpha val="81999"/>
              </a:srgbClr>
            </a:solidFill>
          </p:spPr>
          <p:txBody>
            <a:bodyPr wrap="square" lIns="0" tIns="0" rIns="0" bIns="0" rtlCol="0"/>
            <a:lstStyle/>
            <a:p>
              <a:endParaRPr sz="1400" dirty="0"/>
            </a:p>
          </p:txBody>
        </p:sp>
      </p:grpSp>
      <p:sp>
        <p:nvSpPr>
          <p:cNvPr id="58" name="object 31"/>
          <p:cNvSpPr txBox="1"/>
          <p:nvPr/>
        </p:nvSpPr>
        <p:spPr>
          <a:xfrm>
            <a:off x="5301153" y="3140796"/>
            <a:ext cx="1812163" cy="177502"/>
          </a:xfrm>
          <a:prstGeom prst="rect">
            <a:avLst/>
          </a:prstGeom>
        </p:spPr>
        <p:txBody>
          <a:bodyPr vert="horz" wrap="square" lIns="0" tIns="8145" rIns="0" bIns="0" rtlCol="0">
            <a:spAutoFit/>
          </a:bodyPr>
          <a:lstStyle/>
          <a:p>
            <a:pPr marL="8145">
              <a:spcBef>
                <a:spcPts val="64"/>
              </a:spcBef>
            </a:pPr>
            <a:r>
              <a:rPr sz="1100" b="1" spc="-10" dirty="0">
                <a:solidFill>
                  <a:srgbClr val="FFFFFF"/>
                </a:solidFill>
                <a:cs typeface="ML Basis SemiBold"/>
              </a:rPr>
              <a:t>Stage </a:t>
            </a:r>
            <a:r>
              <a:rPr sz="1100" b="1" dirty="0">
                <a:solidFill>
                  <a:srgbClr val="FFFFFF"/>
                </a:solidFill>
                <a:cs typeface="ML Basis SemiBold"/>
              </a:rPr>
              <a:t>2: </a:t>
            </a:r>
            <a:r>
              <a:rPr sz="1100" b="1" spc="-13" dirty="0">
                <a:solidFill>
                  <a:srgbClr val="FFFFFF"/>
                </a:solidFill>
                <a:cs typeface="ML Basis SemiBold"/>
              </a:rPr>
              <a:t>Strategic</a:t>
            </a:r>
            <a:r>
              <a:rPr sz="1100" b="1" spc="-6" dirty="0">
                <a:solidFill>
                  <a:srgbClr val="FFFFFF"/>
                </a:solidFill>
                <a:cs typeface="ML Basis SemiBold"/>
              </a:rPr>
              <a:t> </a:t>
            </a:r>
            <a:r>
              <a:rPr sz="1100" b="1" spc="-13" dirty="0">
                <a:solidFill>
                  <a:srgbClr val="FFFFFF"/>
                </a:solidFill>
                <a:cs typeface="ML Basis SemiBold"/>
              </a:rPr>
              <a:t>Framework</a:t>
            </a:r>
            <a:endParaRPr sz="1100" dirty="0">
              <a:cs typeface="ML Basis SemiBold"/>
            </a:endParaRPr>
          </a:p>
        </p:txBody>
      </p:sp>
      <p:sp>
        <p:nvSpPr>
          <p:cNvPr id="59" name="object 32"/>
          <p:cNvSpPr/>
          <p:nvPr/>
        </p:nvSpPr>
        <p:spPr>
          <a:xfrm>
            <a:off x="9380208" y="4185514"/>
            <a:ext cx="985532" cy="974944"/>
          </a:xfrm>
          <a:custGeom>
            <a:avLst/>
            <a:gdLst/>
            <a:ahLst/>
            <a:cxnLst/>
            <a:rect l="l" t="t" r="r" b="b"/>
            <a:pathLst>
              <a:path w="1536700" h="1520190">
                <a:moveTo>
                  <a:pt x="1536204" y="108000"/>
                </a:moveTo>
                <a:lnTo>
                  <a:pt x="1527721" y="65951"/>
                </a:lnTo>
                <a:lnTo>
                  <a:pt x="1504581" y="31623"/>
                </a:lnTo>
                <a:lnTo>
                  <a:pt x="1470253" y="8483"/>
                </a:lnTo>
                <a:lnTo>
                  <a:pt x="1428203" y="0"/>
                </a:lnTo>
                <a:lnTo>
                  <a:pt x="111556" y="0"/>
                </a:lnTo>
                <a:lnTo>
                  <a:pt x="69519" y="8483"/>
                </a:lnTo>
                <a:lnTo>
                  <a:pt x="35191" y="31623"/>
                </a:lnTo>
                <a:lnTo>
                  <a:pt x="12052" y="65951"/>
                </a:lnTo>
                <a:lnTo>
                  <a:pt x="3556" y="108000"/>
                </a:lnTo>
                <a:lnTo>
                  <a:pt x="3556" y="445020"/>
                </a:lnTo>
                <a:lnTo>
                  <a:pt x="12052" y="487057"/>
                </a:lnTo>
                <a:lnTo>
                  <a:pt x="35191" y="521385"/>
                </a:lnTo>
                <a:lnTo>
                  <a:pt x="69519" y="544525"/>
                </a:lnTo>
                <a:lnTo>
                  <a:pt x="111556" y="553021"/>
                </a:lnTo>
                <a:lnTo>
                  <a:pt x="1428203" y="553021"/>
                </a:lnTo>
                <a:lnTo>
                  <a:pt x="1470253" y="544525"/>
                </a:lnTo>
                <a:lnTo>
                  <a:pt x="1504581" y="521385"/>
                </a:lnTo>
                <a:lnTo>
                  <a:pt x="1527721" y="487057"/>
                </a:lnTo>
                <a:lnTo>
                  <a:pt x="1536204" y="445020"/>
                </a:lnTo>
                <a:lnTo>
                  <a:pt x="1536204" y="108000"/>
                </a:lnTo>
                <a:close/>
              </a:path>
              <a:path w="1536700" h="1520190">
                <a:moveTo>
                  <a:pt x="1536217" y="1085189"/>
                </a:moveTo>
                <a:lnTo>
                  <a:pt x="1527721" y="1043152"/>
                </a:lnTo>
                <a:lnTo>
                  <a:pt x="1504581" y="1008824"/>
                </a:lnTo>
                <a:lnTo>
                  <a:pt x="1470253" y="985685"/>
                </a:lnTo>
                <a:lnTo>
                  <a:pt x="1428216" y="977188"/>
                </a:lnTo>
                <a:lnTo>
                  <a:pt x="108000" y="977188"/>
                </a:lnTo>
                <a:lnTo>
                  <a:pt x="65951" y="985685"/>
                </a:lnTo>
                <a:lnTo>
                  <a:pt x="31623" y="1008824"/>
                </a:lnTo>
                <a:lnTo>
                  <a:pt x="8483" y="1043152"/>
                </a:lnTo>
                <a:lnTo>
                  <a:pt x="0" y="1085189"/>
                </a:lnTo>
                <a:lnTo>
                  <a:pt x="0" y="1411973"/>
                </a:lnTo>
                <a:lnTo>
                  <a:pt x="8483" y="1454010"/>
                </a:lnTo>
                <a:lnTo>
                  <a:pt x="31623" y="1488338"/>
                </a:lnTo>
                <a:lnTo>
                  <a:pt x="65951" y="1511490"/>
                </a:lnTo>
                <a:lnTo>
                  <a:pt x="108000" y="1519974"/>
                </a:lnTo>
                <a:lnTo>
                  <a:pt x="1428216" y="1519974"/>
                </a:lnTo>
                <a:lnTo>
                  <a:pt x="1470253" y="1511490"/>
                </a:lnTo>
                <a:lnTo>
                  <a:pt x="1504581" y="1488338"/>
                </a:lnTo>
                <a:lnTo>
                  <a:pt x="1527721" y="1454010"/>
                </a:lnTo>
                <a:lnTo>
                  <a:pt x="1536217" y="1411973"/>
                </a:lnTo>
                <a:lnTo>
                  <a:pt x="1536217" y="1085189"/>
                </a:lnTo>
                <a:close/>
              </a:path>
            </a:pathLst>
          </a:custGeom>
          <a:solidFill>
            <a:srgbClr val="808284">
              <a:alpha val="59999"/>
            </a:srgbClr>
          </a:solidFill>
        </p:spPr>
        <p:txBody>
          <a:bodyPr wrap="square" lIns="0" tIns="0" rIns="0" bIns="0" rtlCol="0"/>
          <a:lstStyle/>
          <a:p>
            <a:endParaRPr sz="1400" dirty="0"/>
          </a:p>
        </p:txBody>
      </p:sp>
      <p:sp>
        <p:nvSpPr>
          <p:cNvPr id="60" name="object 33"/>
          <p:cNvSpPr txBox="1"/>
          <p:nvPr/>
        </p:nvSpPr>
        <p:spPr>
          <a:xfrm>
            <a:off x="9606228" y="4819296"/>
            <a:ext cx="520051" cy="346779"/>
          </a:xfrm>
          <a:prstGeom prst="rect">
            <a:avLst/>
          </a:prstGeom>
        </p:spPr>
        <p:txBody>
          <a:bodyPr vert="horz" wrap="square" lIns="0" tIns="8145" rIns="0" bIns="0" rtlCol="0">
            <a:spAutoFit/>
          </a:bodyPr>
          <a:lstStyle/>
          <a:p>
            <a:pPr marL="8145" marR="3258" indent="2851">
              <a:spcBef>
                <a:spcPts val="64"/>
              </a:spcBef>
            </a:pPr>
            <a:r>
              <a:rPr sz="1100" b="1" spc="-10" dirty="0">
                <a:solidFill>
                  <a:srgbClr val="FFFFFF"/>
                </a:solidFill>
                <a:cs typeface="ML Basis SemiBold"/>
              </a:rPr>
              <a:t>Stage</a:t>
            </a:r>
            <a:r>
              <a:rPr sz="1100" b="1" spc="-51" dirty="0">
                <a:solidFill>
                  <a:srgbClr val="FFFFFF"/>
                </a:solidFill>
                <a:cs typeface="ML Basis SemiBold"/>
              </a:rPr>
              <a:t> </a:t>
            </a:r>
            <a:r>
              <a:rPr sz="1100" b="1" dirty="0">
                <a:solidFill>
                  <a:srgbClr val="FFFFFF"/>
                </a:solidFill>
                <a:cs typeface="ML Basis SemiBold"/>
              </a:rPr>
              <a:t>4:  </a:t>
            </a:r>
            <a:r>
              <a:rPr sz="1100" b="1" spc="-26" dirty="0">
                <a:solidFill>
                  <a:srgbClr val="FFFFFF"/>
                </a:solidFill>
                <a:cs typeface="ML Basis SemiBold"/>
              </a:rPr>
              <a:t>Pr</a:t>
            </a:r>
            <a:r>
              <a:rPr sz="1100" b="1" dirty="0">
                <a:solidFill>
                  <a:srgbClr val="FFFFFF"/>
                </a:solidFill>
                <a:cs typeface="ML Basis SemiBold"/>
              </a:rPr>
              <a:t>o</a:t>
            </a:r>
            <a:r>
              <a:rPr sz="1100" b="1" spc="-3" dirty="0">
                <a:solidFill>
                  <a:srgbClr val="FFFFFF"/>
                </a:solidFill>
                <a:cs typeface="ML Basis SemiBold"/>
              </a:rPr>
              <a:t>j</a:t>
            </a:r>
            <a:r>
              <a:rPr sz="1100" b="1" dirty="0">
                <a:solidFill>
                  <a:srgbClr val="FFFFFF"/>
                </a:solidFill>
                <a:cs typeface="ML Basis SemiBold"/>
              </a:rPr>
              <a:t>e</a:t>
            </a:r>
            <a:r>
              <a:rPr sz="1100" b="1" spc="-13" dirty="0">
                <a:solidFill>
                  <a:srgbClr val="FFFFFF"/>
                </a:solidFill>
                <a:cs typeface="ML Basis SemiBold"/>
              </a:rPr>
              <a:t>c</a:t>
            </a:r>
            <a:r>
              <a:rPr sz="1100" b="1" spc="-10" dirty="0">
                <a:solidFill>
                  <a:srgbClr val="FFFFFF"/>
                </a:solidFill>
                <a:cs typeface="ML Basis SemiBold"/>
              </a:rPr>
              <a:t>t</a:t>
            </a:r>
            <a:r>
              <a:rPr sz="1100" b="1" dirty="0">
                <a:solidFill>
                  <a:srgbClr val="FFFFFF"/>
                </a:solidFill>
                <a:cs typeface="ML Basis SemiBold"/>
              </a:rPr>
              <a:t>s</a:t>
            </a:r>
            <a:endParaRPr sz="1100" dirty="0">
              <a:cs typeface="ML Basis SemiBold"/>
            </a:endParaRPr>
          </a:p>
        </p:txBody>
      </p:sp>
      <p:sp>
        <p:nvSpPr>
          <p:cNvPr id="61" name="object 34"/>
          <p:cNvSpPr txBox="1"/>
          <p:nvPr/>
        </p:nvSpPr>
        <p:spPr>
          <a:xfrm>
            <a:off x="4492791" y="3448717"/>
            <a:ext cx="898382" cy="591885"/>
          </a:xfrm>
          <a:prstGeom prst="rect">
            <a:avLst/>
          </a:prstGeom>
        </p:spPr>
        <p:txBody>
          <a:bodyPr vert="horz" wrap="square" lIns="0" tIns="14661" rIns="0" bIns="0" rtlCol="0">
            <a:spAutoFit/>
          </a:bodyPr>
          <a:lstStyle/>
          <a:p>
            <a:pPr marL="8145" marR="3258" algn="ctr">
              <a:lnSpc>
                <a:spcPts val="898"/>
              </a:lnSpc>
              <a:spcBef>
                <a:spcPts val="115"/>
              </a:spcBef>
            </a:pPr>
            <a:r>
              <a:rPr sz="900" b="1" spc="-3" dirty="0">
                <a:solidFill>
                  <a:srgbClr val="FFFFFF"/>
                </a:solidFill>
                <a:cs typeface="ML Basis SemiBold"/>
              </a:rPr>
              <a:t>Vision </a:t>
            </a:r>
            <a:r>
              <a:rPr sz="900" b="1" dirty="0">
                <a:solidFill>
                  <a:srgbClr val="FFFFFF"/>
                </a:solidFill>
                <a:cs typeface="ML Basis SemiBold"/>
              </a:rPr>
              <a:t>&amp;</a:t>
            </a:r>
            <a:r>
              <a:rPr sz="900" b="1" spc="-35" dirty="0">
                <a:solidFill>
                  <a:srgbClr val="FFFFFF"/>
                </a:solidFill>
                <a:cs typeface="ML Basis SemiBold"/>
              </a:rPr>
              <a:t> </a:t>
            </a:r>
            <a:r>
              <a:rPr sz="900" b="1" spc="-6" dirty="0">
                <a:solidFill>
                  <a:srgbClr val="FFFFFF"/>
                </a:solidFill>
                <a:cs typeface="ML Basis SemiBold"/>
              </a:rPr>
              <a:t>Objectives  </a:t>
            </a:r>
            <a:r>
              <a:rPr sz="900" b="1" spc="-10" dirty="0">
                <a:solidFill>
                  <a:srgbClr val="FFFFFF"/>
                </a:solidFill>
                <a:cs typeface="ML Basis SemiBold"/>
              </a:rPr>
              <a:t>Strategies  Infrastructure  </a:t>
            </a:r>
            <a:r>
              <a:rPr sz="900" b="1" spc="-6" dirty="0">
                <a:solidFill>
                  <a:srgbClr val="FFFFFF"/>
                </a:solidFill>
                <a:cs typeface="ML Basis SemiBold"/>
              </a:rPr>
              <a:t>requirements</a:t>
            </a:r>
            <a:endParaRPr sz="900" dirty="0">
              <a:cs typeface="ML Basis SemiBold"/>
            </a:endParaRPr>
          </a:p>
        </p:txBody>
      </p:sp>
      <p:sp>
        <p:nvSpPr>
          <p:cNvPr id="62" name="object 35"/>
          <p:cNvSpPr/>
          <p:nvPr/>
        </p:nvSpPr>
        <p:spPr>
          <a:xfrm>
            <a:off x="4349994" y="3405679"/>
            <a:ext cx="1186304" cy="673175"/>
          </a:xfrm>
          <a:custGeom>
            <a:avLst/>
            <a:gdLst/>
            <a:ahLst/>
            <a:cxnLst/>
            <a:rect l="l" t="t" r="r" b="b"/>
            <a:pathLst>
              <a:path w="1849754" h="1049654">
                <a:moveTo>
                  <a:pt x="108000" y="0"/>
                </a:moveTo>
                <a:lnTo>
                  <a:pt x="65960" y="8486"/>
                </a:lnTo>
                <a:lnTo>
                  <a:pt x="31630" y="31630"/>
                </a:lnTo>
                <a:lnTo>
                  <a:pt x="8486" y="65960"/>
                </a:lnTo>
                <a:lnTo>
                  <a:pt x="0" y="108000"/>
                </a:lnTo>
                <a:lnTo>
                  <a:pt x="0" y="941565"/>
                </a:lnTo>
                <a:lnTo>
                  <a:pt x="8486" y="983608"/>
                </a:lnTo>
                <a:lnTo>
                  <a:pt x="31630" y="1017941"/>
                </a:lnTo>
                <a:lnTo>
                  <a:pt x="65960" y="1041090"/>
                </a:lnTo>
                <a:lnTo>
                  <a:pt x="108000" y="1049578"/>
                </a:lnTo>
                <a:lnTo>
                  <a:pt x="1741424" y="1049578"/>
                </a:lnTo>
                <a:lnTo>
                  <a:pt x="1783459" y="1041090"/>
                </a:lnTo>
                <a:lnTo>
                  <a:pt x="1817789" y="1017941"/>
                </a:lnTo>
                <a:lnTo>
                  <a:pt x="1840936" y="983608"/>
                </a:lnTo>
                <a:lnTo>
                  <a:pt x="1849424" y="941565"/>
                </a:lnTo>
                <a:lnTo>
                  <a:pt x="1849424" y="108000"/>
                </a:lnTo>
                <a:lnTo>
                  <a:pt x="1840936" y="65960"/>
                </a:lnTo>
                <a:lnTo>
                  <a:pt x="1817789" y="31630"/>
                </a:lnTo>
                <a:lnTo>
                  <a:pt x="1783459" y="8486"/>
                </a:lnTo>
                <a:lnTo>
                  <a:pt x="1741424" y="0"/>
                </a:lnTo>
                <a:lnTo>
                  <a:pt x="108000" y="0"/>
                </a:lnTo>
                <a:close/>
              </a:path>
            </a:pathLst>
          </a:custGeom>
          <a:ln w="254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 sz="1400" dirty="0"/>
          </a:p>
        </p:txBody>
      </p:sp>
      <p:sp>
        <p:nvSpPr>
          <p:cNvPr id="63" name="object 36"/>
          <p:cNvSpPr txBox="1"/>
          <p:nvPr/>
        </p:nvSpPr>
        <p:spPr>
          <a:xfrm>
            <a:off x="5755033" y="3670564"/>
            <a:ext cx="991233" cy="285223"/>
          </a:xfrm>
          <a:prstGeom prst="rect">
            <a:avLst/>
          </a:prstGeom>
        </p:spPr>
        <p:txBody>
          <a:bodyPr vert="horz" wrap="square" lIns="0" tIns="8145" rIns="0" bIns="0" rtlCol="0">
            <a:spAutoFit/>
          </a:bodyPr>
          <a:lstStyle/>
          <a:p>
            <a:pPr marL="8145">
              <a:spcBef>
                <a:spcPts val="64"/>
              </a:spcBef>
            </a:pPr>
            <a:r>
              <a:rPr sz="900" b="1" spc="-6" dirty="0">
                <a:solidFill>
                  <a:srgbClr val="FFFFFF"/>
                </a:solidFill>
                <a:cs typeface="ML Basis SemiBold"/>
              </a:rPr>
              <a:t>Development</a:t>
            </a:r>
            <a:r>
              <a:rPr sz="900" b="1" spc="-29" dirty="0">
                <a:solidFill>
                  <a:srgbClr val="FFFFFF"/>
                </a:solidFill>
                <a:cs typeface="ML Basis SemiBold"/>
              </a:rPr>
              <a:t> </a:t>
            </a:r>
            <a:r>
              <a:rPr sz="900" b="1" spc="-6" dirty="0">
                <a:solidFill>
                  <a:srgbClr val="FFFFFF"/>
                </a:solidFill>
                <a:cs typeface="ML Basis SemiBold"/>
              </a:rPr>
              <a:t>options</a:t>
            </a:r>
            <a:endParaRPr sz="900" dirty="0">
              <a:cs typeface="ML Basis SemiBold"/>
            </a:endParaRPr>
          </a:p>
        </p:txBody>
      </p:sp>
      <p:sp>
        <p:nvSpPr>
          <p:cNvPr id="64" name="object 37"/>
          <p:cNvSpPr/>
          <p:nvPr/>
        </p:nvSpPr>
        <p:spPr>
          <a:xfrm>
            <a:off x="5642274" y="3405679"/>
            <a:ext cx="1222141" cy="673175"/>
          </a:xfrm>
          <a:custGeom>
            <a:avLst/>
            <a:gdLst/>
            <a:ahLst/>
            <a:cxnLst/>
            <a:rect l="l" t="t" r="r" b="b"/>
            <a:pathLst>
              <a:path w="1905634" h="1049654">
                <a:moveTo>
                  <a:pt x="108000" y="0"/>
                </a:moveTo>
                <a:lnTo>
                  <a:pt x="65960" y="8486"/>
                </a:lnTo>
                <a:lnTo>
                  <a:pt x="31630" y="31630"/>
                </a:lnTo>
                <a:lnTo>
                  <a:pt x="8486" y="65960"/>
                </a:lnTo>
                <a:lnTo>
                  <a:pt x="0" y="108000"/>
                </a:lnTo>
                <a:lnTo>
                  <a:pt x="0" y="941578"/>
                </a:lnTo>
                <a:lnTo>
                  <a:pt x="8486" y="983613"/>
                </a:lnTo>
                <a:lnTo>
                  <a:pt x="31630" y="1017943"/>
                </a:lnTo>
                <a:lnTo>
                  <a:pt x="65960" y="1041090"/>
                </a:lnTo>
                <a:lnTo>
                  <a:pt x="108000" y="1049578"/>
                </a:lnTo>
                <a:lnTo>
                  <a:pt x="1797494" y="1049578"/>
                </a:lnTo>
                <a:lnTo>
                  <a:pt x="1839535" y="1041090"/>
                </a:lnTo>
                <a:lnTo>
                  <a:pt x="1873864" y="1017943"/>
                </a:lnTo>
                <a:lnTo>
                  <a:pt x="1897008" y="983613"/>
                </a:lnTo>
                <a:lnTo>
                  <a:pt x="1905495" y="941578"/>
                </a:lnTo>
                <a:lnTo>
                  <a:pt x="1905495" y="108000"/>
                </a:lnTo>
                <a:lnTo>
                  <a:pt x="1897008" y="65960"/>
                </a:lnTo>
                <a:lnTo>
                  <a:pt x="1873864" y="31630"/>
                </a:lnTo>
                <a:lnTo>
                  <a:pt x="1839535" y="8486"/>
                </a:lnTo>
                <a:lnTo>
                  <a:pt x="1797494" y="0"/>
                </a:lnTo>
                <a:lnTo>
                  <a:pt x="108000" y="0"/>
                </a:lnTo>
                <a:close/>
              </a:path>
            </a:pathLst>
          </a:custGeom>
          <a:ln w="254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 sz="1400" dirty="0"/>
          </a:p>
        </p:txBody>
      </p:sp>
      <p:sp>
        <p:nvSpPr>
          <p:cNvPr id="65" name="object 38"/>
          <p:cNvSpPr txBox="1"/>
          <p:nvPr/>
        </p:nvSpPr>
        <p:spPr>
          <a:xfrm>
            <a:off x="4488918" y="1933709"/>
            <a:ext cx="782349" cy="146724"/>
          </a:xfrm>
          <a:prstGeom prst="rect">
            <a:avLst/>
          </a:prstGeom>
        </p:spPr>
        <p:txBody>
          <a:bodyPr vert="horz" wrap="square" lIns="0" tIns="8145" rIns="0" bIns="0" rtlCol="0">
            <a:spAutoFit/>
          </a:bodyPr>
          <a:lstStyle/>
          <a:p>
            <a:pPr marL="8145">
              <a:spcBef>
                <a:spcPts val="64"/>
              </a:spcBef>
            </a:pPr>
            <a:r>
              <a:rPr sz="900" b="1" spc="-6" dirty="0">
                <a:solidFill>
                  <a:srgbClr val="231F20"/>
                </a:solidFill>
                <a:cs typeface="ML Basis SemiBold"/>
              </a:rPr>
              <a:t>Baseline</a:t>
            </a:r>
            <a:r>
              <a:rPr sz="900" b="1" spc="-38" dirty="0">
                <a:solidFill>
                  <a:srgbClr val="231F20"/>
                </a:solidFill>
                <a:cs typeface="ML Basis SemiBold"/>
              </a:rPr>
              <a:t> </a:t>
            </a:r>
            <a:r>
              <a:rPr sz="900" b="1" spc="-6" dirty="0">
                <a:solidFill>
                  <a:srgbClr val="231F20"/>
                </a:solidFill>
                <a:cs typeface="ML Basis SemiBold"/>
              </a:rPr>
              <a:t>study</a:t>
            </a:r>
            <a:endParaRPr sz="900" dirty="0">
              <a:cs typeface="ML Basis SemiBold"/>
            </a:endParaRPr>
          </a:p>
        </p:txBody>
      </p:sp>
      <p:sp>
        <p:nvSpPr>
          <p:cNvPr id="66" name="object 39"/>
          <p:cNvSpPr/>
          <p:nvPr/>
        </p:nvSpPr>
        <p:spPr>
          <a:xfrm>
            <a:off x="4370803" y="1906008"/>
            <a:ext cx="923631" cy="199143"/>
          </a:xfrm>
          <a:custGeom>
            <a:avLst/>
            <a:gdLst/>
            <a:ahLst/>
            <a:cxnLst/>
            <a:rect l="l" t="t" r="r" b="b"/>
            <a:pathLst>
              <a:path w="1440179" h="310514">
                <a:moveTo>
                  <a:pt x="108000" y="0"/>
                </a:moveTo>
                <a:lnTo>
                  <a:pt x="65960" y="8486"/>
                </a:lnTo>
                <a:lnTo>
                  <a:pt x="31630" y="31630"/>
                </a:lnTo>
                <a:lnTo>
                  <a:pt x="8486" y="65960"/>
                </a:lnTo>
                <a:lnTo>
                  <a:pt x="0" y="108000"/>
                </a:lnTo>
                <a:lnTo>
                  <a:pt x="0" y="201917"/>
                </a:lnTo>
                <a:lnTo>
                  <a:pt x="8486" y="243952"/>
                </a:lnTo>
                <a:lnTo>
                  <a:pt x="31630" y="278282"/>
                </a:lnTo>
                <a:lnTo>
                  <a:pt x="65960" y="301429"/>
                </a:lnTo>
                <a:lnTo>
                  <a:pt x="108000" y="309918"/>
                </a:lnTo>
                <a:lnTo>
                  <a:pt x="1332001" y="309918"/>
                </a:lnTo>
                <a:lnTo>
                  <a:pt x="1374042" y="301429"/>
                </a:lnTo>
                <a:lnTo>
                  <a:pt x="1408371" y="278282"/>
                </a:lnTo>
                <a:lnTo>
                  <a:pt x="1431515" y="243952"/>
                </a:lnTo>
                <a:lnTo>
                  <a:pt x="1440002" y="201917"/>
                </a:lnTo>
                <a:lnTo>
                  <a:pt x="1440002" y="108000"/>
                </a:lnTo>
                <a:lnTo>
                  <a:pt x="1431515" y="65960"/>
                </a:lnTo>
                <a:lnTo>
                  <a:pt x="1408371" y="31630"/>
                </a:lnTo>
                <a:lnTo>
                  <a:pt x="1374042" y="8486"/>
                </a:lnTo>
                <a:lnTo>
                  <a:pt x="1332001" y="0"/>
                </a:lnTo>
                <a:lnTo>
                  <a:pt x="108000" y="0"/>
                </a:lnTo>
                <a:close/>
              </a:path>
            </a:pathLst>
          </a:custGeom>
          <a:ln w="38100">
            <a:solidFill>
              <a:srgbClr val="92C61F"/>
            </a:solidFill>
          </a:ln>
        </p:spPr>
        <p:txBody>
          <a:bodyPr wrap="square" lIns="0" tIns="0" rIns="0" bIns="0" rtlCol="0"/>
          <a:lstStyle/>
          <a:p>
            <a:endParaRPr sz="1400" dirty="0"/>
          </a:p>
        </p:txBody>
      </p:sp>
      <p:sp>
        <p:nvSpPr>
          <p:cNvPr id="67" name="object 40"/>
          <p:cNvSpPr txBox="1"/>
          <p:nvPr/>
        </p:nvSpPr>
        <p:spPr>
          <a:xfrm>
            <a:off x="7017747" y="3464645"/>
            <a:ext cx="1010781" cy="591885"/>
          </a:xfrm>
          <a:prstGeom prst="rect">
            <a:avLst/>
          </a:prstGeom>
        </p:spPr>
        <p:txBody>
          <a:bodyPr vert="horz" wrap="square" lIns="0" tIns="14661" rIns="0" bIns="0" rtlCol="0">
            <a:spAutoFit/>
          </a:bodyPr>
          <a:lstStyle/>
          <a:p>
            <a:pPr marL="8145" marR="3258" algn="ctr">
              <a:lnSpc>
                <a:spcPts val="898"/>
              </a:lnSpc>
              <a:spcBef>
                <a:spcPts val="115"/>
              </a:spcBef>
            </a:pPr>
            <a:r>
              <a:rPr sz="900" b="1" spc="-3" dirty="0">
                <a:solidFill>
                  <a:srgbClr val="FFFFFF"/>
                </a:solidFill>
                <a:cs typeface="ML Basis SemiBold"/>
              </a:rPr>
              <a:t>Guiding principles  </a:t>
            </a:r>
            <a:r>
              <a:rPr sz="900" b="1" spc="-16" dirty="0">
                <a:solidFill>
                  <a:srgbClr val="FFFFFF"/>
                </a:solidFill>
                <a:cs typeface="ML Basis SemiBold"/>
              </a:rPr>
              <a:t>Key </a:t>
            </a:r>
            <a:r>
              <a:rPr sz="900" b="1" spc="-10" dirty="0">
                <a:solidFill>
                  <a:srgbClr val="FFFFFF"/>
                </a:solidFill>
                <a:cs typeface="ML Basis SemiBold"/>
              </a:rPr>
              <a:t>infrastructure  </a:t>
            </a:r>
            <a:r>
              <a:rPr sz="900" b="1" spc="-6" dirty="0">
                <a:solidFill>
                  <a:srgbClr val="FFFFFF"/>
                </a:solidFill>
                <a:cs typeface="ML Basis SemiBold"/>
              </a:rPr>
              <a:t>investments  Intervention</a:t>
            </a:r>
            <a:r>
              <a:rPr sz="900" b="1" spc="-26" dirty="0">
                <a:solidFill>
                  <a:srgbClr val="FFFFFF"/>
                </a:solidFill>
                <a:cs typeface="ML Basis SemiBold"/>
              </a:rPr>
              <a:t> </a:t>
            </a:r>
            <a:r>
              <a:rPr sz="900" b="1" spc="-6" dirty="0">
                <a:solidFill>
                  <a:srgbClr val="FFFFFF"/>
                </a:solidFill>
                <a:cs typeface="ML Basis SemiBold"/>
              </a:rPr>
              <a:t>locations</a:t>
            </a:r>
            <a:endParaRPr sz="900" dirty="0">
              <a:cs typeface="ML Basis SemiBold"/>
            </a:endParaRPr>
          </a:p>
        </p:txBody>
      </p:sp>
      <p:sp>
        <p:nvSpPr>
          <p:cNvPr id="68" name="object 41"/>
          <p:cNvSpPr/>
          <p:nvPr/>
        </p:nvSpPr>
        <p:spPr>
          <a:xfrm>
            <a:off x="6963631" y="3399430"/>
            <a:ext cx="1123995" cy="679691"/>
          </a:xfrm>
          <a:custGeom>
            <a:avLst/>
            <a:gdLst/>
            <a:ahLst/>
            <a:cxnLst/>
            <a:rect l="l" t="t" r="r" b="b"/>
            <a:pathLst>
              <a:path w="1752600" h="1059814">
                <a:moveTo>
                  <a:pt x="108000" y="0"/>
                </a:moveTo>
                <a:lnTo>
                  <a:pt x="65960" y="8486"/>
                </a:lnTo>
                <a:lnTo>
                  <a:pt x="31630" y="31630"/>
                </a:lnTo>
                <a:lnTo>
                  <a:pt x="8486" y="65960"/>
                </a:lnTo>
                <a:lnTo>
                  <a:pt x="0" y="108000"/>
                </a:lnTo>
                <a:lnTo>
                  <a:pt x="0" y="951318"/>
                </a:lnTo>
                <a:lnTo>
                  <a:pt x="8486" y="993354"/>
                </a:lnTo>
                <a:lnTo>
                  <a:pt x="31630" y="1027684"/>
                </a:lnTo>
                <a:lnTo>
                  <a:pt x="65960" y="1050831"/>
                </a:lnTo>
                <a:lnTo>
                  <a:pt x="108000" y="1059319"/>
                </a:lnTo>
                <a:lnTo>
                  <a:pt x="1644561" y="1059319"/>
                </a:lnTo>
                <a:lnTo>
                  <a:pt x="1686601" y="1050831"/>
                </a:lnTo>
                <a:lnTo>
                  <a:pt x="1720930" y="1027684"/>
                </a:lnTo>
                <a:lnTo>
                  <a:pt x="1744075" y="993354"/>
                </a:lnTo>
                <a:lnTo>
                  <a:pt x="1752561" y="951318"/>
                </a:lnTo>
                <a:lnTo>
                  <a:pt x="1752561" y="108000"/>
                </a:lnTo>
                <a:lnTo>
                  <a:pt x="1744075" y="65960"/>
                </a:lnTo>
                <a:lnTo>
                  <a:pt x="1720930" y="31630"/>
                </a:lnTo>
                <a:lnTo>
                  <a:pt x="1686601" y="8486"/>
                </a:lnTo>
                <a:lnTo>
                  <a:pt x="1644561" y="0"/>
                </a:lnTo>
                <a:lnTo>
                  <a:pt x="108000" y="0"/>
                </a:lnTo>
                <a:close/>
              </a:path>
            </a:pathLst>
          </a:custGeom>
          <a:ln w="254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 sz="1400" dirty="0"/>
          </a:p>
        </p:txBody>
      </p:sp>
      <p:sp>
        <p:nvSpPr>
          <p:cNvPr id="69" name="object 42"/>
          <p:cNvSpPr txBox="1"/>
          <p:nvPr/>
        </p:nvSpPr>
        <p:spPr>
          <a:xfrm>
            <a:off x="4514015" y="2529584"/>
            <a:ext cx="666659" cy="245637"/>
          </a:xfrm>
          <a:prstGeom prst="rect">
            <a:avLst/>
          </a:prstGeom>
        </p:spPr>
        <p:txBody>
          <a:bodyPr vert="horz" wrap="square" lIns="0" tIns="14661" rIns="0" bIns="0" rtlCol="0">
            <a:spAutoFit/>
          </a:bodyPr>
          <a:lstStyle/>
          <a:p>
            <a:pPr marL="8145" marR="3258" indent="98956">
              <a:lnSpc>
                <a:spcPts val="898"/>
              </a:lnSpc>
              <a:spcBef>
                <a:spcPts val="115"/>
              </a:spcBef>
            </a:pPr>
            <a:r>
              <a:rPr sz="900" b="1" spc="-6" dirty="0">
                <a:solidFill>
                  <a:srgbClr val="231F20"/>
                </a:solidFill>
                <a:cs typeface="ML Basis SemiBold"/>
              </a:rPr>
              <a:t>Scenarios  </a:t>
            </a:r>
            <a:r>
              <a:rPr sz="900" b="1" spc="-10" dirty="0">
                <a:solidFill>
                  <a:srgbClr val="231F20"/>
                </a:solidFill>
                <a:cs typeface="ML Basis SemiBold"/>
              </a:rPr>
              <a:t>Strategic</a:t>
            </a:r>
            <a:r>
              <a:rPr sz="900" b="1" spc="-42" dirty="0">
                <a:solidFill>
                  <a:srgbClr val="231F20"/>
                </a:solidFill>
                <a:cs typeface="ML Basis SemiBold"/>
              </a:rPr>
              <a:t> </a:t>
            </a:r>
            <a:r>
              <a:rPr sz="900" b="1" spc="-3" dirty="0">
                <a:solidFill>
                  <a:srgbClr val="231F20"/>
                </a:solidFill>
                <a:cs typeface="ML Basis SemiBold"/>
              </a:rPr>
              <a:t>brief</a:t>
            </a:r>
            <a:endParaRPr sz="900" dirty="0">
              <a:cs typeface="ML Basis SemiBold"/>
            </a:endParaRPr>
          </a:p>
        </p:txBody>
      </p:sp>
      <p:grpSp>
        <p:nvGrpSpPr>
          <p:cNvPr id="70" name="object 43"/>
          <p:cNvGrpSpPr/>
          <p:nvPr/>
        </p:nvGrpSpPr>
        <p:grpSpPr>
          <a:xfrm>
            <a:off x="2232126" y="2123263"/>
            <a:ext cx="6950037" cy="2070839"/>
            <a:chOff x="1538069" y="3310717"/>
            <a:chExt cx="10836910" cy="3228975"/>
          </a:xfrm>
        </p:grpSpPr>
        <p:sp>
          <p:nvSpPr>
            <p:cNvPr id="71" name="object 44"/>
            <p:cNvSpPr/>
            <p:nvPr/>
          </p:nvSpPr>
          <p:spPr>
            <a:xfrm>
              <a:off x="4908698" y="3802029"/>
              <a:ext cx="1414780" cy="686435"/>
            </a:xfrm>
            <a:custGeom>
              <a:avLst/>
              <a:gdLst/>
              <a:ahLst/>
              <a:cxnLst/>
              <a:rect l="l" t="t" r="r" b="b"/>
              <a:pathLst>
                <a:path w="1414779" h="686435">
                  <a:moveTo>
                    <a:pt x="108000" y="0"/>
                  </a:moveTo>
                  <a:lnTo>
                    <a:pt x="65960" y="8486"/>
                  </a:lnTo>
                  <a:lnTo>
                    <a:pt x="31630" y="31630"/>
                  </a:lnTo>
                  <a:lnTo>
                    <a:pt x="8486" y="65960"/>
                  </a:lnTo>
                  <a:lnTo>
                    <a:pt x="0" y="108000"/>
                  </a:lnTo>
                  <a:lnTo>
                    <a:pt x="0" y="577824"/>
                  </a:lnTo>
                  <a:lnTo>
                    <a:pt x="8486" y="619860"/>
                  </a:lnTo>
                  <a:lnTo>
                    <a:pt x="31630" y="654189"/>
                  </a:lnTo>
                  <a:lnTo>
                    <a:pt x="65960" y="677337"/>
                  </a:lnTo>
                  <a:lnTo>
                    <a:pt x="108000" y="685825"/>
                  </a:lnTo>
                  <a:lnTo>
                    <a:pt x="1306601" y="685825"/>
                  </a:lnTo>
                  <a:lnTo>
                    <a:pt x="1348642" y="677337"/>
                  </a:lnTo>
                  <a:lnTo>
                    <a:pt x="1382971" y="654189"/>
                  </a:lnTo>
                  <a:lnTo>
                    <a:pt x="1406115" y="619860"/>
                  </a:lnTo>
                  <a:lnTo>
                    <a:pt x="1414602" y="577824"/>
                  </a:lnTo>
                  <a:lnTo>
                    <a:pt x="1414602" y="108000"/>
                  </a:lnTo>
                  <a:lnTo>
                    <a:pt x="1406115" y="65960"/>
                  </a:lnTo>
                  <a:lnTo>
                    <a:pt x="1382971" y="31630"/>
                  </a:lnTo>
                  <a:lnTo>
                    <a:pt x="1348642" y="8486"/>
                  </a:lnTo>
                  <a:lnTo>
                    <a:pt x="1306601" y="0"/>
                  </a:lnTo>
                  <a:lnTo>
                    <a:pt x="108000" y="0"/>
                  </a:lnTo>
                  <a:close/>
                </a:path>
              </a:pathLst>
            </a:custGeom>
            <a:ln w="25400">
              <a:solidFill>
                <a:srgbClr val="808284"/>
              </a:solidFill>
            </a:ln>
          </p:spPr>
          <p:txBody>
            <a:bodyPr wrap="square" lIns="0" tIns="0" rIns="0" bIns="0" rtlCol="0"/>
            <a:lstStyle/>
            <a:p>
              <a:endParaRPr sz="1400" dirty="0"/>
            </a:p>
          </p:txBody>
        </p:sp>
        <p:sp>
          <p:nvSpPr>
            <p:cNvPr id="72" name="object 45"/>
            <p:cNvSpPr/>
            <p:nvPr/>
          </p:nvSpPr>
          <p:spPr>
            <a:xfrm>
              <a:off x="1610758" y="3323423"/>
              <a:ext cx="0" cy="306070"/>
            </a:xfrm>
            <a:custGeom>
              <a:avLst/>
              <a:gdLst/>
              <a:ahLst/>
              <a:cxnLst/>
              <a:rect l="l" t="t" r="r" b="b"/>
              <a:pathLst>
                <a:path h="306070">
                  <a:moveTo>
                    <a:pt x="0" y="0"/>
                  </a:moveTo>
                  <a:lnTo>
                    <a:pt x="0" y="305612"/>
                  </a:lnTo>
                </a:path>
              </a:pathLst>
            </a:custGeom>
            <a:ln w="25400">
              <a:solidFill>
                <a:srgbClr val="808284"/>
              </a:solidFill>
            </a:ln>
          </p:spPr>
          <p:txBody>
            <a:bodyPr wrap="square" lIns="0" tIns="0" rIns="0" bIns="0" rtlCol="0"/>
            <a:lstStyle/>
            <a:p>
              <a:endParaRPr sz="1400" dirty="0"/>
            </a:p>
          </p:txBody>
        </p:sp>
        <p:sp>
          <p:nvSpPr>
            <p:cNvPr id="73" name="object 46"/>
            <p:cNvSpPr/>
            <p:nvPr/>
          </p:nvSpPr>
          <p:spPr>
            <a:xfrm>
              <a:off x="1550769" y="3323417"/>
              <a:ext cx="120014" cy="64769"/>
            </a:xfrm>
            <a:custGeom>
              <a:avLst/>
              <a:gdLst/>
              <a:ahLst/>
              <a:cxnLst/>
              <a:rect l="l" t="t" r="r" b="b"/>
              <a:pathLst>
                <a:path w="120014" h="64770">
                  <a:moveTo>
                    <a:pt x="0" y="64528"/>
                  </a:moveTo>
                  <a:lnTo>
                    <a:pt x="59994" y="0"/>
                  </a:lnTo>
                  <a:lnTo>
                    <a:pt x="119976" y="64528"/>
                  </a:lnTo>
                </a:path>
              </a:pathLst>
            </a:custGeom>
            <a:ln w="25400">
              <a:solidFill>
                <a:srgbClr val="808284"/>
              </a:solidFill>
            </a:ln>
          </p:spPr>
          <p:txBody>
            <a:bodyPr wrap="square" lIns="0" tIns="0" rIns="0" bIns="0" rtlCol="0"/>
            <a:lstStyle/>
            <a:p>
              <a:endParaRPr sz="1400" dirty="0"/>
            </a:p>
          </p:txBody>
        </p:sp>
        <p:sp>
          <p:nvSpPr>
            <p:cNvPr id="74" name="object 47"/>
            <p:cNvSpPr/>
            <p:nvPr/>
          </p:nvSpPr>
          <p:spPr>
            <a:xfrm>
              <a:off x="1550771" y="3564519"/>
              <a:ext cx="120014" cy="64769"/>
            </a:xfrm>
            <a:custGeom>
              <a:avLst/>
              <a:gdLst/>
              <a:ahLst/>
              <a:cxnLst/>
              <a:rect l="l" t="t" r="r" b="b"/>
              <a:pathLst>
                <a:path w="120014" h="64770">
                  <a:moveTo>
                    <a:pt x="119976" y="0"/>
                  </a:moveTo>
                  <a:lnTo>
                    <a:pt x="59982" y="64528"/>
                  </a:lnTo>
                  <a:lnTo>
                    <a:pt x="0" y="0"/>
                  </a:lnTo>
                </a:path>
              </a:pathLst>
            </a:custGeom>
            <a:ln w="25400">
              <a:solidFill>
                <a:srgbClr val="808284"/>
              </a:solidFill>
            </a:ln>
          </p:spPr>
          <p:txBody>
            <a:bodyPr wrap="square" lIns="0" tIns="0" rIns="0" bIns="0" rtlCol="0"/>
            <a:lstStyle/>
            <a:p>
              <a:endParaRPr sz="1400" dirty="0"/>
            </a:p>
          </p:txBody>
        </p:sp>
        <p:sp>
          <p:nvSpPr>
            <p:cNvPr id="75" name="object 48"/>
            <p:cNvSpPr/>
            <p:nvPr/>
          </p:nvSpPr>
          <p:spPr>
            <a:xfrm>
              <a:off x="3730512" y="3323423"/>
              <a:ext cx="0" cy="306070"/>
            </a:xfrm>
            <a:custGeom>
              <a:avLst/>
              <a:gdLst/>
              <a:ahLst/>
              <a:cxnLst/>
              <a:rect l="l" t="t" r="r" b="b"/>
              <a:pathLst>
                <a:path h="306070">
                  <a:moveTo>
                    <a:pt x="0" y="0"/>
                  </a:moveTo>
                  <a:lnTo>
                    <a:pt x="0" y="305612"/>
                  </a:lnTo>
                </a:path>
              </a:pathLst>
            </a:custGeom>
            <a:ln w="25400">
              <a:solidFill>
                <a:srgbClr val="808284"/>
              </a:solidFill>
            </a:ln>
          </p:spPr>
          <p:txBody>
            <a:bodyPr wrap="square" lIns="0" tIns="0" rIns="0" bIns="0" rtlCol="0"/>
            <a:lstStyle/>
            <a:p>
              <a:endParaRPr sz="1400" dirty="0"/>
            </a:p>
          </p:txBody>
        </p:sp>
        <p:sp>
          <p:nvSpPr>
            <p:cNvPr id="76" name="object 49"/>
            <p:cNvSpPr/>
            <p:nvPr/>
          </p:nvSpPr>
          <p:spPr>
            <a:xfrm>
              <a:off x="3670522" y="3323417"/>
              <a:ext cx="120014" cy="64769"/>
            </a:xfrm>
            <a:custGeom>
              <a:avLst/>
              <a:gdLst/>
              <a:ahLst/>
              <a:cxnLst/>
              <a:rect l="l" t="t" r="r" b="b"/>
              <a:pathLst>
                <a:path w="120014" h="64770">
                  <a:moveTo>
                    <a:pt x="0" y="64528"/>
                  </a:moveTo>
                  <a:lnTo>
                    <a:pt x="59994" y="0"/>
                  </a:lnTo>
                  <a:lnTo>
                    <a:pt x="119976" y="64528"/>
                  </a:lnTo>
                </a:path>
              </a:pathLst>
            </a:custGeom>
            <a:ln w="25400">
              <a:solidFill>
                <a:srgbClr val="808284"/>
              </a:solidFill>
            </a:ln>
          </p:spPr>
          <p:txBody>
            <a:bodyPr wrap="square" lIns="0" tIns="0" rIns="0" bIns="0" rtlCol="0"/>
            <a:lstStyle/>
            <a:p>
              <a:endParaRPr sz="1400" dirty="0"/>
            </a:p>
          </p:txBody>
        </p:sp>
        <p:sp>
          <p:nvSpPr>
            <p:cNvPr id="77" name="object 50"/>
            <p:cNvSpPr/>
            <p:nvPr/>
          </p:nvSpPr>
          <p:spPr>
            <a:xfrm>
              <a:off x="3670526" y="3564519"/>
              <a:ext cx="120014" cy="64769"/>
            </a:xfrm>
            <a:custGeom>
              <a:avLst/>
              <a:gdLst/>
              <a:ahLst/>
              <a:cxnLst/>
              <a:rect l="l" t="t" r="r" b="b"/>
              <a:pathLst>
                <a:path w="120014" h="64770">
                  <a:moveTo>
                    <a:pt x="119976" y="0"/>
                  </a:moveTo>
                  <a:lnTo>
                    <a:pt x="59982" y="64528"/>
                  </a:lnTo>
                  <a:lnTo>
                    <a:pt x="0" y="0"/>
                  </a:lnTo>
                </a:path>
              </a:pathLst>
            </a:custGeom>
            <a:ln w="25400">
              <a:solidFill>
                <a:srgbClr val="808284"/>
              </a:solidFill>
            </a:ln>
          </p:spPr>
          <p:txBody>
            <a:bodyPr wrap="square" lIns="0" tIns="0" rIns="0" bIns="0" rtlCol="0"/>
            <a:lstStyle/>
            <a:p>
              <a:endParaRPr sz="1400" dirty="0"/>
            </a:p>
          </p:txBody>
        </p:sp>
        <p:sp>
          <p:nvSpPr>
            <p:cNvPr id="78" name="object 51"/>
            <p:cNvSpPr/>
            <p:nvPr/>
          </p:nvSpPr>
          <p:spPr>
            <a:xfrm>
              <a:off x="10934974" y="6057389"/>
              <a:ext cx="1440180" cy="481965"/>
            </a:xfrm>
            <a:custGeom>
              <a:avLst/>
              <a:gdLst/>
              <a:ahLst/>
              <a:cxnLst/>
              <a:rect l="l" t="t" r="r" b="b"/>
              <a:pathLst>
                <a:path w="1440179" h="481965">
                  <a:moveTo>
                    <a:pt x="1332001" y="0"/>
                  </a:moveTo>
                  <a:lnTo>
                    <a:pt x="108000" y="0"/>
                  </a:lnTo>
                  <a:lnTo>
                    <a:pt x="65960" y="8486"/>
                  </a:lnTo>
                  <a:lnTo>
                    <a:pt x="31630" y="31630"/>
                  </a:lnTo>
                  <a:lnTo>
                    <a:pt x="8486" y="65960"/>
                  </a:lnTo>
                  <a:lnTo>
                    <a:pt x="0" y="108000"/>
                  </a:lnTo>
                  <a:lnTo>
                    <a:pt x="0" y="373926"/>
                  </a:lnTo>
                  <a:lnTo>
                    <a:pt x="8486" y="415966"/>
                  </a:lnTo>
                  <a:lnTo>
                    <a:pt x="31630" y="450295"/>
                  </a:lnTo>
                  <a:lnTo>
                    <a:pt x="65960" y="473440"/>
                  </a:lnTo>
                  <a:lnTo>
                    <a:pt x="108000" y="481926"/>
                  </a:lnTo>
                  <a:lnTo>
                    <a:pt x="1332001" y="481926"/>
                  </a:lnTo>
                  <a:lnTo>
                    <a:pt x="1374042" y="473440"/>
                  </a:lnTo>
                  <a:lnTo>
                    <a:pt x="1408371" y="450295"/>
                  </a:lnTo>
                  <a:lnTo>
                    <a:pt x="1431515" y="415966"/>
                  </a:lnTo>
                  <a:lnTo>
                    <a:pt x="1440002" y="373926"/>
                  </a:lnTo>
                  <a:lnTo>
                    <a:pt x="1440002" y="108000"/>
                  </a:lnTo>
                  <a:lnTo>
                    <a:pt x="1431515" y="65960"/>
                  </a:lnTo>
                  <a:lnTo>
                    <a:pt x="1408371" y="31630"/>
                  </a:lnTo>
                  <a:lnTo>
                    <a:pt x="1374042" y="8486"/>
                  </a:lnTo>
                  <a:lnTo>
                    <a:pt x="1332001" y="0"/>
                  </a:lnTo>
                  <a:close/>
                </a:path>
              </a:pathLst>
            </a:custGeom>
            <a:solidFill>
              <a:srgbClr val="92C61F">
                <a:alpha val="59999"/>
              </a:srgbClr>
            </a:solidFill>
          </p:spPr>
          <p:txBody>
            <a:bodyPr wrap="square" lIns="0" tIns="0" rIns="0" bIns="0" rtlCol="0"/>
            <a:lstStyle/>
            <a:p>
              <a:endParaRPr sz="1400" dirty="0"/>
            </a:p>
          </p:txBody>
        </p:sp>
      </p:grpSp>
      <p:sp>
        <p:nvSpPr>
          <p:cNvPr id="79" name="object 52"/>
          <p:cNvSpPr txBox="1"/>
          <p:nvPr/>
        </p:nvSpPr>
        <p:spPr>
          <a:xfrm>
            <a:off x="8469708" y="3910632"/>
            <a:ext cx="621421" cy="245637"/>
          </a:xfrm>
          <a:prstGeom prst="rect">
            <a:avLst/>
          </a:prstGeom>
        </p:spPr>
        <p:txBody>
          <a:bodyPr vert="horz" wrap="square" lIns="0" tIns="14661" rIns="0" bIns="0" rtlCol="0">
            <a:spAutoFit/>
          </a:bodyPr>
          <a:lstStyle/>
          <a:p>
            <a:pPr marL="8145" marR="3258" indent="31764">
              <a:lnSpc>
                <a:spcPts val="898"/>
              </a:lnSpc>
              <a:spcBef>
                <a:spcPts val="115"/>
              </a:spcBef>
            </a:pPr>
            <a:r>
              <a:rPr sz="900" b="1" spc="-10" dirty="0">
                <a:solidFill>
                  <a:srgbClr val="231F20"/>
                </a:solidFill>
                <a:cs typeface="ML Basis SemiBold"/>
              </a:rPr>
              <a:t>Strategic  </a:t>
            </a:r>
            <a:r>
              <a:rPr sz="900" b="1" spc="-6" dirty="0">
                <a:solidFill>
                  <a:srgbClr val="231F20"/>
                </a:solidFill>
                <a:cs typeface="ML Basis SemiBold"/>
              </a:rPr>
              <a:t>f</a:t>
            </a:r>
            <a:r>
              <a:rPr sz="900" b="1" spc="-19" dirty="0">
                <a:solidFill>
                  <a:srgbClr val="231F20"/>
                </a:solidFill>
                <a:cs typeface="ML Basis SemiBold"/>
              </a:rPr>
              <a:t>r</a:t>
            </a:r>
            <a:r>
              <a:rPr sz="900" b="1" spc="-10" dirty="0">
                <a:solidFill>
                  <a:srgbClr val="231F20"/>
                </a:solidFill>
                <a:cs typeface="ML Basis SemiBold"/>
              </a:rPr>
              <a:t>a</a:t>
            </a:r>
            <a:r>
              <a:rPr sz="900" b="1" spc="-6" dirty="0">
                <a:solidFill>
                  <a:srgbClr val="231F20"/>
                </a:solidFill>
                <a:cs typeface="ML Basis SemiBold"/>
              </a:rPr>
              <a:t>me</a:t>
            </a:r>
            <a:r>
              <a:rPr sz="900" b="1" spc="-10" dirty="0">
                <a:solidFill>
                  <a:srgbClr val="231F20"/>
                </a:solidFill>
                <a:cs typeface="ML Basis SemiBold"/>
              </a:rPr>
              <a:t>w</a:t>
            </a:r>
            <a:r>
              <a:rPr sz="900" b="1" dirty="0">
                <a:solidFill>
                  <a:srgbClr val="231F20"/>
                </a:solidFill>
                <a:cs typeface="ML Basis SemiBold"/>
              </a:rPr>
              <a:t>ork</a:t>
            </a:r>
            <a:endParaRPr sz="900" dirty="0">
              <a:cs typeface="ML Basis SemiBold"/>
            </a:endParaRPr>
          </a:p>
        </p:txBody>
      </p:sp>
      <p:grpSp>
        <p:nvGrpSpPr>
          <p:cNvPr id="80" name="object 53"/>
          <p:cNvGrpSpPr/>
          <p:nvPr/>
        </p:nvGrpSpPr>
        <p:grpSpPr>
          <a:xfrm>
            <a:off x="8169051" y="3677131"/>
            <a:ext cx="595799" cy="204030"/>
            <a:chOff x="10795274" y="5733601"/>
            <a:chExt cx="929005" cy="318135"/>
          </a:xfrm>
        </p:grpSpPr>
        <p:sp>
          <p:nvSpPr>
            <p:cNvPr id="81" name="object 54"/>
            <p:cNvSpPr/>
            <p:nvPr/>
          </p:nvSpPr>
          <p:spPr>
            <a:xfrm>
              <a:off x="10807974" y="5746301"/>
              <a:ext cx="843915" cy="292735"/>
            </a:xfrm>
            <a:custGeom>
              <a:avLst/>
              <a:gdLst/>
              <a:ahLst/>
              <a:cxnLst/>
              <a:rect l="l" t="t" r="r" b="b"/>
              <a:pathLst>
                <a:path w="843915" h="292735">
                  <a:moveTo>
                    <a:pt x="0" y="0"/>
                  </a:moveTo>
                  <a:lnTo>
                    <a:pt x="735406" y="0"/>
                  </a:lnTo>
                  <a:lnTo>
                    <a:pt x="777446" y="8488"/>
                  </a:lnTo>
                  <a:lnTo>
                    <a:pt x="811776" y="31635"/>
                  </a:lnTo>
                  <a:lnTo>
                    <a:pt x="834920" y="65965"/>
                  </a:lnTo>
                  <a:lnTo>
                    <a:pt x="843407" y="108000"/>
                  </a:lnTo>
                  <a:lnTo>
                    <a:pt x="843407" y="292430"/>
                  </a:lnTo>
                </a:path>
              </a:pathLst>
            </a:custGeom>
            <a:ln w="25400">
              <a:solidFill>
                <a:srgbClr val="808284"/>
              </a:solidFill>
            </a:ln>
          </p:spPr>
          <p:txBody>
            <a:bodyPr wrap="square" lIns="0" tIns="0" rIns="0" bIns="0" rtlCol="0"/>
            <a:lstStyle/>
            <a:p>
              <a:endParaRPr sz="1400" dirty="0"/>
            </a:p>
          </p:txBody>
        </p:sp>
        <p:sp>
          <p:nvSpPr>
            <p:cNvPr id="82" name="object 55"/>
            <p:cNvSpPr/>
            <p:nvPr/>
          </p:nvSpPr>
          <p:spPr>
            <a:xfrm>
              <a:off x="11591396" y="5974213"/>
              <a:ext cx="120014" cy="64769"/>
            </a:xfrm>
            <a:custGeom>
              <a:avLst/>
              <a:gdLst/>
              <a:ahLst/>
              <a:cxnLst/>
              <a:rect l="l" t="t" r="r" b="b"/>
              <a:pathLst>
                <a:path w="120015" h="64770">
                  <a:moveTo>
                    <a:pt x="119976" y="0"/>
                  </a:moveTo>
                  <a:lnTo>
                    <a:pt x="59982" y="64528"/>
                  </a:lnTo>
                  <a:lnTo>
                    <a:pt x="0" y="0"/>
                  </a:lnTo>
                </a:path>
              </a:pathLst>
            </a:custGeom>
            <a:ln w="25400">
              <a:solidFill>
                <a:srgbClr val="808284"/>
              </a:solidFill>
            </a:ln>
          </p:spPr>
          <p:txBody>
            <a:bodyPr wrap="square" lIns="0" tIns="0" rIns="0" bIns="0" rtlCol="0"/>
            <a:lstStyle/>
            <a:p>
              <a:endParaRPr sz="1400" dirty="0"/>
            </a:p>
          </p:txBody>
        </p:sp>
      </p:grpSp>
      <p:sp>
        <p:nvSpPr>
          <p:cNvPr id="83" name="object 56"/>
          <p:cNvSpPr txBox="1"/>
          <p:nvPr/>
        </p:nvSpPr>
        <p:spPr>
          <a:xfrm>
            <a:off x="2302222" y="1296008"/>
            <a:ext cx="1368749" cy="693027"/>
          </a:xfrm>
          <a:prstGeom prst="rect">
            <a:avLst/>
          </a:prstGeom>
        </p:spPr>
        <p:txBody>
          <a:bodyPr vert="horz" wrap="square" lIns="0" tIns="8145" rIns="0" bIns="0" rtlCol="0">
            <a:spAutoFit/>
          </a:bodyPr>
          <a:lstStyle/>
          <a:p>
            <a:pPr marL="6923" algn="ctr">
              <a:spcBef>
                <a:spcPts val="64"/>
              </a:spcBef>
            </a:pPr>
            <a:r>
              <a:rPr sz="1100" b="1" spc="-10" dirty="0">
                <a:solidFill>
                  <a:srgbClr val="FFFFFF"/>
                </a:solidFill>
                <a:cs typeface="ML Basis SemiBold"/>
              </a:rPr>
              <a:t>Stage </a:t>
            </a:r>
            <a:r>
              <a:rPr sz="1100" b="1" dirty="0">
                <a:solidFill>
                  <a:srgbClr val="FFFFFF"/>
                </a:solidFill>
                <a:cs typeface="ML Basis SemiBold"/>
              </a:rPr>
              <a:t>1: </a:t>
            </a:r>
            <a:r>
              <a:rPr sz="1100" b="1" spc="-10" dirty="0">
                <a:solidFill>
                  <a:srgbClr val="FFFFFF"/>
                </a:solidFill>
                <a:cs typeface="ML Basis SemiBold"/>
              </a:rPr>
              <a:t>Study</a:t>
            </a:r>
            <a:endParaRPr sz="1100" dirty="0">
              <a:cs typeface="ML Basis SemiBold"/>
            </a:endParaRPr>
          </a:p>
          <a:p>
            <a:pPr>
              <a:lnSpc>
                <a:spcPct val="100000"/>
              </a:lnSpc>
            </a:pPr>
            <a:endParaRPr sz="1100" dirty="0">
              <a:cs typeface="ML Basis SemiBold"/>
            </a:endParaRPr>
          </a:p>
          <a:p>
            <a:pPr marL="7737" marR="3258" indent="-407" algn="ctr">
              <a:lnSpc>
                <a:spcPts val="898"/>
              </a:lnSpc>
            </a:pPr>
            <a:r>
              <a:rPr sz="900" b="1" spc="-13" dirty="0">
                <a:solidFill>
                  <a:srgbClr val="FFFFFF"/>
                </a:solidFill>
                <a:cs typeface="ML Basis SemiBold"/>
              </a:rPr>
              <a:t>Technical </a:t>
            </a:r>
            <a:r>
              <a:rPr sz="900" b="1" spc="-10" dirty="0">
                <a:solidFill>
                  <a:srgbClr val="FFFFFF"/>
                </a:solidFill>
                <a:cs typeface="ML Basis SemiBold"/>
              </a:rPr>
              <a:t>analysis  </a:t>
            </a:r>
            <a:r>
              <a:rPr sz="900" b="1" spc="-6" dirty="0">
                <a:solidFill>
                  <a:srgbClr val="FFFFFF"/>
                </a:solidFill>
                <a:cs typeface="ML Basis SemiBold"/>
              </a:rPr>
              <a:t>Understanding </a:t>
            </a:r>
            <a:r>
              <a:rPr sz="900" b="1" spc="-10" dirty="0">
                <a:solidFill>
                  <a:srgbClr val="FFFFFF"/>
                </a:solidFill>
                <a:cs typeface="ML Basis SemiBold"/>
              </a:rPr>
              <a:t>what </a:t>
            </a:r>
            <a:r>
              <a:rPr sz="900" b="1" spc="-6" dirty="0">
                <a:solidFill>
                  <a:srgbClr val="FFFFFF"/>
                </a:solidFill>
                <a:cs typeface="ML Basis SemiBold"/>
              </a:rPr>
              <a:t>you</a:t>
            </a:r>
            <a:r>
              <a:rPr sz="900" b="1" spc="-19" dirty="0">
                <a:solidFill>
                  <a:srgbClr val="FFFFFF"/>
                </a:solidFill>
                <a:cs typeface="ML Basis SemiBold"/>
              </a:rPr>
              <a:t> </a:t>
            </a:r>
            <a:r>
              <a:rPr sz="900" b="1" spc="-13" dirty="0">
                <a:solidFill>
                  <a:srgbClr val="FFFFFF"/>
                </a:solidFill>
                <a:cs typeface="ML Basis SemiBold"/>
              </a:rPr>
              <a:t>have  Research</a:t>
            </a:r>
            <a:endParaRPr sz="900" dirty="0">
              <a:cs typeface="ML Basis SemiBold"/>
            </a:endParaRPr>
          </a:p>
        </p:txBody>
      </p:sp>
      <p:grpSp>
        <p:nvGrpSpPr>
          <p:cNvPr id="84" name="object 57"/>
          <p:cNvGrpSpPr/>
          <p:nvPr/>
        </p:nvGrpSpPr>
        <p:grpSpPr>
          <a:xfrm>
            <a:off x="1909913" y="964067"/>
            <a:ext cx="7338141" cy="5324317"/>
            <a:chOff x="1035655" y="1503230"/>
            <a:chExt cx="11442065" cy="8301990"/>
          </a:xfrm>
        </p:grpSpPr>
        <p:sp>
          <p:nvSpPr>
            <p:cNvPr id="85" name="object 58"/>
            <p:cNvSpPr/>
            <p:nvPr/>
          </p:nvSpPr>
          <p:spPr>
            <a:xfrm>
              <a:off x="1048355" y="2354378"/>
              <a:ext cx="3343275" cy="847725"/>
            </a:xfrm>
            <a:custGeom>
              <a:avLst/>
              <a:gdLst/>
              <a:ahLst/>
              <a:cxnLst/>
              <a:rect l="l" t="t" r="r" b="b"/>
              <a:pathLst>
                <a:path w="3343275" h="847725">
                  <a:moveTo>
                    <a:pt x="108000" y="0"/>
                  </a:moveTo>
                  <a:lnTo>
                    <a:pt x="65960" y="8488"/>
                  </a:lnTo>
                  <a:lnTo>
                    <a:pt x="31630" y="31635"/>
                  </a:lnTo>
                  <a:lnTo>
                    <a:pt x="8486" y="65965"/>
                  </a:lnTo>
                  <a:lnTo>
                    <a:pt x="0" y="108000"/>
                  </a:lnTo>
                  <a:lnTo>
                    <a:pt x="0" y="739673"/>
                  </a:lnTo>
                  <a:lnTo>
                    <a:pt x="8486" y="781708"/>
                  </a:lnTo>
                  <a:lnTo>
                    <a:pt x="31630" y="816038"/>
                  </a:lnTo>
                  <a:lnTo>
                    <a:pt x="65960" y="839185"/>
                  </a:lnTo>
                  <a:lnTo>
                    <a:pt x="108000" y="847674"/>
                  </a:lnTo>
                  <a:lnTo>
                    <a:pt x="3235007" y="847674"/>
                  </a:lnTo>
                  <a:lnTo>
                    <a:pt x="3277048" y="839185"/>
                  </a:lnTo>
                  <a:lnTo>
                    <a:pt x="3311377" y="816038"/>
                  </a:lnTo>
                  <a:lnTo>
                    <a:pt x="3334521" y="781708"/>
                  </a:lnTo>
                  <a:lnTo>
                    <a:pt x="3343008" y="739673"/>
                  </a:lnTo>
                  <a:lnTo>
                    <a:pt x="3343008" y="108000"/>
                  </a:lnTo>
                  <a:lnTo>
                    <a:pt x="3334521" y="65965"/>
                  </a:lnTo>
                  <a:lnTo>
                    <a:pt x="3311377" y="31635"/>
                  </a:lnTo>
                  <a:lnTo>
                    <a:pt x="3277048" y="8488"/>
                  </a:lnTo>
                  <a:lnTo>
                    <a:pt x="3235007" y="0"/>
                  </a:lnTo>
                  <a:lnTo>
                    <a:pt x="108000" y="0"/>
                  </a:lnTo>
                  <a:close/>
                </a:path>
              </a:pathLst>
            </a:custGeom>
            <a:ln w="254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sz="1400" dirty="0"/>
            </a:p>
          </p:txBody>
        </p:sp>
        <p:sp>
          <p:nvSpPr>
            <p:cNvPr id="86" name="object 59"/>
            <p:cNvSpPr/>
            <p:nvPr/>
          </p:nvSpPr>
          <p:spPr>
            <a:xfrm>
              <a:off x="12464975" y="1515930"/>
              <a:ext cx="0" cy="8238490"/>
            </a:xfrm>
            <a:custGeom>
              <a:avLst/>
              <a:gdLst/>
              <a:ahLst/>
              <a:cxnLst/>
              <a:rect l="l" t="t" r="r" b="b"/>
              <a:pathLst>
                <a:path h="8238490">
                  <a:moveTo>
                    <a:pt x="0" y="0"/>
                  </a:moveTo>
                  <a:lnTo>
                    <a:pt x="0" y="8238108"/>
                  </a:lnTo>
                </a:path>
              </a:pathLst>
            </a:custGeom>
            <a:ln w="25400">
              <a:solidFill>
                <a:srgbClr val="414042"/>
              </a:solidFill>
              <a:prstDash val="dot"/>
            </a:ln>
          </p:spPr>
          <p:txBody>
            <a:bodyPr wrap="square" lIns="0" tIns="0" rIns="0" bIns="0" rtlCol="0"/>
            <a:lstStyle/>
            <a:p>
              <a:endParaRPr sz="1400" dirty="0"/>
            </a:p>
          </p:txBody>
        </p:sp>
        <p:sp>
          <p:nvSpPr>
            <p:cNvPr id="87" name="object 60"/>
            <p:cNvSpPr/>
            <p:nvPr/>
          </p:nvSpPr>
          <p:spPr>
            <a:xfrm>
              <a:off x="12464975" y="9792005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25400">
              <a:solidFill>
                <a:srgbClr val="414042"/>
              </a:solidFill>
            </a:ln>
          </p:spPr>
          <p:txBody>
            <a:bodyPr wrap="square" lIns="0" tIns="0" rIns="0" bIns="0" rtlCol="0"/>
            <a:lstStyle/>
            <a:p>
              <a:endParaRPr sz="1400" dirty="0"/>
            </a:p>
          </p:txBody>
        </p:sp>
      </p:grpSp>
      <p:sp>
        <p:nvSpPr>
          <p:cNvPr id="88" name="object 61"/>
          <p:cNvSpPr/>
          <p:nvPr/>
        </p:nvSpPr>
        <p:spPr>
          <a:xfrm>
            <a:off x="9239880" y="923517"/>
            <a:ext cx="0" cy="0"/>
          </a:xfrm>
          <a:custGeom>
            <a:avLst/>
            <a:gdLst/>
            <a:ahLst/>
            <a:cxnLst/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  <a:ln w="25400">
            <a:solidFill>
              <a:srgbClr val="414042"/>
            </a:solidFill>
          </a:ln>
        </p:spPr>
        <p:txBody>
          <a:bodyPr wrap="square" lIns="0" tIns="0" rIns="0" bIns="0" rtlCol="0"/>
          <a:lstStyle/>
          <a:p>
            <a:endParaRPr sz="1400" dirty="0"/>
          </a:p>
        </p:txBody>
      </p:sp>
      <p:sp>
        <p:nvSpPr>
          <p:cNvPr id="89" name="object 62"/>
          <p:cNvSpPr txBox="1"/>
          <p:nvPr/>
        </p:nvSpPr>
        <p:spPr>
          <a:xfrm>
            <a:off x="1809747" y="827740"/>
            <a:ext cx="721638" cy="403408"/>
          </a:xfrm>
          <a:prstGeom prst="rect">
            <a:avLst/>
          </a:prstGeom>
        </p:spPr>
        <p:txBody>
          <a:bodyPr vert="horz" wrap="square" lIns="0" tIns="56607" rIns="0" bIns="0" rtlCol="0">
            <a:spAutoFit/>
          </a:bodyPr>
          <a:lstStyle/>
          <a:p>
            <a:pPr marL="8145">
              <a:spcBef>
                <a:spcPts val="446"/>
              </a:spcBef>
            </a:pPr>
            <a:r>
              <a:rPr sz="1100" b="1" spc="-35" dirty="0">
                <a:solidFill>
                  <a:srgbClr val="231F20"/>
                </a:solidFill>
                <a:cs typeface="ML Basis SemiBold"/>
              </a:rPr>
              <a:t>2020</a:t>
            </a:r>
            <a:endParaRPr sz="1100" dirty="0">
              <a:cs typeface="ML Basis SemiBold"/>
            </a:endParaRPr>
          </a:p>
          <a:p>
            <a:pPr marL="8145">
              <a:spcBef>
                <a:spcPts val="285"/>
              </a:spcBef>
            </a:pPr>
            <a:r>
              <a:rPr sz="900" b="1" spc="-3" dirty="0">
                <a:solidFill>
                  <a:srgbClr val="231F20"/>
                </a:solidFill>
                <a:cs typeface="ML Basis SemiBold"/>
              </a:rPr>
              <a:t>July-December</a:t>
            </a:r>
            <a:endParaRPr sz="900" dirty="0">
              <a:cs typeface="ML Basis SemiBold"/>
            </a:endParaRPr>
          </a:p>
        </p:txBody>
      </p:sp>
      <p:sp>
        <p:nvSpPr>
          <p:cNvPr id="90" name="object 63"/>
          <p:cNvSpPr txBox="1"/>
          <p:nvPr/>
        </p:nvSpPr>
        <p:spPr>
          <a:xfrm>
            <a:off x="4337986" y="832795"/>
            <a:ext cx="901232" cy="403408"/>
          </a:xfrm>
          <a:prstGeom prst="rect">
            <a:avLst/>
          </a:prstGeom>
        </p:spPr>
        <p:txBody>
          <a:bodyPr vert="horz" wrap="square" lIns="0" tIns="56607" rIns="0" bIns="0" rtlCol="0">
            <a:spAutoFit/>
          </a:bodyPr>
          <a:lstStyle/>
          <a:p>
            <a:pPr marL="8145">
              <a:spcBef>
                <a:spcPts val="446"/>
              </a:spcBef>
            </a:pPr>
            <a:r>
              <a:rPr sz="1100" b="1" spc="-16" dirty="0">
                <a:solidFill>
                  <a:srgbClr val="231F20"/>
                </a:solidFill>
                <a:cs typeface="ML Basis SemiBold"/>
              </a:rPr>
              <a:t>2021</a:t>
            </a:r>
            <a:endParaRPr sz="1100" dirty="0">
              <a:cs typeface="ML Basis SemiBold"/>
            </a:endParaRPr>
          </a:p>
          <a:p>
            <a:pPr marL="8145">
              <a:spcBef>
                <a:spcPts val="285"/>
              </a:spcBef>
            </a:pPr>
            <a:r>
              <a:rPr sz="900" b="1" spc="-3" dirty="0">
                <a:solidFill>
                  <a:srgbClr val="231F20"/>
                </a:solidFill>
                <a:cs typeface="ML Basis SemiBold"/>
              </a:rPr>
              <a:t>January-December</a:t>
            </a:r>
            <a:endParaRPr sz="900" dirty="0">
              <a:cs typeface="ML Basis SemiBold"/>
            </a:endParaRPr>
          </a:p>
        </p:txBody>
      </p:sp>
      <p:sp>
        <p:nvSpPr>
          <p:cNvPr id="91" name="object 64"/>
          <p:cNvSpPr txBox="1"/>
          <p:nvPr/>
        </p:nvSpPr>
        <p:spPr>
          <a:xfrm>
            <a:off x="9374352" y="827740"/>
            <a:ext cx="878019" cy="403408"/>
          </a:xfrm>
          <a:prstGeom prst="rect">
            <a:avLst/>
          </a:prstGeom>
        </p:spPr>
        <p:txBody>
          <a:bodyPr vert="horz" wrap="square" lIns="0" tIns="56607" rIns="0" bIns="0" rtlCol="0">
            <a:spAutoFit/>
          </a:bodyPr>
          <a:lstStyle/>
          <a:p>
            <a:pPr marL="8145">
              <a:spcBef>
                <a:spcPts val="446"/>
              </a:spcBef>
            </a:pPr>
            <a:r>
              <a:rPr sz="1100" b="1" spc="-16" dirty="0">
                <a:solidFill>
                  <a:srgbClr val="231F20"/>
                </a:solidFill>
                <a:cs typeface="ML Basis SemiBold"/>
              </a:rPr>
              <a:t>2022</a:t>
            </a:r>
            <a:r>
              <a:rPr sz="1100" b="1" spc="-48" dirty="0">
                <a:solidFill>
                  <a:srgbClr val="231F20"/>
                </a:solidFill>
                <a:cs typeface="ML Basis SemiBold"/>
              </a:rPr>
              <a:t> </a:t>
            </a:r>
            <a:r>
              <a:rPr sz="1100" b="1" spc="-10" dirty="0">
                <a:solidFill>
                  <a:srgbClr val="231F20"/>
                </a:solidFill>
                <a:cs typeface="ML Basis SemiBold"/>
              </a:rPr>
              <a:t>onwards</a:t>
            </a:r>
            <a:endParaRPr sz="1100" dirty="0">
              <a:cs typeface="ML Basis SemiBold"/>
            </a:endParaRPr>
          </a:p>
          <a:p>
            <a:pPr marL="8145">
              <a:spcBef>
                <a:spcPts val="285"/>
              </a:spcBef>
            </a:pPr>
            <a:r>
              <a:rPr sz="900" b="1" spc="-10" dirty="0">
                <a:solidFill>
                  <a:srgbClr val="231F20"/>
                </a:solidFill>
                <a:cs typeface="ML Basis SemiBold"/>
              </a:rPr>
              <a:t>Future</a:t>
            </a:r>
            <a:r>
              <a:rPr sz="900" b="1" spc="-6" dirty="0">
                <a:solidFill>
                  <a:srgbClr val="231F20"/>
                </a:solidFill>
                <a:cs typeface="ML Basis SemiBold"/>
              </a:rPr>
              <a:t> </a:t>
            </a:r>
            <a:r>
              <a:rPr sz="900" b="1" spc="-3" dirty="0">
                <a:solidFill>
                  <a:srgbClr val="231F20"/>
                </a:solidFill>
                <a:cs typeface="ML Basis SemiBold"/>
              </a:rPr>
              <a:t>work</a:t>
            </a:r>
            <a:endParaRPr sz="900" dirty="0">
              <a:cs typeface="ML Basis SemiBold"/>
            </a:endParaRPr>
          </a:p>
        </p:txBody>
      </p:sp>
      <p:sp>
        <p:nvSpPr>
          <p:cNvPr id="92" name="object 65"/>
          <p:cNvSpPr txBox="1"/>
          <p:nvPr/>
        </p:nvSpPr>
        <p:spPr>
          <a:xfrm>
            <a:off x="9422865" y="3801043"/>
            <a:ext cx="872811" cy="725255"/>
          </a:xfrm>
          <a:prstGeom prst="rect">
            <a:avLst/>
          </a:prstGeom>
        </p:spPr>
        <p:txBody>
          <a:bodyPr vert="horz" wrap="square" lIns="0" tIns="14661" rIns="0" bIns="0" rtlCol="0">
            <a:spAutoFit/>
          </a:bodyPr>
          <a:lstStyle/>
          <a:p>
            <a:pPr marL="8145" marR="127869" algn="ctr">
              <a:lnSpc>
                <a:spcPts val="898"/>
              </a:lnSpc>
              <a:spcBef>
                <a:spcPts val="115"/>
              </a:spcBef>
            </a:pPr>
            <a:r>
              <a:rPr sz="900" b="1" spc="-6" dirty="0">
                <a:solidFill>
                  <a:srgbClr val="231F20"/>
                </a:solidFill>
                <a:cs typeface="ML Basis SemiBold"/>
              </a:rPr>
              <a:t>Following</a:t>
            </a:r>
            <a:r>
              <a:rPr sz="900" b="1" spc="-48" dirty="0">
                <a:solidFill>
                  <a:srgbClr val="231F20"/>
                </a:solidFill>
                <a:cs typeface="ML Basis SemiBold"/>
              </a:rPr>
              <a:t> </a:t>
            </a:r>
            <a:r>
              <a:rPr sz="900" b="1" spc="-3" dirty="0">
                <a:solidFill>
                  <a:srgbClr val="231F20"/>
                </a:solidFill>
                <a:cs typeface="ML Basis SemiBold"/>
              </a:rPr>
              <a:t>the  </a:t>
            </a:r>
            <a:r>
              <a:rPr sz="900" b="1" spc="-6" dirty="0">
                <a:solidFill>
                  <a:srgbClr val="231F20"/>
                </a:solidFill>
                <a:cs typeface="ML Basis SemiBold"/>
              </a:rPr>
              <a:t>conclusion</a:t>
            </a:r>
            <a:r>
              <a:rPr sz="900" b="1" spc="-45" dirty="0">
                <a:solidFill>
                  <a:srgbClr val="231F20"/>
                </a:solidFill>
                <a:cs typeface="ML Basis SemiBold"/>
              </a:rPr>
              <a:t> </a:t>
            </a:r>
            <a:r>
              <a:rPr sz="900" b="1" spc="-6" dirty="0">
                <a:solidFill>
                  <a:srgbClr val="231F20"/>
                </a:solidFill>
                <a:cs typeface="ML Basis SemiBold"/>
              </a:rPr>
              <a:t>of  this</a:t>
            </a:r>
            <a:r>
              <a:rPr sz="900" b="1" spc="-16" dirty="0">
                <a:solidFill>
                  <a:srgbClr val="231F20"/>
                </a:solidFill>
                <a:cs typeface="ML Basis SemiBold"/>
              </a:rPr>
              <a:t> </a:t>
            </a:r>
            <a:r>
              <a:rPr sz="900" b="1" spc="-6" dirty="0">
                <a:solidFill>
                  <a:srgbClr val="231F20"/>
                </a:solidFill>
                <a:cs typeface="ML Basis SemiBold"/>
              </a:rPr>
              <a:t>Project:</a:t>
            </a:r>
            <a:endParaRPr sz="900" dirty="0">
              <a:cs typeface="ML Basis SemiBold"/>
            </a:endParaRPr>
          </a:p>
          <a:p>
            <a:pPr marL="362023" marR="3258" indent="-114023">
              <a:spcBef>
                <a:spcPts val="231"/>
              </a:spcBef>
            </a:pPr>
            <a:r>
              <a:rPr sz="1100" b="1" spc="-10" dirty="0">
                <a:solidFill>
                  <a:srgbClr val="FFFFFF"/>
                </a:solidFill>
                <a:cs typeface="ML Basis SemiBold"/>
              </a:rPr>
              <a:t>Stage</a:t>
            </a:r>
            <a:r>
              <a:rPr sz="1100" b="1" spc="-55" dirty="0">
                <a:solidFill>
                  <a:srgbClr val="FFFFFF"/>
                </a:solidFill>
                <a:cs typeface="ML Basis SemiBold"/>
              </a:rPr>
              <a:t> </a:t>
            </a:r>
            <a:r>
              <a:rPr sz="1100" b="1" dirty="0">
                <a:solidFill>
                  <a:srgbClr val="FFFFFF"/>
                </a:solidFill>
                <a:cs typeface="ML Basis SemiBold"/>
              </a:rPr>
              <a:t>3:  </a:t>
            </a:r>
            <a:r>
              <a:rPr sz="1100" b="1" spc="-13" dirty="0">
                <a:solidFill>
                  <a:srgbClr val="FFFFFF"/>
                </a:solidFill>
                <a:cs typeface="ML Basis SemiBold"/>
              </a:rPr>
              <a:t>Plan</a:t>
            </a:r>
            <a:endParaRPr sz="1100" dirty="0">
              <a:cs typeface="ML Basis SemiBold"/>
            </a:endParaRPr>
          </a:p>
        </p:txBody>
      </p:sp>
      <p:grpSp>
        <p:nvGrpSpPr>
          <p:cNvPr id="93" name="object 66"/>
          <p:cNvGrpSpPr/>
          <p:nvPr/>
        </p:nvGrpSpPr>
        <p:grpSpPr>
          <a:xfrm>
            <a:off x="8712258" y="4185715"/>
            <a:ext cx="1208702" cy="623084"/>
            <a:chOff x="11642275" y="6526614"/>
            <a:chExt cx="1884680" cy="971550"/>
          </a:xfrm>
        </p:grpSpPr>
        <p:sp>
          <p:nvSpPr>
            <p:cNvPr id="94" name="object 67"/>
            <p:cNvSpPr/>
            <p:nvPr/>
          </p:nvSpPr>
          <p:spPr>
            <a:xfrm>
              <a:off x="11654975" y="6539314"/>
              <a:ext cx="1014094" cy="255270"/>
            </a:xfrm>
            <a:custGeom>
              <a:avLst/>
              <a:gdLst/>
              <a:ahLst/>
              <a:cxnLst/>
              <a:rect l="l" t="t" r="r" b="b"/>
              <a:pathLst>
                <a:path w="1014095" h="255270">
                  <a:moveTo>
                    <a:pt x="0" y="0"/>
                  </a:moveTo>
                  <a:lnTo>
                    <a:pt x="0" y="146710"/>
                  </a:lnTo>
                  <a:lnTo>
                    <a:pt x="8486" y="188751"/>
                  </a:lnTo>
                  <a:lnTo>
                    <a:pt x="31630" y="223080"/>
                  </a:lnTo>
                  <a:lnTo>
                    <a:pt x="65960" y="246224"/>
                  </a:lnTo>
                  <a:lnTo>
                    <a:pt x="108000" y="254711"/>
                  </a:lnTo>
                  <a:lnTo>
                    <a:pt x="1013726" y="254711"/>
                  </a:lnTo>
                </a:path>
              </a:pathLst>
            </a:custGeom>
            <a:ln w="25400">
              <a:solidFill>
                <a:srgbClr val="808284"/>
              </a:solidFill>
            </a:ln>
          </p:spPr>
          <p:txBody>
            <a:bodyPr wrap="square" lIns="0" tIns="0" rIns="0" bIns="0" rtlCol="0"/>
            <a:lstStyle/>
            <a:p>
              <a:endParaRPr sz="1400" dirty="0"/>
            </a:p>
          </p:txBody>
        </p:sp>
        <p:sp>
          <p:nvSpPr>
            <p:cNvPr id="95" name="object 68"/>
            <p:cNvSpPr/>
            <p:nvPr/>
          </p:nvSpPr>
          <p:spPr>
            <a:xfrm>
              <a:off x="12604174" y="6734034"/>
              <a:ext cx="64769" cy="120014"/>
            </a:xfrm>
            <a:custGeom>
              <a:avLst/>
              <a:gdLst/>
              <a:ahLst/>
              <a:cxnLst/>
              <a:rect l="l" t="t" r="r" b="b"/>
              <a:pathLst>
                <a:path w="64770" h="120015">
                  <a:moveTo>
                    <a:pt x="0" y="0"/>
                  </a:moveTo>
                  <a:lnTo>
                    <a:pt x="64528" y="59994"/>
                  </a:lnTo>
                  <a:lnTo>
                    <a:pt x="0" y="119976"/>
                  </a:lnTo>
                </a:path>
              </a:pathLst>
            </a:custGeom>
            <a:ln w="25400">
              <a:solidFill>
                <a:srgbClr val="808284"/>
              </a:solidFill>
            </a:ln>
          </p:spPr>
          <p:txBody>
            <a:bodyPr wrap="square" lIns="0" tIns="0" rIns="0" bIns="0" rtlCol="0"/>
            <a:lstStyle/>
            <a:p>
              <a:endParaRPr sz="1400" dirty="0"/>
            </a:p>
          </p:txBody>
        </p:sp>
        <p:sp>
          <p:nvSpPr>
            <p:cNvPr id="96" name="object 69"/>
            <p:cNvSpPr/>
            <p:nvPr/>
          </p:nvSpPr>
          <p:spPr>
            <a:xfrm>
              <a:off x="13453675" y="7079315"/>
              <a:ext cx="0" cy="405765"/>
            </a:xfrm>
            <a:custGeom>
              <a:avLst/>
              <a:gdLst/>
              <a:ahLst/>
              <a:cxnLst/>
              <a:rect l="l" t="t" r="r" b="b"/>
              <a:pathLst>
                <a:path h="405765">
                  <a:moveTo>
                    <a:pt x="0" y="0"/>
                  </a:moveTo>
                  <a:lnTo>
                    <a:pt x="0" y="405523"/>
                  </a:lnTo>
                </a:path>
              </a:pathLst>
            </a:custGeom>
            <a:ln w="25400">
              <a:solidFill>
                <a:srgbClr val="808284"/>
              </a:solidFill>
            </a:ln>
          </p:spPr>
          <p:txBody>
            <a:bodyPr wrap="square" lIns="0" tIns="0" rIns="0" bIns="0" rtlCol="0"/>
            <a:lstStyle/>
            <a:p>
              <a:endParaRPr sz="1400" dirty="0"/>
            </a:p>
          </p:txBody>
        </p:sp>
        <p:sp>
          <p:nvSpPr>
            <p:cNvPr id="97" name="object 70"/>
            <p:cNvSpPr/>
            <p:nvPr/>
          </p:nvSpPr>
          <p:spPr>
            <a:xfrm>
              <a:off x="13393687" y="7420313"/>
              <a:ext cx="120014" cy="64769"/>
            </a:xfrm>
            <a:custGeom>
              <a:avLst/>
              <a:gdLst/>
              <a:ahLst/>
              <a:cxnLst/>
              <a:rect l="l" t="t" r="r" b="b"/>
              <a:pathLst>
                <a:path w="120015" h="64770">
                  <a:moveTo>
                    <a:pt x="119976" y="0"/>
                  </a:moveTo>
                  <a:lnTo>
                    <a:pt x="59982" y="64528"/>
                  </a:lnTo>
                  <a:lnTo>
                    <a:pt x="0" y="0"/>
                  </a:lnTo>
                </a:path>
              </a:pathLst>
            </a:custGeom>
            <a:ln w="25400">
              <a:solidFill>
                <a:srgbClr val="808284"/>
              </a:solidFill>
            </a:ln>
          </p:spPr>
          <p:txBody>
            <a:bodyPr wrap="square" lIns="0" tIns="0" rIns="0" bIns="0" rtlCol="0"/>
            <a:lstStyle/>
            <a:p>
              <a:endParaRPr sz="1400" dirty="0"/>
            </a:p>
          </p:txBody>
        </p:sp>
      </p:grpSp>
      <p:sp>
        <p:nvSpPr>
          <p:cNvPr id="98" name="object 71"/>
          <p:cNvSpPr txBox="1"/>
          <p:nvPr/>
        </p:nvSpPr>
        <p:spPr>
          <a:xfrm>
            <a:off x="2636385" y="4781263"/>
            <a:ext cx="1001819" cy="239057"/>
          </a:xfrm>
          <a:prstGeom prst="rect">
            <a:avLst/>
          </a:prstGeom>
        </p:spPr>
        <p:txBody>
          <a:bodyPr vert="horz" wrap="square" lIns="0" tIns="8145" rIns="0" bIns="0" rtlCol="0">
            <a:spAutoFit/>
          </a:bodyPr>
          <a:lstStyle/>
          <a:p>
            <a:pPr marL="8145">
              <a:lnSpc>
                <a:spcPts val="911"/>
              </a:lnSpc>
              <a:spcBef>
                <a:spcPts val="64"/>
              </a:spcBef>
            </a:pPr>
            <a:r>
              <a:rPr sz="900" b="1" spc="-6" dirty="0">
                <a:solidFill>
                  <a:srgbClr val="231F20"/>
                </a:solidFill>
                <a:cs typeface="ML Basis SemiBold"/>
              </a:rPr>
              <a:t>Councillor</a:t>
            </a:r>
            <a:r>
              <a:rPr sz="900" b="1" spc="-22" dirty="0">
                <a:solidFill>
                  <a:srgbClr val="231F20"/>
                </a:solidFill>
                <a:cs typeface="ML Basis SemiBold"/>
              </a:rPr>
              <a:t> </a:t>
            </a:r>
            <a:r>
              <a:rPr sz="900" b="1" spc="-6" dirty="0">
                <a:solidFill>
                  <a:srgbClr val="231F20"/>
                </a:solidFill>
                <a:cs typeface="ML Basis SemiBold"/>
              </a:rPr>
              <a:t>workshop</a:t>
            </a:r>
            <a:endParaRPr sz="900" dirty="0">
              <a:cs typeface="ML Basis SemiBold"/>
            </a:endParaRPr>
          </a:p>
          <a:p>
            <a:pPr marL="8145">
              <a:lnSpc>
                <a:spcPts val="911"/>
              </a:lnSpc>
            </a:pPr>
            <a:r>
              <a:rPr sz="900" b="1" dirty="0">
                <a:solidFill>
                  <a:srgbClr val="231F20"/>
                </a:solidFill>
                <a:cs typeface="ML Basis SemiBold"/>
              </a:rPr>
              <a:t>– </a:t>
            </a:r>
            <a:r>
              <a:rPr sz="900" b="1" spc="-10" dirty="0">
                <a:solidFill>
                  <a:srgbClr val="231F20"/>
                </a:solidFill>
                <a:cs typeface="ML Basis SemiBold"/>
              </a:rPr>
              <a:t>Oct./Nov.</a:t>
            </a:r>
            <a:r>
              <a:rPr sz="900" b="1" spc="-16" dirty="0">
                <a:solidFill>
                  <a:srgbClr val="231F20"/>
                </a:solidFill>
                <a:cs typeface="ML Basis SemiBold"/>
              </a:rPr>
              <a:t> </a:t>
            </a:r>
            <a:r>
              <a:rPr sz="900" b="1" spc="-19" dirty="0">
                <a:solidFill>
                  <a:srgbClr val="231F20"/>
                </a:solidFill>
                <a:cs typeface="ML Basis SemiBold"/>
              </a:rPr>
              <a:t>2020</a:t>
            </a:r>
            <a:endParaRPr sz="900" dirty="0">
              <a:cs typeface="ML Basis SemiBold"/>
            </a:endParaRPr>
          </a:p>
        </p:txBody>
      </p:sp>
      <p:sp>
        <p:nvSpPr>
          <p:cNvPr id="99" name="object 72"/>
          <p:cNvSpPr/>
          <p:nvPr/>
        </p:nvSpPr>
        <p:spPr>
          <a:xfrm>
            <a:off x="2512214" y="4758060"/>
            <a:ext cx="1253906" cy="291180"/>
          </a:xfrm>
          <a:custGeom>
            <a:avLst/>
            <a:gdLst/>
            <a:ahLst/>
            <a:cxnLst/>
            <a:rect l="l" t="t" r="r" b="b"/>
            <a:pathLst>
              <a:path w="1955164" h="454025">
                <a:moveTo>
                  <a:pt x="108000" y="0"/>
                </a:moveTo>
                <a:lnTo>
                  <a:pt x="65960" y="8486"/>
                </a:lnTo>
                <a:lnTo>
                  <a:pt x="31630" y="31630"/>
                </a:lnTo>
                <a:lnTo>
                  <a:pt x="8486" y="65960"/>
                </a:lnTo>
                <a:lnTo>
                  <a:pt x="0" y="108000"/>
                </a:lnTo>
                <a:lnTo>
                  <a:pt x="0" y="345884"/>
                </a:lnTo>
                <a:lnTo>
                  <a:pt x="8486" y="387919"/>
                </a:lnTo>
                <a:lnTo>
                  <a:pt x="31630" y="422249"/>
                </a:lnTo>
                <a:lnTo>
                  <a:pt x="65960" y="445396"/>
                </a:lnTo>
                <a:lnTo>
                  <a:pt x="108000" y="453885"/>
                </a:lnTo>
                <a:lnTo>
                  <a:pt x="1846605" y="453885"/>
                </a:lnTo>
                <a:lnTo>
                  <a:pt x="1888640" y="445396"/>
                </a:lnTo>
                <a:lnTo>
                  <a:pt x="1922970" y="422249"/>
                </a:lnTo>
                <a:lnTo>
                  <a:pt x="1946117" y="387919"/>
                </a:lnTo>
                <a:lnTo>
                  <a:pt x="1954606" y="345884"/>
                </a:lnTo>
                <a:lnTo>
                  <a:pt x="1954606" y="108000"/>
                </a:lnTo>
                <a:lnTo>
                  <a:pt x="1946117" y="65960"/>
                </a:lnTo>
                <a:lnTo>
                  <a:pt x="1922970" y="31630"/>
                </a:lnTo>
                <a:lnTo>
                  <a:pt x="1888640" y="8486"/>
                </a:lnTo>
                <a:lnTo>
                  <a:pt x="1846605" y="0"/>
                </a:lnTo>
                <a:lnTo>
                  <a:pt x="108000" y="0"/>
                </a:lnTo>
                <a:close/>
              </a:path>
            </a:pathLst>
          </a:custGeom>
          <a:ln w="25400">
            <a:solidFill>
              <a:srgbClr val="808284"/>
            </a:solidFill>
          </a:ln>
        </p:spPr>
        <p:txBody>
          <a:bodyPr wrap="square" lIns="0" tIns="0" rIns="0" bIns="0" rtlCol="0"/>
          <a:lstStyle/>
          <a:p>
            <a:endParaRPr sz="1400" dirty="0"/>
          </a:p>
        </p:txBody>
      </p:sp>
      <p:sp>
        <p:nvSpPr>
          <p:cNvPr id="100" name="object 73"/>
          <p:cNvSpPr txBox="1"/>
          <p:nvPr/>
        </p:nvSpPr>
        <p:spPr>
          <a:xfrm>
            <a:off x="4676686" y="4774913"/>
            <a:ext cx="1051401" cy="239057"/>
          </a:xfrm>
          <a:prstGeom prst="rect">
            <a:avLst/>
          </a:prstGeom>
        </p:spPr>
        <p:txBody>
          <a:bodyPr vert="horz" wrap="square" lIns="0" tIns="8145" rIns="0" bIns="0" rtlCol="0">
            <a:spAutoFit/>
          </a:bodyPr>
          <a:lstStyle/>
          <a:p>
            <a:pPr marL="8145">
              <a:lnSpc>
                <a:spcPts val="911"/>
              </a:lnSpc>
              <a:spcBef>
                <a:spcPts val="64"/>
              </a:spcBef>
            </a:pPr>
            <a:r>
              <a:rPr sz="900" b="1" spc="-6" dirty="0">
                <a:solidFill>
                  <a:srgbClr val="231F20"/>
                </a:solidFill>
                <a:cs typeface="ML Basis SemiBold"/>
              </a:rPr>
              <a:t>Councillor</a:t>
            </a:r>
            <a:r>
              <a:rPr sz="900" b="1" spc="-22" dirty="0">
                <a:solidFill>
                  <a:srgbClr val="231F20"/>
                </a:solidFill>
                <a:cs typeface="ML Basis SemiBold"/>
              </a:rPr>
              <a:t> </a:t>
            </a:r>
            <a:r>
              <a:rPr sz="900" b="1" spc="-6" dirty="0">
                <a:solidFill>
                  <a:srgbClr val="231F20"/>
                </a:solidFill>
                <a:cs typeface="ML Basis SemiBold"/>
              </a:rPr>
              <a:t>workshop</a:t>
            </a:r>
            <a:endParaRPr sz="900" dirty="0">
              <a:cs typeface="ML Basis SemiBold"/>
            </a:endParaRPr>
          </a:p>
          <a:p>
            <a:pPr marL="8145">
              <a:lnSpc>
                <a:spcPts val="911"/>
              </a:lnSpc>
            </a:pPr>
            <a:r>
              <a:rPr sz="900" b="1" dirty="0">
                <a:solidFill>
                  <a:srgbClr val="231F20"/>
                </a:solidFill>
                <a:cs typeface="ML Basis SemiBold"/>
              </a:rPr>
              <a:t>– </a:t>
            </a:r>
            <a:r>
              <a:rPr sz="900" b="1" spc="-19" dirty="0">
                <a:solidFill>
                  <a:srgbClr val="231F20"/>
                </a:solidFill>
                <a:cs typeface="ML Basis SemiBold"/>
              </a:rPr>
              <a:t>Feb./Mar.</a:t>
            </a:r>
            <a:r>
              <a:rPr sz="900" b="1" spc="-10" dirty="0">
                <a:solidFill>
                  <a:srgbClr val="231F20"/>
                </a:solidFill>
                <a:cs typeface="ML Basis SemiBold"/>
              </a:rPr>
              <a:t> </a:t>
            </a:r>
            <a:r>
              <a:rPr sz="900" b="1" spc="-13" dirty="0">
                <a:solidFill>
                  <a:srgbClr val="231F20"/>
                </a:solidFill>
                <a:cs typeface="ML Basis SemiBold"/>
              </a:rPr>
              <a:t>2021</a:t>
            </a:r>
            <a:endParaRPr sz="900" dirty="0">
              <a:cs typeface="ML Basis SemiBold"/>
            </a:endParaRPr>
          </a:p>
        </p:txBody>
      </p:sp>
      <p:sp>
        <p:nvSpPr>
          <p:cNvPr id="101" name="object 74"/>
          <p:cNvSpPr/>
          <p:nvPr/>
        </p:nvSpPr>
        <p:spPr>
          <a:xfrm>
            <a:off x="4571564" y="4758060"/>
            <a:ext cx="1253906" cy="291180"/>
          </a:xfrm>
          <a:custGeom>
            <a:avLst/>
            <a:gdLst/>
            <a:ahLst/>
            <a:cxnLst/>
            <a:rect l="l" t="t" r="r" b="b"/>
            <a:pathLst>
              <a:path w="1955165" h="454025">
                <a:moveTo>
                  <a:pt x="108000" y="0"/>
                </a:moveTo>
                <a:lnTo>
                  <a:pt x="65960" y="8486"/>
                </a:lnTo>
                <a:lnTo>
                  <a:pt x="31630" y="31630"/>
                </a:lnTo>
                <a:lnTo>
                  <a:pt x="8486" y="65960"/>
                </a:lnTo>
                <a:lnTo>
                  <a:pt x="0" y="108000"/>
                </a:lnTo>
                <a:lnTo>
                  <a:pt x="0" y="345884"/>
                </a:lnTo>
                <a:lnTo>
                  <a:pt x="8486" y="387919"/>
                </a:lnTo>
                <a:lnTo>
                  <a:pt x="31630" y="422249"/>
                </a:lnTo>
                <a:lnTo>
                  <a:pt x="65960" y="445396"/>
                </a:lnTo>
                <a:lnTo>
                  <a:pt x="108000" y="453885"/>
                </a:lnTo>
                <a:lnTo>
                  <a:pt x="1846605" y="453885"/>
                </a:lnTo>
                <a:lnTo>
                  <a:pt x="1888640" y="445396"/>
                </a:lnTo>
                <a:lnTo>
                  <a:pt x="1922970" y="422249"/>
                </a:lnTo>
                <a:lnTo>
                  <a:pt x="1946117" y="387919"/>
                </a:lnTo>
                <a:lnTo>
                  <a:pt x="1954606" y="345884"/>
                </a:lnTo>
                <a:lnTo>
                  <a:pt x="1954606" y="108000"/>
                </a:lnTo>
                <a:lnTo>
                  <a:pt x="1946117" y="65960"/>
                </a:lnTo>
                <a:lnTo>
                  <a:pt x="1922970" y="31630"/>
                </a:lnTo>
                <a:lnTo>
                  <a:pt x="1888640" y="8486"/>
                </a:lnTo>
                <a:lnTo>
                  <a:pt x="1846605" y="0"/>
                </a:lnTo>
                <a:lnTo>
                  <a:pt x="108000" y="0"/>
                </a:lnTo>
                <a:close/>
              </a:path>
            </a:pathLst>
          </a:custGeom>
          <a:ln w="25400">
            <a:solidFill>
              <a:srgbClr val="808284"/>
            </a:solidFill>
          </a:ln>
        </p:spPr>
        <p:txBody>
          <a:bodyPr wrap="square" lIns="0" tIns="0" rIns="0" bIns="0" rtlCol="0"/>
          <a:lstStyle/>
          <a:p>
            <a:endParaRPr sz="1400" dirty="0"/>
          </a:p>
        </p:txBody>
      </p:sp>
      <p:sp>
        <p:nvSpPr>
          <p:cNvPr id="102" name="object 75"/>
          <p:cNvSpPr txBox="1"/>
          <p:nvPr/>
        </p:nvSpPr>
        <p:spPr>
          <a:xfrm>
            <a:off x="6332065" y="4774913"/>
            <a:ext cx="1122856" cy="239057"/>
          </a:xfrm>
          <a:prstGeom prst="rect">
            <a:avLst/>
          </a:prstGeom>
        </p:spPr>
        <p:txBody>
          <a:bodyPr vert="horz" wrap="square" lIns="0" tIns="8145" rIns="0" bIns="0" rtlCol="0">
            <a:spAutoFit/>
          </a:bodyPr>
          <a:lstStyle/>
          <a:p>
            <a:pPr marL="8145">
              <a:lnSpc>
                <a:spcPts val="911"/>
              </a:lnSpc>
              <a:spcBef>
                <a:spcPts val="64"/>
              </a:spcBef>
            </a:pPr>
            <a:r>
              <a:rPr sz="900" b="1" spc="-6" dirty="0">
                <a:solidFill>
                  <a:srgbClr val="231F20"/>
                </a:solidFill>
                <a:cs typeface="ML Basis SemiBold"/>
              </a:rPr>
              <a:t>Councillor</a:t>
            </a:r>
            <a:r>
              <a:rPr sz="900" b="1" spc="-22" dirty="0">
                <a:solidFill>
                  <a:srgbClr val="231F20"/>
                </a:solidFill>
                <a:cs typeface="ML Basis SemiBold"/>
              </a:rPr>
              <a:t> </a:t>
            </a:r>
            <a:r>
              <a:rPr sz="900" b="1" spc="-6" dirty="0">
                <a:solidFill>
                  <a:srgbClr val="231F20"/>
                </a:solidFill>
                <a:cs typeface="ML Basis SemiBold"/>
              </a:rPr>
              <a:t>workshop</a:t>
            </a:r>
            <a:endParaRPr sz="900" dirty="0">
              <a:cs typeface="ML Basis SemiBold"/>
            </a:endParaRPr>
          </a:p>
          <a:p>
            <a:pPr marL="8145">
              <a:lnSpc>
                <a:spcPts val="911"/>
              </a:lnSpc>
            </a:pPr>
            <a:r>
              <a:rPr sz="900" b="1" dirty="0">
                <a:solidFill>
                  <a:srgbClr val="231F20"/>
                </a:solidFill>
                <a:cs typeface="ML Basis SemiBold"/>
              </a:rPr>
              <a:t>– </a:t>
            </a:r>
            <a:r>
              <a:rPr sz="900" b="1" spc="-22" dirty="0">
                <a:solidFill>
                  <a:srgbClr val="231F20"/>
                </a:solidFill>
                <a:cs typeface="ML Basis SemiBold"/>
              </a:rPr>
              <a:t>June/July</a:t>
            </a:r>
            <a:r>
              <a:rPr sz="900" b="1" spc="-10" dirty="0">
                <a:solidFill>
                  <a:srgbClr val="231F20"/>
                </a:solidFill>
                <a:cs typeface="ML Basis SemiBold"/>
              </a:rPr>
              <a:t> </a:t>
            </a:r>
            <a:r>
              <a:rPr sz="900" b="1" spc="-13" dirty="0">
                <a:solidFill>
                  <a:srgbClr val="231F20"/>
                </a:solidFill>
                <a:cs typeface="ML Basis SemiBold"/>
              </a:rPr>
              <a:t>2021</a:t>
            </a:r>
            <a:endParaRPr sz="900" dirty="0">
              <a:cs typeface="ML Basis SemiBold"/>
            </a:endParaRPr>
          </a:p>
        </p:txBody>
      </p:sp>
      <p:sp>
        <p:nvSpPr>
          <p:cNvPr id="103" name="object 76"/>
          <p:cNvSpPr/>
          <p:nvPr/>
        </p:nvSpPr>
        <p:spPr>
          <a:xfrm>
            <a:off x="6226943" y="4758060"/>
            <a:ext cx="1253906" cy="291180"/>
          </a:xfrm>
          <a:custGeom>
            <a:avLst/>
            <a:gdLst/>
            <a:ahLst/>
            <a:cxnLst/>
            <a:rect l="l" t="t" r="r" b="b"/>
            <a:pathLst>
              <a:path w="1955165" h="454025">
                <a:moveTo>
                  <a:pt x="108000" y="0"/>
                </a:moveTo>
                <a:lnTo>
                  <a:pt x="65960" y="8486"/>
                </a:lnTo>
                <a:lnTo>
                  <a:pt x="31630" y="31630"/>
                </a:lnTo>
                <a:lnTo>
                  <a:pt x="8486" y="65960"/>
                </a:lnTo>
                <a:lnTo>
                  <a:pt x="0" y="108000"/>
                </a:lnTo>
                <a:lnTo>
                  <a:pt x="0" y="345884"/>
                </a:lnTo>
                <a:lnTo>
                  <a:pt x="8486" y="387919"/>
                </a:lnTo>
                <a:lnTo>
                  <a:pt x="31630" y="422249"/>
                </a:lnTo>
                <a:lnTo>
                  <a:pt x="65960" y="445396"/>
                </a:lnTo>
                <a:lnTo>
                  <a:pt x="108000" y="453885"/>
                </a:lnTo>
                <a:lnTo>
                  <a:pt x="1846605" y="453885"/>
                </a:lnTo>
                <a:lnTo>
                  <a:pt x="1888640" y="445396"/>
                </a:lnTo>
                <a:lnTo>
                  <a:pt x="1922970" y="422249"/>
                </a:lnTo>
                <a:lnTo>
                  <a:pt x="1946117" y="387919"/>
                </a:lnTo>
                <a:lnTo>
                  <a:pt x="1954606" y="345884"/>
                </a:lnTo>
                <a:lnTo>
                  <a:pt x="1954606" y="108000"/>
                </a:lnTo>
                <a:lnTo>
                  <a:pt x="1946117" y="65960"/>
                </a:lnTo>
                <a:lnTo>
                  <a:pt x="1922970" y="31630"/>
                </a:lnTo>
                <a:lnTo>
                  <a:pt x="1888640" y="8486"/>
                </a:lnTo>
                <a:lnTo>
                  <a:pt x="1846605" y="0"/>
                </a:lnTo>
                <a:lnTo>
                  <a:pt x="108000" y="0"/>
                </a:lnTo>
                <a:close/>
              </a:path>
            </a:pathLst>
          </a:custGeom>
          <a:ln w="25400">
            <a:solidFill>
              <a:srgbClr val="808284"/>
            </a:solidFill>
          </a:ln>
        </p:spPr>
        <p:txBody>
          <a:bodyPr wrap="square" lIns="0" tIns="0" rIns="0" bIns="0" rtlCol="0"/>
          <a:lstStyle/>
          <a:p>
            <a:endParaRPr sz="1400" dirty="0"/>
          </a:p>
        </p:txBody>
      </p:sp>
      <p:sp>
        <p:nvSpPr>
          <p:cNvPr id="104" name="object 77"/>
          <p:cNvSpPr txBox="1"/>
          <p:nvPr/>
        </p:nvSpPr>
        <p:spPr>
          <a:xfrm>
            <a:off x="2566535" y="5157099"/>
            <a:ext cx="1104435" cy="239057"/>
          </a:xfrm>
          <a:prstGeom prst="rect">
            <a:avLst/>
          </a:prstGeom>
        </p:spPr>
        <p:txBody>
          <a:bodyPr vert="horz" wrap="square" lIns="0" tIns="8145" rIns="0" bIns="0" rtlCol="0">
            <a:spAutoFit/>
          </a:bodyPr>
          <a:lstStyle/>
          <a:p>
            <a:pPr marL="8145">
              <a:lnSpc>
                <a:spcPts val="911"/>
              </a:lnSpc>
              <a:spcBef>
                <a:spcPts val="64"/>
              </a:spcBef>
            </a:pPr>
            <a:r>
              <a:rPr sz="900" b="1" spc="-10" dirty="0">
                <a:solidFill>
                  <a:srgbClr val="231F20"/>
                </a:solidFill>
                <a:cs typeface="ML Basis SemiBold"/>
              </a:rPr>
              <a:t>Stakeholder</a:t>
            </a:r>
            <a:r>
              <a:rPr sz="900" b="1" spc="-29" dirty="0">
                <a:solidFill>
                  <a:srgbClr val="231F20"/>
                </a:solidFill>
                <a:cs typeface="ML Basis SemiBold"/>
              </a:rPr>
              <a:t> </a:t>
            </a:r>
            <a:r>
              <a:rPr sz="900" b="1" spc="-10" dirty="0">
                <a:solidFill>
                  <a:srgbClr val="231F20"/>
                </a:solidFill>
                <a:cs typeface="ML Basis SemiBold"/>
              </a:rPr>
              <a:t>Webinar</a:t>
            </a:r>
            <a:endParaRPr sz="900" dirty="0">
              <a:cs typeface="ML Basis SemiBold"/>
            </a:endParaRPr>
          </a:p>
          <a:p>
            <a:pPr marL="8145">
              <a:lnSpc>
                <a:spcPts val="911"/>
              </a:lnSpc>
            </a:pPr>
            <a:r>
              <a:rPr sz="900" b="1" dirty="0">
                <a:solidFill>
                  <a:srgbClr val="231F20"/>
                </a:solidFill>
                <a:cs typeface="ML Basis SemiBold"/>
              </a:rPr>
              <a:t>– </a:t>
            </a:r>
            <a:r>
              <a:rPr sz="900" b="1" spc="-3" dirty="0">
                <a:solidFill>
                  <a:srgbClr val="231F20"/>
                </a:solidFill>
                <a:cs typeface="ML Basis SemiBold"/>
              </a:rPr>
              <a:t>Oct.</a:t>
            </a:r>
            <a:r>
              <a:rPr sz="900" b="1" spc="-10" dirty="0">
                <a:solidFill>
                  <a:srgbClr val="231F20"/>
                </a:solidFill>
                <a:cs typeface="ML Basis SemiBold"/>
              </a:rPr>
              <a:t> </a:t>
            </a:r>
            <a:r>
              <a:rPr sz="900" b="1" spc="-19" dirty="0">
                <a:solidFill>
                  <a:srgbClr val="231F20"/>
                </a:solidFill>
                <a:cs typeface="ML Basis SemiBold"/>
              </a:rPr>
              <a:t>2020</a:t>
            </a:r>
            <a:endParaRPr sz="900" dirty="0">
              <a:cs typeface="ML Basis SemiBold"/>
            </a:endParaRPr>
          </a:p>
        </p:txBody>
      </p:sp>
      <p:sp>
        <p:nvSpPr>
          <p:cNvPr id="105" name="object 78"/>
          <p:cNvSpPr/>
          <p:nvPr/>
        </p:nvSpPr>
        <p:spPr>
          <a:xfrm>
            <a:off x="2512214" y="5140245"/>
            <a:ext cx="1253906" cy="291180"/>
          </a:xfrm>
          <a:custGeom>
            <a:avLst/>
            <a:gdLst/>
            <a:ahLst/>
            <a:cxnLst/>
            <a:rect l="l" t="t" r="r" b="b"/>
            <a:pathLst>
              <a:path w="1955164" h="454025">
                <a:moveTo>
                  <a:pt x="108000" y="0"/>
                </a:moveTo>
                <a:lnTo>
                  <a:pt x="65960" y="8486"/>
                </a:lnTo>
                <a:lnTo>
                  <a:pt x="31630" y="31630"/>
                </a:lnTo>
                <a:lnTo>
                  <a:pt x="8486" y="65960"/>
                </a:lnTo>
                <a:lnTo>
                  <a:pt x="0" y="108000"/>
                </a:lnTo>
                <a:lnTo>
                  <a:pt x="0" y="345884"/>
                </a:lnTo>
                <a:lnTo>
                  <a:pt x="8486" y="387919"/>
                </a:lnTo>
                <a:lnTo>
                  <a:pt x="31630" y="422249"/>
                </a:lnTo>
                <a:lnTo>
                  <a:pt x="65960" y="445396"/>
                </a:lnTo>
                <a:lnTo>
                  <a:pt x="108000" y="453885"/>
                </a:lnTo>
                <a:lnTo>
                  <a:pt x="1846605" y="453885"/>
                </a:lnTo>
                <a:lnTo>
                  <a:pt x="1888640" y="445396"/>
                </a:lnTo>
                <a:lnTo>
                  <a:pt x="1922970" y="422249"/>
                </a:lnTo>
                <a:lnTo>
                  <a:pt x="1946117" y="387919"/>
                </a:lnTo>
                <a:lnTo>
                  <a:pt x="1954606" y="345884"/>
                </a:lnTo>
                <a:lnTo>
                  <a:pt x="1954606" y="108000"/>
                </a:lnTo>
                <a:lnTo>
                  <a:pt x="1946117" y="65960"/>
                </a:lnTo>
                <a:lnTo>
                  <a:pt x="1922970" y="31630"/>
                </a:lnTo>
                <a:lnTo>
                  <a:pt x="1888640" y="8486"/>
                </a:lnTo>
                <a:lnTo>
                  <a:pt x="1846605" y="0"/>
                </a:lnTo>
                <a:lnTo>
                  <a:pt x="108000" y="0"/>
                </a:lnTo>
                <a:close/>
              </a:path>
            </a:pathLst>
          </a:custGeom>
          <a:ln w="25400">
            <a:solidFill>
              <a:srgbClr val="808284"/>
            </a:solidFill>
          </a:ln>
        </p:spPr>
        <p:txBody>
          <a:bodyPr wrap="square" lIns="0" tIns="0" rIns="0" bIns="0" rtlCol="0"/>
          <a:lstStyle/>
          <a:p>
            <a:endParaRPr sz="1400" dirty="0"/>
          </a:p>
        </p:txBody>
      </p:sp>
      <p:sp>
        <p:nvSpPr>
          <p:cNvPr id="106" name="object 79"/>
          <p:cNvSpPr txBox="1"/>
          <p:nvPr/>
        </p:nvSpPr>
        <p:spPr>
          <a:xfrm>
            <a:off x="6093146" y="5157097"/>
            <a:ext cx="1199584" cy="239057"/>
          </a:xfrm>
          <a:prstGeom prst="rect">
            <a:avLst/>
          </a:prstGeom>
        </p:spPr>
        <p:txBody>
          <a:bodyPr vert="horz" wrap="square" lIns="0" tIns="8145" rIns="0" bIns="0" rtlCol="0">
            <a:spAutoFit/>
          </a:bodyPr>
          <a:lstStyle/>
          <a:p>
            <a:pPr marL="8145">
              <a:lnSpc>
                <a:spcPts val="911"/>
              </a:lnSpc>
              <a:spcBef>
                <a:spcPts val="64"/>
              </a:spcBef>
            </a:pPr>
            <a:r>
              <a:rPr sz="900" b="1" spc="-10" dirty="0">
                <a:solidFill>
                  <a:srgbClr val="231F20"/>
                </a:solidFill>
                <a:cs typeface="ML Basis SemiBold"/>
              </a:rPr>
              <a:t>Stakeholder</a:t>
            </a:r>
            <a:r>
              <a:rPr sz="900" b="1" spc="-32" dirty="0">
                <a:solidFill>
                  <a:srgbClr val="231F20"/>
                </a:solidFill>
                <a:cs typeface="ML Basis SemiBold"/>
              </a:rPr>
              <a:t> </a:t>
            </a:r>
            <a:r>
              <a:rPr sz="900" b="1" spc="-10" dirty="0">
                <a:solidFill>
                  <a:srgbClr val="231F20"/>
                </a:solidFill>
                <a:cs typeface="ML Basis SemiBold"/>
              </a:rPr>
              <a:t>Workshop</a:t>
            </a:r>
            <a:endParaRPr sz="900" dirty="0">
              <a:cs typeface="ML Basis SemiBold"/>
            </a:endParaRPr>
          </a:p>
          <a:p>
            <a:pPr marL="8145">
              <a:lnSpc>
                <a:spcPts val="911"/>
              </a:lnSpc>
            </a:pPr>
            <a:r>
              <a:rPr sz="900" b="1" dirty="0">
                <a:solidFill>
                  <a:srgbClr val="231F20"/>
                </a:solidFill>
                <a:cs typeface="ML Basis SemiBold"/>
              </a:rPr>
              <a:t>– </a:t>
            </a:r>
            <a:r>
              <a:rPr sz="900" b="1" spc="-32" dirty="0">
                <a:solidFill>
                  <a:srgbClr val="231F20"/>
                </a:solidFill>
                <a:cs typeface="ML Basis SemiBold"/>
              </a:rPr>
              <a:t>May/June</a:t>
            </a:r>
            <a:r>
              <a:rPr sz="900" b="1" spc="-6" dirty="0">
                <a:solidFill>
                  <a:srgbClr val="231F20"/>
                </a:solidFill>
                <a:cs typeface="ML Basis SemiBold"/>
              </a:rPr>
              <a:t> </a:t>
            </a:r>
            <a:r>
              <a:rPr sz="900" b="1" spc="-13" dirty="0">
                <a:solidFill>
                  <a:srgbClr val="231F20"/>
                </a:solidFill>
                <a:cs typeface="ML Basis SemiBold"/>
              </a:rPr>
              <a:t>2021</a:t>
            </a:r>
            <a:endParaRPr sz="900" dirty="0">
              <a:cs typeface="ML Basis SemiBold"/>
            </a:endParaRPr>
          </a:p>
        </p:txBody>
      </p:sp>
      <p:sp>
        <p:nvSpPr>
          <p:cNvPr id="107" name="object 80"/>
          <p:cNvSpPr/>
          <p:nvPr/>
        </p:nvSpPr>
        <p:spPr>
          <a:xfrm>
            <a:off x="6038824" y="5140245"/>
            <a:ext cx="1253906" cy="291180"/>
          </a:xfrm>
          <a:custGeom>
            <a:avLst/>
            <a:gdLst/>
            <a:ahLst/>
            <a:cxnLst/>
            <a:rect l="l" t="t" r="r" b="b"/>
            <a:pathLst>
              <a:path w="1955165" h="454025">
                <a:moveTo>
                  <a:pt x="108000" y="0"/>
                </a:moveTo>
                <a:lnTo>
                  <a:pt x="65960" y="8486"/>
                </a:lnTo>
                <a:lnTo>
                  <a:pt x="31630" y="31630"/>
                </a:lnTo>
                <a:lnTo>
                  <a:pt x="8486" y="65960"/>
                </a:lnTo>
                <a:lnTo>
                  <a:pt x="0" y="108000"/>
                </a:lnTo>
                <a:lnTo>
                  <a:pt x="0" y="345884"/>
                </a:lnTo>
                <a:lnTo>
                  <a:pt x="8486" y="387919"/>
                </a:lnTo>
                <a:lnTo>
                  <a:pt x="31630" y="422249"/>
                </a:lnTo>
                <a:lnTo>
                  <a:pt x="65960" y="445396"/>
                </a:lnTo>
                <a:lnTo>
                  <a:pt x="108000" y="453885"/>
                </a:lnTo>
                <a:lnTo>
                  <a:pt x="1846605" y="453885"/>
                </a:lnTo>
                <a:lnTo>
                  <a:pt x="1888640" y="445396"/>
                </a:lnTo>
                <a:lnTo>
                  <a:pt x="1922970" y="422249"/>
                </a:lnTo>
                <a:lnTo>
                  <a:pt x="1946117" y="387919"/>
                </a:lnTo>
                <a:lnTo>
                  <a:pt x="1954606" y="345884"/>
                </a:lnTo>
                <a:lnTo>
                  <a:pt x="1954606" y="108000"/>
                </a:lnTo>
                <a:lnTo>
                  <a:pt x="1946117" y="65960"/>
                </a:lnTo>
                <a:lnTo>
                  <a:pt x="1922970" y="31630"/>
                </a:lnTo>
                <a:lnTo>
                  <a:pt x="1888640" y="8486"/>
                </a:lnTo>
                <a:lnTo>
                  <a:pt x="1846605" y="0"/>
                </a:lnTo>
                <a:lnTo>
                  <a:pt x="108000" y="0"/>
                </a:lnTo>
                <a:close/>
              </a:path>
            </a:pathLst>
          </a:custGeom>
          <a:ln w="25400">
            <a:solidFill>
              <a:srgbClr val="808284"/>
            </a:solidFill>
          </a:ln>
        </p:spPr>
        <p:txBody>
          <a:bodyPr wrap="square" lIns="0" tIns="0" rIns="0" bIns="0" rtlCol="0"/>
          <a:lstStyle/>
          <a:p>
            <a:endParaRPr sz="1400" dirty="0"/>
          </a:p>
        </p:txBody>
      </p:sp>
      <p:sp>
        <p:nvSpPr>
          <p:cNvPr id="108" name="object 81"/>
          <p:cNvSpPr txBox="1"/>
          <p:nvPr/>
        </p:nvSpPr>
        <p:spPr>
          <a:xfrm>
            <a:off x="2566536" y="5539283"/>
            <a:ext cx="1071868" cy="239057"/>
          </a:xfrm>
          <a:prstGeom prst="rect">
            <a:avLst/>
          </a:prstGeom>
        </p:spPr>
        <p:txBody>
          <a:bodyPr vert="horz" wrap="square" lIns="0" tIns="8145" rIns="0" bIns="0" rtlCol="0">
            <a:spAutoFit/>
          </a:bodyPr>
          <a:lstStyle/>
          <a:p>
            <a:pPr marL="8145">
              <a:lnSpc>
                <a:spcPts val="911"/>
              </a:lnSpc>
              <a:spcBef>
                <a:spcPts val="64"/>
              </a:spcBef>
            </a:pPr>
            <a:r>
              <a:rPr sz="900" b="1" spc="-16" dirty="0">
                <a:solidFill>
                  <a:srgbClr val="231F20"/>
                </a:solidFill>
                <a:cs typeface="ML Basis SemiBold"/>
              </a:rPr>
              <a:t>SDCC/DCC</a:t>
            </a:r>
            <a:r>
              <a:rPr sz="900" b="1" spc="-35" dirty="0">
                <a:solidFill>
                  <a:srgbClr val="231F20"/>
                </a:solidFill>
                <a:cs typeface="ML Basis SemiBold"/>
              </a:rPr>
              <a:t> </a:t>
            </a:r>
            <a:r>
              <a:rPr sz="900" b="1" spc="-6" dirty="0">
                <a:solidFill>
                  <a:srgbClr val="231F20"/>
                </a:solidFill>
                <a:cs typeface="ML Basis SemiBold"/>
              </a:rPr>
              <a:t>workshops</a:t>
            </a:r>
            <a:endParaRPr sz="900" dirty="0">
              <a:cs typeface="ML Basis SemiBold"/>
            </a:endParaRPr>
          </a:p>
          <a:p>
            <a:pPr marL="8145">
              <a:lnSpc>
                <a:spcPts val="911"/>
              </a:lnSpc>
            </a:pPr>
            <a:r>
              <a:rPr sz="900" b="1" dirty="0">
                <a:solidFill>
                  <a:srgbClr val="231F20"/>
                </a:solidFill>
                <a:cs typeface="ML Basis SemiBold"/>
              </a:rPr>
              <a:t>– </a:t>
            </a:r>
            <a:r>
              <a:rPr sz="900" b="1" spc="-10" dirty="0">
                <a:solidFill>
                  <a:srgbClr val="231F20"/>
                </a:solidFill>
                <a:cs typeface="ML Basis SemiBold"/>
              </a:rPr>
              <a:t>Oct./Nov. </a:t>
            </a:r>
            <a:r>
              <a:rPr sz="900" b="1" spc="-19" dirty="0">
                <a:solidFill>
                  <a:srgbClr val="231F20"/>
                </a:solidFill>
                <a:cs typeface="ML Basis SemiBold"/>
              </a:rPr>
              <a:t>2020</a:t>
            </a:r>
            <a:endParaRPr sz="900" dirty="0">
              <a:cs typeface="ML Basis SemiBold"/>
            </a:endParaRPr>
          </a:p>
        </p:txBody>
      </p:sp>
      <p:sp>
        <p:nvSpPr>
          <p:cNvPr id="109" name="object 82"/>
          <p:cNvSpPr/>
          <p:nvPr/>
        </p:nvSpPr>
        <p:spPr>
          <a:xfrm>
            <a:off x="2512214" y="5522429"/>
            <a:ext cx="1253906" cy="291180"/>
          </a:xfrm>
          <a:custGeom>
            <a:avLst/>
            <a:gdLst/>
            <a:ahLst/>
            <a:cxnLst/>
            <a:rect l="l" t="t" r="r" b="b"/>
            <a:pathLst>
              <a:path w="1955164" h="454025">
                <a:moveTo>
                  <a:pt x="108000" y="0"/>
                </a:moveTo>
                <a:lnTo>
                  <a:pt x="65960" y="8486"/>
                </a:lnTo>
                <a:lnTo>
                  <a:pt x="31630" y="31630"/>
                </a:lnTo>
                <a:lnTo>
                  <a:pt x="8486" y="65960"/>
                </a:lnTo>
                <a:lnTo>
                  <a:pt x="0" y="108000"/>
                </a:lnTo>
                <a:lnTo>
                  <a:pt x="0" y="345884"/>
                </a:lnTo>
                <a:lnTo>
                  <a:pt x="8486" y="387919"/>
                </a:lnTo>
                <a:lnTo>
                  <a:pt x="31630" y="422249"/>
                </a:lnTo>
                <a:lnTo>
                  <a:pt x="65960" y="445396"/>
                </a:lnTo>
                <a:lnTo>
                  <a:pt x="108000" y="453885"/>
                </a:lnTo>
                <a:lnTo>
                  <a:pt x="1846605" y="453885"/>
                </a:lnTo>
                <a:lnTo>
                  <a:pt x="1888640" y="445396"/>
                </a:lnTo>
                <a:lnTo>
                  <a:pt x="1922970" y="422249"/>
                </a:lnTo>
                <a:lnTo>
                  <a:pt x="1946117" y="387919"/>
                </a:lnTo>
                <a:lnTo>
                  <a:pt x="1954606" y="345884"/>
                </a:lnTo>
                <a:lnTo>
                  <a:pt x="1954606" y="108000"/>
                </a:lnTo>
                <a:lnTo>
                  <a:pt x="1946117" y="65960"/>
                </a:lnTo>
                <a:lnTo>
                  <a:pt x="1922970" y="31630"/>
                </a:lnTo>
                <a:lnTo>
                  <a:pt x="1888640" y="8486"/>
                </a:lnTo>
                <a:lnTo>
                  <a:pt x="1846605" y="0"/>
                </a:lnTo>
                <a:lnTo>
                  <a:pt x="108000" y="0"/>
                </a:lnTo>
                <a:close/>
              </a:path>
            </a:pathLst>
          </a:custGeom>
          <a:ln w="25400">
            <a:solidFill>
              <a:srgbClr val="808284"/>
            </a:solidFill>
          </a:ln>
        </p:spPr>
        <p:txBody>
          <a:bodyPr wrap="square" lIns="0" tIns="0" rIns="0" bIns="0" rtlCol="0"/>
          <a:lstStyle/>
          <a:p>
            <a:endParaRPr sz="1400" dirty="0"/>
          </a:p>
        </p:txBody>
      </p:sp>
      <p:sp>
        <p:nvSpPr>
          <p:cNvPr id="110" name="object 83"/>
          <p:cNvSpPr txBox="1"/>
          <p:nvPr/>
        </p:nvSpPr>
        <p:spPr>
          <a:xfrm>
            <a:off x="4625887" y="5539283"/>
            <a:ext cx="1071868" cy="239057"/>
          </a:xfrm>
          <a:prstGeom prst="rect">
            <a:avLst/>
          </a:prstGeom>
        </p:spPr>
        <p:txBody>
          <a:bodyPr vert="horz" wrap="square" lIns="0" tIns="8145" rIns="0" bIns="0" rtlCol="0">
            <a:spAutoFit/>
          </a:bodyPr>
          <a:lstStyle/>
          <a:p>
            <a:pPr marL="8145">
              <a:lnSpc>
                <a:spcPts val="911"/>
              </a:lnSpc>
              <a:spcBef>
                <a:spcPts val="64"/>
              </a:spcBef>
            </a:pPr>
            <a:r>
              <a:rPr sz="900" b="1" spc="-16" dirty="0">
                <a:solidFill>
                  <a:srgbClr val="231F20"/>
                </a:solidFill>
                <a:cs typeface="ML Basis SemiBold"/>
              </a:rPr>
              <a:t>SDCC/DCC</a:t>
            </a:r>
            <a:r>
              <a:rPr sz="900" b="1" spc="-35" dirty="0">
                <a:solidFill>
                  <a:srgbClr val="231F20"/>
                </a:solidFill>
                <a:cs typeface="ML Basis SemiBold"/>
              </a:rPr>
              <a:t> </a:t>
            </a:r>
            <a:r>
              <a:rPr sz="900" b="1" spc="-6" dirty="0">
                <a:solidFill>
                  <a:srgbClr val="231F20"/>
                </a:solidFill>
                <a:cs typeface="ML Basis SemiBold"/>
              </a:rPr>
              <a:t>workshops</a:t>
            </a:r>
            <a:endParaRPr sz="900" dirty="0">
              <a:cs typeface="ML Basis SemiBold"/>
            </a:endParaRPr>
          </a:p>
          <a:p>
            <a:pPr marL="8145">
              <a:lnSpc>
                <a:spcPts val="911"/>
              </a:lnSpc>
            </a:pPr>
            <a:r>
              <a:rPr sz="900" b="1" dirty="0">
                <a:solidFill>
                  <a:srgbClr val="231F20"/>
                </a:solidFill>
                <a:cs typeface="ML Basis SemiBold"/>
              </a:rPr>
              <a:t>– </a:t>
            </a:r>
            <a:r>
              <a:rPr sz="900" b="1" spc="-19" dirty="0">
                <a:solidFill>
                  <a:srgbClr val="231F20"/>
                </a:solidFill>
                <a:cs typeface="ML Basis SemiBold"/>
              </a:rPr>
              <a:t>Feb./Mar.</a:t>
            </a:r>
            <a:r>
              <a:rPr sz="900" b="1" spc="-6" dirty="0">
                <a:solidFill>
                  <a:srgbClr val="231F20"/>
                </a:solidFill>
                <a:cs typeface="ML Basis SemiBold"/>
              </a:rPr>
              <a:t> </a:t>
            </a:r>
            <a:r>
              <a:rPr sz="900" b="1" spc="-13" dirty="0">
                <a:solidFill>
                  <a:srgbClr val="231F20"/>
                </a:solidFill>
                <a:cs typeface="ML Basis SemiBold"/>
              </a:rPr>
              <a:t>2021</a:t>
            </a:r>
            <a:endParaRPr sz="900" dirty="0">
              <a:cs typeface="ML Basis SemiBold"/>
            </a:endParaRPr>
          </a:p>
        </p:txBody>
      </p:sp>
      <p:sp>
        <p:nvSpPr>
          <p:cNvPr id="111" name="object 84"/>
          <p:cNvSpPr/>
          <p:nvPr/>
        </p:nvSpPr>
        <p:spPr>
          <a:xfrm>
            <a:off x="4571564" y="5522429"/>
            <a:ext cx="1253906" cy="291180"/>
          </a:xfrm>
          <a:custGeom>
            <a:avLst/>
            <a:gdLst/>
            <a:ahLst/>
            <a:cxnLst/>
            <a:rect l="l" t="t" r="r" b="b"/>
            <a:pathLst>
              <a:path w="1955165" h="454025">
                <a:moveTo>
                  <a:pt x="108000" y="0"/>
                </a:moveTo>
                <a:lnTo>
                  <a:pt x="65960" y="8486"/>
                </a:lnTo>
                <a:lnTo>
                  <a:pt x="31630" y="31630"/>
                </a:lnTo>
                <a:lnTo>
                  <a:pt x="8486" y="65960"/>
                </a:lnTo>
                <a:lnTo>
                  <a:pt x="0" y="108000"/>
                </a:lnTo>
                <a:lnTo>
                  <a:pt x="0" y="345884"/>
                </a:lnTo>
                <a:lnTo>
                  <a:pt x="8486" y="387919"/>
                </a:lnTo>
                <a:lnTo>
                  <a:pt x="31630" y="422249"/>
                </a:lnTo>
                <a:lnTo>
                  <a:pt x="65960" y="445396"/>
                </a:lnTo>
                <a:lnTo>
                  <a:pt x="108000" y="453885"/>
                </a:lnTo>
                <a:lnTo>
                  <a:pt x="1846605" y="453885"/>
                </a:lnTo>
                <a:lnTo>
                  <a:pt x="1888640" y="445396"/>
                </a:lnTo>
                <a:lnTo>
                  <a:pt x="1922970" y="422249"/>
                </a:lnTo>
                <a:lnTo>
                  <a:pt x="1946117" y="387919"/>
                </a:lnTo>
                <a:lnTo>
                  <a:pt x="1954606" y="345884"/>
                </a:lnTo>
                <a:lnTo>
                  <a:pt x="1954606" y="108000"/>
                </a:lnTo>
                <a:lnTo>
                  <a:pt x="1946117" y="65960"/>
                </a:lnTo>
                <a:lnTo>
                  <a:pt x="1922970" y="31630"/>
                </a:lnTo>
                <a:lnTo>
                  <a:pt x="1888640" y="8486"/>
                </a:lnTo>
                <a:lnTo>
                  <a:pt x="1846605" y="0"/>
                </a:lnTo>
                <a:lnTo>
                  <a:pt x="108000" y="0"/>
                </a:lnTo>
                <a:close/>
              </a:path>
            </a:pathLst>
          </a:custGeom>
          <a:ln w="25400">
            <a:solidFill>
              <a:srgbClr val="808284"/>
            </a:solidFill>
          </a:ln>
        </p:spPr>
        <p:txBody>
          <a:bodyPr wrap="square" lIns="0" tIns="0" rIns="0" bIns="0" rtlCol="0"/>
          <a:lstStyle/>
          <a:p>
            <a:endParaRPr sz="1400" dirty="0"/>
          </a:p>
        </p:txBody>
      </p:sp>
      <p:sp>
        <p:nvSpPr>
          <p:cNvPr id="112" name="object 85"/>
          <p:cNvSpPr txBox="1"/>
          <p:nvPr/>
        </p:nvSpPr>
        <p:spPr>
          <a:xfrm>
            <a:off x="2566535" y="5921467"/>
            <a:ext cx="1217243" cy="239057"/>
          </a:xfrm>
          <a:prstGeom prst="rect">
            <a:avLst/>
          </a:prstGeom>
        </p:spPr>
        <p:txBody>
          <a:bodyPr vert="horz" wrap="square" lIns="0" tIns="8145" rIns="0" bIns="0" rtlCol="0">
            <a:spAutoFit/>
          </a:bodyPr>
          <a:lstStyle/>
          <a:p>
            <a:pPr marL="8145">
              <a:lnSpc>
                <a:spcPts val="911"/>
              </a:lnSpc>
              <a:spcBef>
                <a:spcPts val="64"/>
              </a:spcBef>
            </a:pPr>
            <a:r>
              <a:rPr sz="900" b="1" spc="-13" dirty="0">
                <a:solidFill>
                  <a:srgbClr val="231F20"/>
                </a:solidFill>
                <a:cs typeface="ML Basis SemiBold"/>
              </a:rPr>
              <a:t>State </a:t>
            </a:r>
            <a:r>
              <a:rPr sz="900" b="1" spc="-3" dirty="0">
                <a:solidFill>
                  <a:srgbClr val="231F20"/>
                </a:solidFill>
                <a:cs typeface="ML Basis SemiBold"/>
              </a:rPr>
              <a:t>agency</a:t>
            </a:r>
            <a:r>
              <a:rPr sz="900" b="1" spc="-32" dirty="0">
                <a:solidFill>
                  <a:srgbClr val="231F20"/>
                </a:solidFill>
                <a:cs typeface="ML Basis SemiBold"/>
              </a:rPr>
              <a:t> </a:t>
            </a:r>
            <a:r>
              <a:rPr sz="900" b="1" spc="-6" dirty="0">
                <a:solidFill>
                  <a:srgbClr val="231F20"/>
                </a:solidFill>
                <a:cs typeface="ML Basis SemiBold"/>
              </a:rPr>
              <a:t>workshops</a:t>
            </a:r>
            <a:endParaRPr sz="900" dirty="0">
              <a:cs typeface="ML Basis SemiBold"/>
            </a:endParaRPr>
          </a:p>
          <a:p>
            <a:pPr marL="8145">
              <a:lnSpc>
                <a:spcPts val="911"/>
              </a:lnSpc>
            </a:pPr>
            <a:r>
              <a:rPr sz="900" b="1" dirty="0">
                <a:solidFill>
                  <a:srgbClr val="231F20"/>
                </a:solidFill>
                <a:cs typeface="ML Basis SemiBold"/>
              </a:rPr>
              <a:t>– </a:t>
            </a:r>
            <a:r>
              <a:rPr sz="900" b="1" spc="-10" dirty="0">
                <a:solidFill>
                  <a:srgbClr val="231F20"/>
                </a:solidFill>
                <a:cs typeface="ML Basis SemiBold"/>
              </a:rPr>
              <a:t>Oct./Nov. </a:t>
            </a:r>
            <a:r>
              <a:rPr sz="900" b="1" spc="-19" dirty="0">
                <a:solidFill>
                  <a:srgbClr val="231F20"/>
                </a:solidFill>
                <a:cs typeface="ML Basis SemiBold"/>
              </a:rPr>
              <a:t>2020</a:t>
            </a:r>
            <a:endParaRPr sz="900" dirty="0">
              <a:cs typeface="ML Basis SemiBold"/>
            </a:endParaRPr>
          </a:p>
        </p:txBody>
      </p:sp>
      <p:sp>
        <p:nvSpPr>
          <p:cNvPr id="113" name="object 86"/>
          <p:cNvSpPr/>
          <p:nvPr/>
        </p:nvSpPr>
        <p:spPr>
          <a:xfrm>
            <a:off x="2512214" y="5904614"/>
            <a:ext cx="1253906" cy="291180"/>
          </a:xfrm>
          <a:custGeom>
            <a:avLst/>
            <a:gdLst/>
            <a:ahLst/>
            <a:cxnLst/>
            <a:rect l="l" t="t" r="r" b="b"/>
            <a:pathLst>
              <a:path w="1955164" h="454025">
                <a:moveTo>
                  <a:pt x="108000" y="0"/>
                </a:moveTo>
                <a:lnTo>
                  <a:pt x="65960" y="8486"/>
                </a:lnTo>
                <a:lnTo>
                  <a:pt x="31630" y="31630"/>
                </a:lnTo>
                <a:lnTo>
                  <a:pt x="8486" y="65960"/>
                </a:lnTo>
                <a:lnTo>
                  <a:pt x="0" y="108000"/>
                </a:lnTo>
                <a:lnTo>
                  <a:pt x="0" y="345884"/>
                </a:lnTo>
                <a:lnTo>
                  <a:pt x="8486" y="387919"/>
                </a:lnTo>
                <a:lnTo>
                  <a:pt x="31630" y="422249"/>
                </a:lnTo>
                <a:lnTo>
                  <a:pt x="65960" y="445396"/>
                </a:lnTo>
                <a:lnTo>
                  <a:pt x="108000" y="453885"/>
                </a:lnTo>
                <a:lnTo>
                  <a:pt x="1846605" y="453885"/>
                </a:lnTo>
                <a:lnTo>
                  <a:pt x="1888640" y="445396"/>
                </a:lnTo>
                <a:lnTo>
                  <a:pt x="1922970" y="422249"/>
                </a:lnTo>
                <a:lnTo>
                  <a:pt x="1946117" y="387919"/>
                </a:lnTo>
                <a:lnTo>
                  <a:pt x="1954606" y="345884"/>
                </a:lnTo>
                <a:lnTo>
                  <a:pt x="1954606" y="108000"/>
                </a:lnTo>
                <a:lnTo>
                  <a:pt x="1946117" y="65960"/>
                </a:lnTo>
                <a:lnTo>
                  <a:pt x="1922970" y="31630"/>
                </a:lnTo>
                <a:lnTo>
                  <a:pt x="1888640" y="8486"/>
                </a:lnTo>
                <a:lnTo>
                  <a:pt x="1846605" y="0"/>
                </a:lnTo>
                <a:lnTo>
                  <a:pt x="108000" y="0"/>
                </a:lnTo>
                <a:close/>
              </a:path>
            </a:pathLst>
          </a:custGeom>
          <a:ln w="25400">
            <a:solidFill>
              <a:srgbClr val="808284"/>
            </a:solidFill>
          </a:ln>
        </p:spPr>
        <p:txBody>
          <a:bodyPr wrap="square" lIns="0" tIns="0" rIns="0" bIns="0" rtlCol="0"/>
          <a:lstStyle/>
          <a:p>
            <a:endParaRPr sz="1400" dirty="0"/>
          </a:p>
        </p:txBody>
      </p:sp>
      <p:sp>
        <p:nvSpPr>
          <p:cNvPr id="114" name="object 87"/>
          <p:cNvSpPr txBox="1"/>
          <p:nvPr/>
        </p:nvSpPr>
        <p:spPr>
          <a:xfrm>
            <a:off x="4625887" y="5921467"/>
            <a:ext cx="1244684" cy="239057"/>
          </a:xfrm>
          <a:prstGeom prst="rect">
            <a:avLst/>
          </a:prstGeom>
        </p:spPr>
        <p:txBody>
          <a:bodyPr vert="horz" wrap="square" lIns="0" tIns="8145" rIns="0" bIns="0" rtlCol="0">
            <a:spAutoFit/>
          </a:bodyPr>
          <a:lstStyle/>
          <a:p>
            <a:pPr marL="8145">
              <a:lnSpc>
                <a:spcPts val="911"/>
              </a:lnSpc>
              <a:spcBef>
                <a:spcPts val="64"/>
              </a:spcBef>
            </a:pPr>
            <a:r>
              <a:rPr sz="900" b="1" spc="-13" dirty="0">
                <a:solidFill>
                  <a:srgbClr val="231F20"/>
                </a:solidFill>
                <a:cs typeface="ML Basis SemiBold"/>
              </a:rPr>
              <a:t>State </a:t>
            </a:r>
            <a:r>
              <a:rPr sz="900" b="1" spc="-3" dirty="0">
                <a:solidFill>
                  <a:srgbClr val="231F20"/>
                </a:solidFill>
                <a:cs typeface="ML Basis SemiBold"/>
              </a:rPr>
              <a:t>agency</a:t>
            </a:r>
            <a:r>
              <a:rPr sz="900" b="1" spc="-32" dirty="0">
                <a:solidFill>
                  <a:srgbClr val="231F20"/>
                </a:solidFill>
                <a:cs typeface="ML Basis SemiBold"/>
              </a:rPr>
              <a:t> </a:t>
            </a:r>
            <a:r>
              <a:rPr sz="900" b="1" spc="-6" dirty="0">
                <a:solidFill>
                  <a:srgbClr val="231F20"/>
                </a:solidFill>
                <a:cs typeface="ML Basis SemiBold"/>
              </a:rPr>
              <a:t>workshops</a:t>
            </a:r>
            <a:endParaRPr sz="900" dirty="0">
              <a:cs typeface="ML Basis SemiBold"/>
            </a:endParaRPr>
          </a:p>
          <a:p>
            <a:pPr marL="8145">
              <a:lnSpc>
                <a:spcPts val="911"/>
              </a:lnSpc>
            </a:pPr>
            <a:r>
              <a:rPr sz="900" b="1" dirty="0">
                <a:solidFill>
                  <a:srgbClr val="231F20"/>
                </a:solidFill>
                <a:cs typeface="ML Basis SemiBold"/>
              </a:rPr>
              <a:t>– </a:t>
            </a:r>
            <a:r>
              <a:rPr sz="900" b="1" spc="-19" dirty="0">
                <a:solidFill>
                  <a:srgbClr val="231F20"/>
                </a:solidFill>
                <a:cs typeface="ML Basis SemiBold"/>
              </a:rPr>
              <a:t>Feb./Mar.</a:t>
            </a:r>
            <a:r>
              <a:rPr sz="900" b="1" spc="-6" dirty="0">
                <a:solidFill>
                  <a:srgbClr val="231F20"/>
                </a:solidFill>
                <a:cs typeface="ML Basis SemiBold"/>
              </a:rPr>
              <a:t> </a:t>
            </a:r>
            <a:r>
              <a:rPr sz="900" b="1" spc="-13" dirty="0">
                <a:solidFill>
                  <a:srgbClr val="231F20"/>
                </a:solidFill>
                <a:cs typeface="ML Basis SemiBold"/>
              </a:rPr>
              <a:t>2021</a:t>
            </a:r>
            <a:endParaRPr sz="900" dirty="0">
              <a:cs typeface="ML Basis SemiBold"/>
            </a:endParaRPr>
          </a:p>
        </p:txBody>
      </p:sp>
      <p:sp>
        <p:nvSpPr>
          <p:cNvPr id="115" name="object 88"/>
          <p:cNvSpPr/>
          <p:nvPr/>
        </p:nvSpPr>
        <p:spPr>
          <a:xfrm>
            <a:off x="4571564" y="5904614"/>
            <a:ext cx="1253906" cy="291180"/>
          </a:xfrm>
          <a:custGeom>
            <a:avLst/>
            <a:gdLst/>
            <a:ahLst/>
            <a:cxnLst/>
            <a:rect l="l" t="t" r="r" b="b"/>
            <a:pathLst>
              <a:path w="1955165" h="454025">
                <a:moveTo>
                  <a:pt x="108000" y="0"/>
                </a:moveTo>
                <a:lnTo>
                  <a:pt x="65960" y="8486"/>
                </a:lnTo>
                <a:lnTo>
                  <a:pt x="31630" y="31630"/>
                </a:lnTo>
                <a:lnTo>
                  <a:pt x="8486" y="65960"/>
                </a:lnTo>
                <a:lnTo>
                  <a:pt x="0" y="108000"/>
                </a:lnTo>
                <a:lnTo>
                  <a:pt x="0" y="345884"/>
                </a:lnTo>
                <a:lnTo>
                  <a:pt x="8486" y="387919"/>
                </a:lnTo>
                <a:lnTo>
                  <a:pt x="31630" y="422249"/>
                </a:lnTo>
                <a:lnTo>
                  <a:pt x="65960" y="445396"/>
                </a:lnTo>
                <a:lnTo>
                  <a:pt x="108000" y="453885"/>
                </a:lnTo>
                <a:lnTo>
                  <a:pt x="1846605" y="453885"/>
                </a:lnTo>
                <a:lnTo>
                  <a:pt x="1888640" y="445396"/>
                </a:lnTo>
                <a:lnTo>
                  <a:pt x="1922970" y="422249"/>
                </a:lnTo>
                <a:lnTo>
                  <a:pt x="1946117" y="387919"/>
                </a:lnTo>
                <a:lnTo>
                  <a:pt x="1954606" y="345884"/>
                </a:lnTo>
                <a:lnTo>
                  <a:pt x="1954606" y="108000"/>
                </a:lnTo>
                <a:lnTo>
                  <a:pt x="1946117" y="65960"/>
                </a:lnTo>
                <a:lnTo>
                  <a:pt x="1922970" y="31630"/>
                </a:lnTo>
                <a:lnTo>
                  <a:pt x="1888640" y="8486"/>
                </a:lnTo>
                <a:lnTo>
                  <a:pt x="1846605" y="0"/>
                </a:lnTo>
                <a:lnTo>
                  <a:pt x="108000" y="0"/>
                </a:lnTo>
                <a:close/>
              </a:path>
            </a:pathLst>
          </a:custGeom>
          <a:ln w="25400">
            <a:solidFill>
              <a:srgbClr val="808284"/>
            </a:solidFill>
          </a:ln>
        </p:spPr>
        <p:txBody>
          <a:bodyPr wrap="square" lIns="0" tIns="0" rIns="0" bIns="0" rtlCol="0"/>
          <a:lstStyle/>
          <a:p>
            <a:endParaRPr sz="1400" dirty="0"/>
          </a:p>
        </p:txBody>
      </p:sp>
    </p:spTree>
    <p:extLst>
      <p:ext uri="{BB962C8B-B14F-4D97-AF65-F5344CB8AC3E}">
        <p14:creationId xmlns:p14="http://schemas.microsoft.com/office/powerpoint/2010/main" val="11008592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4" name="Rectangle 23">
            <a:extLst>
              <a:ext uri="{FF2B5EF4-FFF2-40B4-BE49-F238E27FC236}">
                <a16:creationId xmlns:a16="http://schemas.microsoft.com/office/drawing/2014/main" id="{85016AEC-0320-4ED0-8ECB-FE11DDDFE1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C087BDA-2654-461E-AF91-E7D43DA30D51}"/>
              </a:ext>
            </a:extLst>
          </p:cNvPr>
          <p:cNvSpPr txBox="1"/>
          <p:nvPr/>
        </p:nvSpPr>
        <p:spPr>
          <a:xfrm>
            <a:off x="961019" y="192079"/>
            <a:ext cx="6282735" cy="6405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000" b="1" dirty="0">
                <a:ea typeface="+mj-ea"/>
                <a:cs typeface="+mj-cs"/>
              </a:rPr>
              <a:t>6. Next Steps  </a:t>
            </a:r>
            <a:endParaRPr lang="en-US" sz="4000" dirty="0">
              <a:ea typeface="+mj-ea"/>
              <a:cs typeface="+mj-cs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F4B0BE10-11CA-4C3F-A639-C80DB41DA4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891543"/>
            <a:ext cx="722376" cy="5071111"/>
          </a:xfrm>
          <a:prstGeom prst="rect">
            <a:avLst/>
          </a:prstGeom>
          <a:solidFill>
            <a:srgbClr val="4C525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0" name="object 33"/>
          <p:cNvSpPr txBox="1"/>
          <p:nvPr/>
        </p:nvSpPr>
        <p:spPr>
          <a:xfrm>
            <a:off x="9606228" y="4819296"/>
            <a:ext cx="520051" cy="346779"/>
          </a:xfrm>
          <a:prstGeom prst="rect">
            <a:avLst/>
          </a:prstGeom>
        </p:spPr>
        <p:txBody>
          <a:bodyPr vert="horz" wrap="square" lIns="0" tIns="8145" rIns="0" bIns="0" rtlCol="0">
            <a:spAutoFit/>
          </a:bodyPr>
          <a:lstStyle/>
          <a:p>
            <a:pPr marL="8145" marR="3258" indent="2851">
              <a:spcBef>
                <a:spcPts val="64"/>
              </a:spcBef>
            </a:pPr>
            <a:r>
              <a:rPr sz="1100" b="1" spc="-10" dirty="0">
                <a:solidFill>
                  <a:srgbClr val="FFFFFF"/>
                </a:solidFill>
                <a:cs typeface="ML Basis SemiBold"/>
              </a:rPr>
              <a:t>Stage</a:t>
            </a:r>
            <a:r>
              <a:rPr sz="1100" b="1" spc="-51" dirty="0">
                <a:solidFill>
                  <a:srgbClr val="FFFFFF"/>
                </a:solidFill>
                <a:cs typeface="ML Basis SemiBold"/>
              </a:rPr>
              <a:t> </a:t>
            </a:r>
            <a:r>
              <a:rPr sz="1100" b="1" dirty="0">
                <a:solidFill>
                  <a:srgbClr val="FFFFFF"/>
                </a:solidFill>
                <a:cs typeface="ML Basis SemiBold"/>
              </a:rPr>
              <a:t>4:  </a:t>
            </a:r>
            <a:r>
              <a:rPr sz="1100" b="1" spc="-26" dirty="0">
                <a:solidFill>
                  <a:srgbClr val="FFFFFF"/>
                </a:solidFill>
                <a:cs typeface="ML Basis SemiBold"/>
              </a:rPr>
              <a:t>Pr</a:t>
            </a:r>
            <a:r>
              <a:rPr sz="1100" b="1" dirty="0">
                <a:solidFill>
                  <a:srgbClr val="FFFFFF"/>
                </a:solidFill>
                <a:cs typeface="ML Basis SemiBold"/>
              </a:rPr>
              <a:t>o</a:t>
            </a:r>
            <a:r>
              <a:rPr sz="1100" b="1" spc="-3" dirty="0">
                <a:solidFill>
                  <a:srgbClr val="FFFFFF"/>
                </a:solidFill>
                <a:cs typeface="ML Basis SemiBold"/>
              </a:rPr>
              <a:t>j</a:t>
            </a:r>
            <a:r>
              <a:rPr sz="1100" b="1" dirty="0">
                <a:solidFill>
                  <a:srgbClr val="FFFFFF"/>
                </a:solidFill>
                <a:cs typeface="ML Basis SemiBold"/>
              </a:rPr>
              <a:t>e</a:t>
            </a:r>
            <a:r>
              <a:rPr sz="1100" b="1" spc="-13" dirty="0">
                <a:solidFill>
                  <a:srgbClr val="FFFFFF"/>
                </a:solidFill>
                <a:cs typeface="ML Basis SemiBold"/>
              </a:rPr>
              <a:t>c</a:t>
            </a:r>
            <a:r>
              <a:rPr sz="1100" b="1" spc="-10" dirty="0">
                <a:solidFill>
                  <a:srgbClr val="FFFFFF"/>
                </a:solidFill>
                <a:cs typeface="ML Basis SemiBold"/>
              </a:rPr>
              <a:t>t</a:t>
            </a:r>
            <a:r>
              <a:rPr sz="1100" b="1" dirty="0">
                <a:solidFill>
                  <a:srgbClr val="FFFFFF"/>
                </a:solidFill>
                <a:cs typeface="ML Basis SemiBold"/>
              </a:rPr>
              <a:t>s</a:t>
            </a:r>
            <a:endParaRPr sz="1100" dirty="0">
              <a:cs typeface="ML Basis SemiBold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EFCA39C-D8D9-449B-B4AC-895108B6D801}"/>
              </a:ext>
            </a:extLst>
          </p:cNvPr>
          <p:cNvSpPr txBox="1"/>
          <p:nvPr/>
        </p:nvSpPr>
        <p:spPr>
          <a:xfrm>
            <a:off x="1207022" y="832614"/>
            <a:ext cx="9689578" cy="68326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>
                <a:solidFill>
                  <a:schemeClr val="accent3">
                    <a:lumMod val="50000"/>
                  </a:schemeClr>
                </a:solidFill>
              </a:rPr>
              <a:t>Masterplan Team </a:t>
            </a:r>
            <a:endParaRPr lang="en-GB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Working Group Meetings being held on a monthly basis to analyse 4 themes before Christmas:</a:t>
            </a:r>
          </a:p>
          <a:p>
            <a:pPr marL="742888" lvl="1" indent="-285750">
              <a:buFont typeface="Wingdings" panose="05000000000000000000" pitchFamily="2" charset="2"/>
              <a:buChar char="§"/>
            </a:pPr>
            <a:r>
              <a:rPr lang="en-GB" dirty="0"/>
              <a:t>Movement and Mobility </a:t>
            </a:r>
          </a:p>
          <a:p>
            <a:pPr marL="742888" lvl="1" indent="-285750">
              <a:buFont typeface="Wingdings" panose="05000000000000000000" pitchFamily="2" charset="2"/>
              <a:buChar char="§"/>
            </a:pPr>
            <a:r>
              <a:rPr lang="en-GB" dirty="0"/>
              <a:t>The Economy </a:t>
            </a:r>
          </a:p>
          <a:p>
            <a:pPr marL="742888" lvl="1" indent="-285750">
              <a:buFont typeface="Wingdings" panose="05000000000000000000" pitchFamily="2" charset="2"/>
              <a:buChar char="§"/>
            </a:pPr>
            <a:r>
              <a:rPr lang="en-GB" dirty="0"/>
              <a:t>Green and Blue Infrastructure</a:t>
            </a:r>
          </a:p>
          <a:p>
            <a:pPr marL="742888" lvl="1" indent="-285750">
              <a:buFont typeface="Wingdings" panose="05000000000000000000" pitchFamily="2" charset="2"/>
              <a:buChar char="§"/>
            </a:pPr>
            <a:r>
              <a:rPr lang="en-GB" dirty="0"/>
              <a:t>Sustainability </a:t>
            </a:r>
          </a:p>
          <a:p>
            <a:pPr lvl="1"/>
            <a:endParaRPr lang="en-GB" dirty="0"/>
          </a:p>
          <a:p>
            <a:pPr marL="0" lvl="1"/>
            <a:r>
              <a:rPr lang="en-GB" sz="2400" b="1" dirty="0">
                <a:solidFill>
                  <a:schemeClr val="accent3">
                    <a:lumMod val="50000"/>
                  </a:schemeClr>
                </a:solidFill>
              </a:rPr>
              <a:t>Elected Members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Workshop for Elected Members to be held in October / November</a:t>
            </a:r>
          </a:p>
          <a:p>
            <a:pPr marL="742888" lvl="1" indent="-285750">
              <a:buFont typeface="Wingdings" panose="05000000000000000000" pitchFamily="2" charset="2"/>
              <a:buChar char="§"/>
            </a:pPr>
            <a:r>
              <a:rPr lang="en-GB" dirty="0"/>
              <a:t>Opportunity provided to Elected Members to input into the plan-making process and present ideas to the Masterplan Team</a:t>
            </a:r>
          </a:p>
          <a:p>
            <a:endParaRPr lang="en-GB" dirty="0"/>
          </a:p>
          <a:p>
            <a:pPr marL="0" lvl="1"/>
            <a:r>
              <a:rPr lang="en-GB" sz="2400" b="1" dirty="0">
                <a:solidFill>
                  <a:schemeClr val="accent3">
                    <a:lumMod val="50000"/>
                  </a:schemeClr>
                </a:solidFill>
              </a:rPr>
              <a:t>Key Stakeholders </a:t>
            </a:r>
            <a:endParaRPr lang="en-GB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Key Stakeholder webinars to be held in October </a:t>
            </a:r>
          </a:p>
          <a:p>
            <a:endParaRPr lang="en-GB" dirty="0"/>
          </a:p>
          <a:p>
            <a:pPr marL="0" lvl="1"/>
            <a:r>
              <a:rPr lang="en-GB" sz="2400" b="1" dirty="0">
                <a:solidFill>
                  <a:schemeClr val="accent3">
                    <a:lumMod val="50000"/>
                  </a:schemeClr>
                </a:solidFill>
              </a:rPr>
              <a:t>Steering Group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Steering Group Meeting to be held end of October / early November and group to be briefed on progress of project, to date. </a:t>
            </a:r>
          </a:p>
          <a:p>
            <a:endParaRPr lang="en-GB" dirty="0"/>
          </a:p>
          <a:p>
            <a:r>
              <a:rPr lang="en-GB" b="1" dirty="0">
                <a:solidFill>
                  <a:schemeClr val="accent3">
                    <a:lumMod val="50000"/>
                  </a:schemeClr>
                </a:solidFill>
              </a:rPr>
              <a:t>Stage 1 of project (Baseline Study) to be completed by December 2020</a:t>
            </a:r>
            <a:endParaRPr lang="en-GB" dirty="0"/>
          </a:p>
          <a:p>
            <a:endParaRPr lang="en-GB" dirty="0"/>
          </a:p>
          <a:p>
            <a:endParaRPr lang="en-GB" b="1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b="1" dirty="0"/>
          </a:p>
        </p:txBody>
      </p:sp>
    </p:spTree>
    <p:extLst>
      <p:ext uri="{BB962C8B-B14F-4D97-AF65-F5344CB8AC3E}">
        <p14:creationId xmlns:p14="http://schemas.microsoft.com/office/powerpoint/2010/main" val="254482889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1138</TotalTime>
  <Words>842</Words>
  <Application>Microsoft Office PowerPoint</Application>
  <PresentationFormat>Widescreen</PresentationFormat>
  <Paragraphs>180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6" baseType="lpstr">
      <vt:lpstr>Arial</vt:lpstr>
      <vt:lpstr>Calibri</vt:lpstr>
      <vt:lpstr>Calibri Light</vt:lpstr>
      <vt:lpstr>Courier New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Deirdre Kirwan</dc:creator>
  <cp:lastModifiedBy>Marian Dunne</cp:lastModifiedBy>
  <cp:revision>79</cp:revision>
  <dcterms:created xsi:type="dcterms:W3CDTF">2020-04-30T17:14:07Z</dcterms:created>
  <dcterms:modified xsi:type="dcterms:W3CDTF">2020-09-22T08:11:39Z</dcterms:modified>
</cp:coreProperties>
</file>