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62" r:id="rId4"/>
    <p:sldId id="258" r:id="rId5"/>
    <p:sldId id="263" r:id="rId6"/>
    <p:sldId id="281" r:id="rId7"/>
    <p:sldId id="267" r:id="rId8"/>
    <p:sldId id="284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6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5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3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9" algn="l" defTabSz="9142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irdre Kirwan" initials="DK" lastIdx="1" clrIdx="0">
    <p:extLst>
      <p:ext uri="{19B8F6BF-5375-455C-9EA6-DF929625EA0E}">
        <p15:presenceInfo xmlns:p15="http://schemas.microsoft.com/office/powerpoint/2012/main" userId="S::dkirwan@sdublincoco.ie::c32802a8-e770-497e-9631-6ff424efb5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6844-523D-4250-9C35-26D1C6E84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D06B8-1312-4C2E-8C00-B7BBFE05F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90" indent="0" algn="ctr">
              <a:buNone/>
              <a:defRPr sz="1600"/>
            </a:lvl6pPr>
            <a:lvl7pPr marL="2743186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0ACA8-1449-4DCD-891E-BCE113EA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DC27-5805-4235-BA6B-A628451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919A-9380-41EA-B0FF-A7223D0A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262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4300-4B42-4162-BBD4-4DCBAC98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D630F-6AA3-4495-8AD1-837C0044C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C011-DD0F-4EF8-B86F-D2DC0E1A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643B4-7523-4DF7-90BB-8E58E577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23EC-2FF3-4A10-BF82-07355C10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4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66469-8ECE-4A56-AC31-DF5289C1F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F4F90-9263-4BC8-9162-E9F2AA5C8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3E43B-1877-491A-BD0E-A55835F4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6F69-F81F-40AE-B05E-252E72B0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70241-8E41-48B9-9AF8-952377FD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10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46BE-36F3-4C37-B67D-0CA13D7F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A9C-FD73-4730-BA8D-E6A349D5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1998-CA12-4F3B-A81E-23EE8C1F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DCAC3-59D6-4CC5-99A2-F2D1D9FB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C03B-8C08-4B7A-82FB-C4021A98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532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BF72-685F-40B2-A30E-6AF6E001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B3BBC-B8CF-43F7-BBAF-4E42D340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C4C76-9666-4E9A-86C6-A8ADD997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96BE0-ECE1-4157-AFE8-2CFDFBD2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DE6C-C614-4B54-B4E4-C2A85AC3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38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8ECB-4FAF-4D68-8724-304AB1F6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3AD0-C7F2-4313-8E6B-0963475B9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D26DF-2B5E-4664-A2F4-F7F58002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CE02-D795-4100-BA88-152C044D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7C6-4340-47B5-999B-168B550E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46FE8-E9B3-487F-8F4E-E76820DF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967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B218-80D2-4310-B041-E44BA369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3AE2-ECE6-4012-928D-83742422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0" indent="0">
              <a:buNone/>
              <a:defRPr sz="1600" b="1"/>
            </a:lvl6pPr>
            <a:lvl7pPr marL="2743186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6719-865C-49A2-AB25-A2568D28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50AA7-E6A0-466B-AF9A-FE573086B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0" indent="0">
              <a:buNone/>
              <a:defRPr sz="1600" b="1"/>
            </a:lvl6pPr>
            <a:lvl7pPr marL="2743186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5BB42-DEB7-4518-9C21-AA101D486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12C25-2BC4-4511-85B0-1F765151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0B38-0A16-44B1-80B0-BE0C4C1B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2EA9B-4CD0-4C4D-A6BF-043C4469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52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7329-B295-4CE1-A09A-5DD0C9D8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B6489-855F-403E-A1C5-A7B26FAE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D41D4-A002-438E-9F75-D4421993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A68FE-57BC-48B0-9EA9-7FD3496A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1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BCA5-FC73-466C-9E21-C1B0661F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56F03-B96C-49E0-8476-E0C1843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8A9D9-4AF9-42A0-9381-63BA270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569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2AE8-C8C9-4C05-9EC4-C2EE22F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AB82-0891-4BE4-9303-C560BAB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1B26F-F305-4CA2-B592-B41387F43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90" indent="0">
              <a:buNone/>
              <a:defRPr sz="1000"/>
            </a:lvl6pPr>
            <a:lvl7pPr marL="2743186" indent="0">
              <a:buNone/>
              <a:defRPr sz="1000"/>
            </a:lvl7pPr>
            <a:lvl8pPr marL="3200384" indent="0">
              <a:buNone/>
              <a:defRPr sz="1000"/>
            </a:lvl8pPr>
            <a:lvl9pPr marL="36575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865AB-B1C6-4C4E-9A28-150CED65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F2594-3D71-4A5E-866D-1EE3F64B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351FB-3C47-4B74-A168-66AD86BE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15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D08C-DF5F-4A34-90EF-5301864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E9FA4-48E6-42C3-86EA-E41B5270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2" indent="0">
              <a:buNone/>
              <a:defRPr sz="2000"/>
            </a:lvl4pPr>
            <a:lvl5pPr marL="1828792" indent="0">
              <a:buNone/>
              <a:defRPr sz="2000"/>
            </a:lvl5pPr>
            <a:lvl6pPr marL="2285990" indent="0">
              <a:buNone/>
              <a:defRPr sz="2000"/>
            </a:lvl6pPr>
            <a:lvl7pPr marL="2743186" indent="0">
              <a:buNone/>
              <a:defRPr sz="2000"/>
            </a:lvl7pPr>
            <a:lvl8pPr marL="3200384" indent="0">
              <a:buNone/>
              <a:defRPr sz="2000"/>
            </a:lvl8pPr>
            <a:lvl9pPr marL="3657582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AE63A-6D0C-4A1B-86A1-1C9C9CC26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90" indent="0">
              <a:buNone/>
              <a:defRPr sz="1000"/>
            </a:lvl6pPr>
            <a:lvl7pPr marL="2743186" indent="0">
              <a:buNone/>
              <a:defRPr sz="1000"/>
            </a:lvl7pPr>
            <a:lvl8pPr marL="3200384" indent="0">
              <a:buNone/>
              <a:defRPr sz="1000"/>
            </a:lvl8pPr>
            <a:lvl9pPr marL="36575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B56D8-049A-4C39-847E-984424E3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FA284-71F3-4641-BE1D-6C20C901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C0E3F-3087-47E5-BC93-3547C782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4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DD91E-CAFD-4290-931B-C020FF8C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97797-9246-4C17-A4FA-15601F227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424A-D0EA-4D1C-A998-32D074222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E204-2053-49F5-8242-C7D4B9CF1A35}" type="datetimeFigureOut">
              <a:rPr lang="en-IE" smtClean="0"/>
              <a:t>22/09/2020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4BD92-D8F6-4CC5-A407-18D3DA7D1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59C2-DEC7-4078-AE00-7BA9B5B84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7504-5121-4FEF-8D08-8AA7D22AD8D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25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8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874943" y="891543"/>
            <a:ext cx="5220905" cy="2036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Naas Road - Ballymount -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Cherry Orchard – Park West URDF Masterplan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4B2A4-1079-4BD9-831E-5D440E628C00}"/>
              </a:ext>
            </a:extLst>
          </p:cNvPr>
          <p:cNvSpPr txBox="1"/>
          <p:nvPr/>
        </p:nvSpPr>
        <p:spPr>
          <a:xfrm>
            <a:off x="659567" y="4817454"/>
            <a:ext cx="5651656" cy="2036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1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Land Use Planning and Transportation  SPC Meeting </a:t>
            </a:r>
          </a:p>
          <a:p>
            <a:pPr marL="57151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September 2020 </a:t>
            </a:r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97364-A5DF-44C4-BB85-BFF02FDC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848" y="0"/>
            <a:ext cx="581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2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1154327" y="3293441"/>
            <a:ext cx="5498944" cy="2036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________________________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Thank you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4B2A4-1079-4BD9-831E-5D440E628C00}"/>
              </a:ext>
            </a:extLst>
          </p:cNvPr>
          <p:cNvSpPr txBox="1"/>
          <p:nvPr/>
        </p:nvSpPr>
        <p:spPr>
          <a:xfrm>
            <a:off x="1154327" y="2043297"/>
            <a:ext cx="5787905" cy="46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6454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D5E45-D9DA-47D7-A41F-D34C3A42BA23}"/>
              </a:ext>
            </a:extLst>
          </p:cNvPr>
          <p:cNvSpPr txBox="1"/>
          <p:nvPr/>
        </p:nvSpPr>
        <p:spPr>
          <a:xfrm>
            <a:off x="1019847" y="1634609"/>
            <a:ext cx="265747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1. Study Area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70450-BDF6-4C3C-A0A9-F3A460CBE5FF}"/>
              </a:ext>
            </a:extLst>
          </p:cNvPr>
          <p:cNvSpPr txBox="1"/>
          <p:nvPr/>
        </p:nvSpPr>
        <p:spPr>
          <a:xfrm>
            <a:off x="1019852" y="2254209"/>
            <a:ext cx="265747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2. Project Background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019A6-ED11-45FC-90AA-C2F77FC80D29}"/>
              </a:ext>
            </a:extLst>
          </p:cNvPr>
          <p:cNvSpPr txBox="1"/>
          <p:nvPr/>
        </p:nvSpPr>
        <p:spPr>
          <a:xfrm>
            <a:off x="1019854" y="2877025"/>
            <a:ext cx="265747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3. SDCC/DCC Zoning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F7E58-8DE9-4F20-9E4F-1DCC168D726C}"/>
              </a:ext>
            </a:extLst>
          </p:cNvPr>
          <p:cNvSpPr txBox="1"/>
          <p:nvPr/>
        </p:nvSpPr>
        <p:spPr>
          <a:xfrm>
            <a:off x="1019851" y="4149740"/>
            <a:ext cx="265747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5. Project Team 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621BD-C0EC-4688-95DC-A80DDC4C9C5A}"/>
              </a:ext>
            </a:extLst>
          </p:cNvPr>
          <p:cNvSpPr txBox="1"/>
          <p:nvPr/>
        </p:nvSpPr>
        <p:spPr>
          <a:xfrm>
            <a:off x="1044554" y="3505519"/>
            <a:ext cx="265747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4. Constraints /Challenges  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E4791-72F5-49CF-AB23-E3A1A94EFB93}"/>
              </a:ext>
            </a:extLst>
          </p:cNvPr>
          <p:cNvSpPr txBox="1"/>
          <p:nvPr/>
        </p:nvSpPr>
        <p:spPr>
          <a:xfrm>
            <a:off x="1019846" y="5747685"/>
            <a:ext cx="265747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Questions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outdoor, snow, man, skiing&#10;&#10;Description automatically generated">
            <a:extLst>
              <a:ext uri="{FF2B5EF4-FFF2-40B4-BE49-F238E27FC236}">
                <a16:creationId xmlns:a16="http://schemas.microsoft.com/office/drawing/2014/main" id="{7A7F3690-B846-44CA-866F-3AFEBD40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3" y="1010809"/>
            <a:ext cx="8269053" cy="55092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1992F9-0946-4A7B-AAA0-89D24E956E7B}"/>
              </a:ext>
            </a:extLst>
          </p:cNvPr>
          <p:cNvSpPr txBox="1"/>
          <p:nvPr/>
        </p:nvSpPr>
        <p:spPr>
          <a:xfrm>
            <a:off x="1019847" y="996375"/>
            <a:ext cx="265747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CONTENT 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CA4CD-FA48-47DF-8FFF-28776C662DB4}"/>
              </a:ext>
            </a:extLst>
          </p:cNvPr>
          <p:cNvSpPr txBox="1"/>
          <p:nvPr/>
        </p:nvSpPr>
        <p:spPr>
          <a:xfrm>
            <a:off x="1019843" y="4702508"/>
            <a:ext cx="265747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6. Timeline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6356B-2DE3-433C-8BA9-D36B5467C841}"/>
              </a:ext>
            </a:extLst>
          </p:cNvPr>
          <p:cNvSpPr txBox="1"/>
          <p:nvPr/>
        </p:nvSpPr>
        <p:spPr>
          <a:xfrm>
            <a:off x="1019843" y="5237789"/>
            <a:ext cx="265747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7. Next Steps 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942790" y="259608"/>
            <a:ext cx="4424431" cy="785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1. Study Area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4B2A4-1079-4BD9-831E-5D440E628C00}"/>
              </a:ext>
            </a:extLst>
          </p:cNvPr>
          <p:cNvSpPr txBox="1"/>
          <p:nvPr/>
        </p:nvSpPr>
        <p:spPr>
          <a:xfrm>
            <a:off x="811718" y="1561261"/>
            <a:ext cx="5160457" cy="459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r>
              <a:rPr lang="en-US" sz="6800" b="1" dirty="0"/>
              <a:t>Study Area </a:t>
            </a:r>
            <a:endParaRPr lang="en-US" sz="6800" dirty="0"/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700 hectares in total (SDCC and DCC lands)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649 hectares net developable area 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800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r>
              <a:rPr lang="en-US" sz="6800" b="1" dirty="0"/>
              <a:t>Net Developable Lands – DCC </a:t>
            </a:r>
            <a:endParaRPr lang="en-US" sz="6800" dirty="0"/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800" dirty="0"/>
              <a:t>The Naas Road Lands LAP c. 111 ha 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800" dirty="0"/>
              <a:t>DCC Park West/Cherry Orchard c. 151 ha of land zoned Z6 (Employment/Enterprise) and Z7 (Industry and Employment) </a:t>
            </a:r>
            <a:endParaRPr lang="en-US" sz="6800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6800" b="1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r>
              <a:rPr lang="en-US" sz="6800" b="1" dirty="0"/>
              <a:t>Net Developable Lands – SDCC 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800" dirty="0"/>
              <a:t>440 ha in SDCC URDF bid Study Area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800" dirty="0"/>
              <a:t>387 ha represent the net developable area. </a:t>
            </a:r>
          </a:p>
          <a:p>
            <a:pPr marL="1828677" lvl="2" indent="-8572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6800" dirty="0"/>
              <a:t>280 hectares zoned REGEN </a:t>
            </a:r>
          </a:p>
          <a:p>
            <a:pPr marL="1828677" lvl="2" indent="-8572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6800" dirty="0"/>
              <a:t>107 hectares zoned EE </a:t>
            </a:r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6800" b="1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r>
              <a:rPr lang="en-US" sz="6800" b="1" dirty="0"/>
              <a:t>Public Transport 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Kildare Rail Line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Red Line Luas </a:t>
            </a:r>
          </a:p>
          <a:p>
            <a:pPr marL="914399" indent="-8572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Greenhills Road to City Centre Bus Route </a:t>
            </a:r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7151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09048-6028-41CE-8331-C28E01ADC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"/>
          <a:stretch/>
        </p:blipFill>
        <p:spPr>
          <a:xfrm>
            <a:off x="5972175" y="7046"/>
            <a:ext cx="62198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4E06F-FD42-4ABA-B501-8B272FE8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40" y="5988056"/>
            <a:ext cx="14478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943236" y="363400"/>
            <a:ext cx="4424431" cy="65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2. Project Background</a:t>
            </a:r>
            <a:r>
              <a:rPr lang="en-US" sz="4000" dirty="0">
                <a:ea typeface="+mj-ea"/>
                <a:cs typeface="+mj-cs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FA55B4D0-D3EE-4C7B-8356-ADA7A783A2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20" y="1709913"/>
            <a:ext cx="2919065" cy="184091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B128B763-9DFC-465A-966A-4029DE0E3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1"/>
          <a:stretch/>
        </p:blipFill>
        <p:spPr>
          <a:xfrm>
            <a:off x="7617743" y="3353683"/>
            <a:ext cx="3898954" cy="202536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EBAD12A-2661-451D-AB6E-688972E2AB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/>
        </p:blipFill>
        <p:spPr>
          <a:xfrm>
            <a:off x="7426084" y="143332"/>
            <a:ext cx="3205939" cy="2036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B4B2A4-1079-4BD9-831E-5D440E628C00}"/>
              </a:ext>
            </a:extLst>
          </p:cNvPr>
          <p:cNvSpPr txBox="1"/>
          <p:nvPr/>
        </p:nvSpPr>
        <p:spPr>
          <a:xfrm>
            <a:off x="838508" y="1485901"/>
            <a:ext cx="6566657" cy="527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Rebuilding Ireland (2016) and National Planning Framework’s </a:t>
            </a:r>
            <a:r>
              <a:rPr lang="en-US" sz="1900" dirty="0"/>
              <a:t>National Strategic Objectives to promote Compact Growth.</a:t>
            </a:r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 </a:t>
            </a:r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Strategic Location</a:t>
            </a:r>
            <a:r>
              <a:rPr lang="en-US" sz="1900" dirty="0"/>
              <a:t>, close to City and straddling boundary of DCC / SDCC. </a:t>
            </a:r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/>
              <a:t>SDCC’s CDP Objective - </a:t>
            </a:r>
            <a:r>
              <a:rPr lang="en-GB" sz="1900" dirty="0"/>
              <a:t>CS6 SLO 1: ‘</a:t>
            </a:r>
            <a:r>
              <a:rPr lang="en-GB" sz="1900" i="1" dirty="0"/>
              <a:t>To prepare a Ballymount Local Area Plan for lands zoned REGEN, EE, and LC, stretching southwest from Walkinstown Roundabout along the Greenhills Road to the M50….’</a:t>
            </a:r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/>
              <a:t>August 2018 2 Category 2 </a:t>
            </a:r>
            <a:r>
              <a:rPr lang="en-GB" sz="1900" b="1" dirty="0"/>
              <a:t>URDF bids:</a:t>
            </a:r>
          </a:p>
          <a:p>
            <a:pPr marL="742887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/>
              <a:t>SDCC submitted Naas Road / Ballymount.</a:t>
            </a:r>
          </a:p>
          <a:p>
            <a:pPr marL="742887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/>
              <a:t>DCC submitted Naas Road LAP land and Park West Cherry Orchard.</a:t>
            </a:r>
          </a:p>
          <a:p>
            <a:pPr marL="514287" lvl="1">
              <a:lnSpc>
                <a:spcPct val="90000"/>
              </a:lnSpc>
              <a:spcAft>
                <a:spcPts val="600"/>
              </a:spcAft>
            </a:pPr>
            <a:endParaRPr lang="en-GB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900" dirty="0"/>
              <a:t>November 2018 DHPLG committed €1,075,000 of URDF funding a joint SDCC/DCC project with 25% match funding requirement. </a:t>
            </a:r>
            <a:endParaRPr lang="en-GB" sz="19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Variation No. 3 </a:t>
            </a:r>
            <a:r>
              <a:rPr lang="en-US" sz="1900" dirty="0"/>
              <a:t>of SDCC’s CDP in February 2019 – Rezoning of 178ha of EE lands to Regen.</a:t>
            </a:r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marL="57149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pic>
        <p:nvPicPr>
          <p:cNvPr id="2062" name="Picture 14" descr="Dublin City Council Arts Office logo">
            <a:extLst>
              <a:ext uri="{FF2B5EF4-FFF2-40B4-BE49-F238E27FC236}">
                <a16:creationId xmlns:a16="http://schemas.microsoft.com/office/drawing/2014/main" id="{C24A462B-6838-4036-A4A9-AE0249997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6607"/>
          <a:stretch/>
        </p:blipFill>
        <p:spPr bwMode="auto">
          <a:xfrm>
            <a:off x="7412778" y="5343616"/>
            <a:ext cx="2040855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uth-dublin-county-council">
            <a:extLst>
              <a:ext uri="{FF2B5EF4-FFF2-40B4-BE49-F238E27FC236}">
                <a16:creationId xmlns:a16="http://schemas.microsoft.com/office/drawing/2014/main" id="{4CD58D01-3458-4CC1-A3B5-92B1E298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34" y="5340606"/>
            <a:ext cx="2253286" cy="11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6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FF58AD6-6146-4E9E-AA9E-BAE5C7FA3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5573" r="2087" b="930"/>
          <a:stretch/>
        </p:blipFill>
        <p:spPr>
          <a:xfrm>
            <a:off x="1393636" y="367707"/>
            <a:ext cx="9226139" cy="641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76D01-EDF2-4391-A6EC-A217B265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99" y="6098368"/>
            <a:ext cx="3606121" cy="364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A8CA45-4121-4316-86A4-2756A14D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50" y="6463165"/>
            <a:ext cx="3606121" cy="316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9009B-CED3-4E3C-A3EA-90B29FF93865}"/>
              </a:ext>
            </a:extLst>
          </p:cNvPr>
          <p:cNvSpPr txBox="1"/>
          <p:nvPr/>
        </p:nvSpPr>
        <p:spPr>
          <a:xfrm>
            <a:off x="1420655" y="5738320"/>
            <a:ext cx="1846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SDCC Lands</a:t>
            </a:r>
            <a:endParaRPr lang="en-IE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5A37FC-8A4D-4714-A8E4-FD3B544A0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57"/>
          <a:stretch/>
        </p:blipFill>
        <p:spPr>
          <a:xfrm>
            <a:off x="8866409" y="6341559"/>
            <a:ext cx="3325591" cy="43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C95B63-84C0-4F46-8224-B26DDF7D6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407" y="5934979"/>
            <a:ext cx="3325593" cy="430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C9ED5-6DA2-493D-B458-EE42C7013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0452" y="5115825"/>
            <a:ext cx="3321548" cy="563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38FB85-72EE-4372-BEE5-C466F3BF9B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689"/>
          <a:stretch/>
        </p:blipFill>
        <p:spPr>
          <a:xfrm>
            <a:off x="8866409" y="5651992"/>
            <a:ext cx="3325591" cy="348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B844E-962E-4D7B-83AE-2EB86C6467DB}"/>
              </a:ext>
            </a:extLst>
          </p:cNvPr>
          <p:cNvSpPr txBox="1"/>
          <p:nvPr/>
        </p:nvSpPr>
        <p:spPr>
          <a:xfrm>
            <a:off x="8866409" y="4813657"/>
            <a:ext cx="3325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DCC Lands </a:t>
            </a:r>
            <a:endParaRPr lang="en-I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950100" y="99879"/>
            <a:ext cx="5440786" cy="704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3. SDCC - DCC Zoning  </a:t>
            </a:r>
            <a:endParaRPr lang="en-US" sz="4000" dirty="0"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96108" y="1658203"/>
            <a:ext cx="143302" cy="866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28050" y="1340482"/>
            <a:ext cx="1873889" cy="3191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49213" y="442127"/>
            <a:ext cx="155750" cy="362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64747" y="2499519"/>
            <a:ext cx="722507" cy="20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064444" y="2703008"/>
            <a:ext cx="789858" cy="12878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5601" y="6000836"/>
            <a:ext cx="1066228" cy="7207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6631" y="804730"/>
            <a:ext cx="680263" cy="252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36631" y="1057688"/>
            <a:ext cx="27656" cy="2674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800725" y="1586376"/>
            <a:ext cx="1932511" cy="478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6280" y="2084315"/>
            <a:ext cx="117795" cy="278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15976" y="2322558"/>
            <a:ext cx="117947" cy="1511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866618" y="2473726"/>
            <a:ext cx="280176" cy="2292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095392" y="2574651"/>
            <a:ext cx="83069" cy="99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31829" y="258836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84229" y="274076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8461" y="2390982"/>
            <a:ext cx="5768" cy="190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140366" y="2140241"/>
            <a:ext cx="42125" cy="257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501939" y="424504"/>
            <a:ext cx="2679906" cy="9159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9082" y="1288727"/>
            <a:ext cx="75903" cy="318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102441" y="2131995"/>
            <a:ext cx="386589" cy="136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464959" y="2058805"/>
            <a:ext cx="192436" cy="72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57225" y="2066168"/>
            <a:ext cx="362688" cy="792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7017929" y="2134925"/>
            <a:ext cx="156201" cy="228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7174131" y="2359975"/>
            <a:ext cx="289925" cy="88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461801" y="2414089"/>
            <a:ext cx="187056" cy="237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636631" y="1972596"/>
            <a:ext cx="326014" cy="4533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962645" y="1639536"/>
            <a:ext cx="123415" cy="333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071213" y="1575744"/>
            <a:ext cx="200343" cy="824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195737" y="1554823"/>
            <a:ext cx="87553" cy="465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7954808" y="1991265"/>
            <a:ext cx="254037" cy="4824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949040" y="2470074"/>
            <a:ext cx="11446" cy="3858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944539" y="2815434"/>
            <a:ext cx="168713" cy="178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8066583" y="2966322"/>
            <a:ext cx="139786" cy="59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8195737" y="3024595"/>
            <a:ext cx="87553" cy="173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8271556" y="3180130"/>
            <a:ext cx="17295" cy="1439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247519" y="3276044"/>
            <a:ext cx="1056381" cy="1326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252731" y="3386891"/>
            <a:ext cx="34466" cy="313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174130" y="3654425"/>
            <a:ext cx="153486" cy="66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946229" y="3700158"/>
            <a:ext cx="227597" cy="1712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930231" y="3880513"/>
            <a:ext cx="43528" cy="1103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6971853" y="3962613"/>
            <a:ext cx="24812" cy="223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7017929" y="4152752"/>
            <a:ext cx="42098" cy="108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936851" y="4215503"/>
            <a:ext cx="118075" cy="1160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6964792" y="4332017"/>
            <a:ext cx="209034" cy="932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6012023" y="5944250"/>
            <a:ext cx="391938" cy="755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403961" y="5679234"/>
            <a:ext cx="85068" cy="264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475633" y="5648570"/>
            <a:ext cx="291347" cy="162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747631" y="5348084"/>
            <a:ext cx="407206" cy="4518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096029" y="5360378"/>
            <a:ext cx="151490" cy="80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154837" y="4433471"/>
            <a:ext cx="92682" cy="1008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238286" y="4523138"/>
            <a:ext cx="140709" cy="50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369119" y="4565666"/>
            <a:ext cx="47090" cy="1307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415460" y="4672094"/>
            <a:ext cx="46341" cy="141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648857" y="4696413"/>
            <a:ext cx="295682" cy="4194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453798" y="4805767"/>
            <a:ext cx="146391" cy="82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209178" y="5150753"/>
            <a:ext cx="386739" cy="275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7603265" y="4692280"/>
            <a:ext cx="65847" cy="121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7772934" y="5081690"/>
            <a:ext cx="165829" cy="1678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562301" y="5164982"/>
            <a:ext cx="234397" cy="84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4142002" y="4534307"/>
            <a:ext cx="849810" cy="1496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839928" y="3985516"/>
            <a:ext cx="236727" cy="161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4068766" y="4149103"/>
            <a:ext cx="141727" cy="1267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4189156" y="4250619"/>
            <a:ext cx="65226" cy="1025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36171" y="4338388"/>
            <a:ext cx="85599" cy="235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891347" y="-130578"/>
            <a:ext cx="6282735" cy="123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ea typeface="+mj-ea"/>
                <a:cs typeface="+mj-cs"/>
              </a:rPr>
              <a:t>4. Constraints &amp; Challenges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2E593-8A2A-414F-A6C5-8D7DC7A1E6CE}"/>
              </a:ext>
            </a:extLst>
          </p:cNvPr>
          <p:cNvSpPr/>
          <p:nvPr/>
        </p:nvSpPr>
        <p:spPr>
          <a:xfrm>
            <a:off x="691024" y="955929"/>
            <a:ext cx="5047535" cy="579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99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Environmental</a:t>
            </a:r>
          </a:p>
          <a:p>
            <a:pPr marL="914399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Seveso sites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110kv power lines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Contaminated land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Noise pollution &amp; air quality</a:t>
            </a: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Infrastructure &amp; Utilities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Foul capacity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Water supply</a:t>
            </a: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Transportation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Public transport capacity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Heavily trafficked road network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Cycling &amp; pedestrian environment</a:t>
            </a: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</a:endParaRP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Landownership 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Multiple Landowners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0A30F-887A-4B34-A1FB-BBF2B29A90B3}"/>
              </a:ext>
            </a:extLst>
          </p:cNvPr>
          <p:cNvSpPr/>
          <p:nvPr/>
        </p:nvSpPr>
        <p:spPr>
          <a:xfrm>
            <a:off x="6057657" y="922866"/>
            <a:ext cx="5593447" cy="57200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6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Economic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Displacement of existing industrial uses 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Land values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Short-term development disincentives </a:t>
            </a:r>
            <a:r>
              <a:rPr lang="en-US" sz="1900" b="1" dirty="0">
                <a:solidFill>
                  <a:srgbClr val="000000"/>
                </a:solidFill>
              </a:rPr>
              <a:t>Vs</a:t>
            </a:r>
            <a:r>
              <a:rPr lang="en-US" sz="1900" dirty="0">
                <a:solidFill>
                  <a:srgbClr val="000000"/>
                </a:solidFill>
              </a:rPr>
              <a:t> longer-term development incentives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State investment </a:t>
            </a:r>
          </a:p>
          <a:p>
            <a:pPr marL="685799" lvl="1"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4C5254"/>
              </a:solidFill>
            </a:endParaRPr>
          </a:p>
          <a:p>
            <a:pPr marL="22866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Place-making &amp; Community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Lack of community facilities / open space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Lack of local facilities e.g. shops, cafes etc. </a:t>
            </a:r>
          </a:p>
          <a:p>
            <a:pPr marL="45726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Small existing residential community</a:t>
            </a:r>
          </a:p>
          <a:p>
            <a:pPr marL="914399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4C5254"/>
              </a:solidFill>
            </a:endParaRPr>
          </a:p>
          <a:p>
            <a:pPr marL="228661"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4C5254"/>
                </a:solidFill>
              </a:rPr>
              <a:t>Planning</a:t>
            </a:r>
          </a:p>
          <a:p>
            <a:pPr marL="57156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Absence of integrated planning framework </a:t>
            </a:r>
          </a:p>
          <a:p>
            <a:pPr marL="57156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SHD process</a:t>
            </a:r>
          </a:p>
          <a:p>
            <a:pPr marL="57156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Development Plan process &amp; potential variations</a:t>
            </a:r>
          </a:p>
          <a:p>
            <a:pPr marL="57156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Area designation &amp; plan-making type</a:t>
            </a:r>
          </a:p>
        </p:txBody>
      </p:sp>
    </p:spTree>
    <p:extLst>
      <p:ext uri="{BB962C8B-B14F-4D97-AF65-F5344CB8AC3E}">
        <p14:creationId xmlns:p14="http://schemas.microsoft.com/office/powerpoint/2010/main" val="341285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50C6F-46C5-4DA9-9C2D-B951178012D3}"/>
              </a:ext>
            </a:extLst>
          </p:cNvPr>
          <p:cNvSpPr txBox="1"/>
          <p:nvPr/>
        </p:nvSpPr>
        <p:spPr>
          <a:xfrm>
            <a:off x="1079863" y="654987"/>
            <a:ext cx="7184571" cy="5798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Multi-disciplinary Team 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Maccreanor Lavington </a:t>
            </a:r>
            <a:r>
              <a:rPr lang="en-GB" sz="2600" dirty="0"/>
              <a:t>– Project Lead.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Urban Agency </a:t>
            </a:r>
            <a:r>
              <a:rPr lang="en-GB" sz="2600" dirty="0"/>
              <a:t>– Urban Design.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Avison Young </a:t>
            </a:r>
            <a:r>
              <a:rPr lang="en-GB" sz="2600" dirty="0"/>
              <a:t>– Land Use Planning, Property &amp; Economics.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Systra</a:t>
            </a:r>
            <a:r>
              <a:rPr lang="en-GB" sz="2600" dirty="0"/>
              <a:t> -  Transport Planning &amp; Transport Engineering.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Grant Associates</a:t>
            </a:r>
            <a:r>
              <a:rPr lang="en-GB" sz="2600" dirty="0"/>
              <a:t> – Landscape Architecture.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Jacobs</a:t>
            </a:r>
            <a:r>
              <a:rPr lang="en-GB" sz="2600" dirty="0"/>
              <a:t> – Environmental Engineering &amp; Quantity Surveying.</a:t>
            </a:r>
          </a:p>
          <a:p>
            <a:pPr marL="742888" lvl="1" indent="-285750">
              <a:buFont typeface="Arial" panose="020B0604020202020204" pitchFamily="34" charset="0"/>
              <a:buChar char="•"/>
            </a:pPr>
            <a:r>
              <a:rPr lang="en-GB" sz="2600" b="1" dirty="0"/>
              <a:t>IAC</a:t>
            </a:r>
            <a:r>
              <a:rPr lang="en-GB" sz="2600" dirty="0"/>
              <a:t> – Archaeology &amp; Heritage.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Task - 3 brownfield regeneration areas are the Study Area:</a:t>
            </a:r>
          </a:p>
          <a:p>
            <a:pPr marL="1257178" lvl="2" indent="-342900">
              <a:buFont typeface="+mj-lt"/>
              <a:buAutoNum type="arabicPeriod"/>
            </a:pPr>
            <a:r>
              <a:rPr lang="en-IE" sz="2600" dirty="0"/>
              <a:t>SDCC Naas Road / Ballymount.</a:t>
            </a:r>
          </a:p>
          <a:p>
            <a:pPr marL="1257178" lvl="2" indent="-342900">
              <a:buFont typeface="+mj-lt"/>
              <a:buAutoNum type="arabicPeriod"/>
            </a:pPr>
            <a:r>
              <a:rPr lang="en-IE" sz="2600" dirty="0"/>
              <a:t>DCC Naas Road.</a:t>
            </a:r>
          </a:p>
          <a:p>
            <a:pPr marL="1257178" lvl="2" indent="-342900">
              <a:buFont typeface="+mj-lt"/>
              <a:buAutoNum type="arabicPeriod"/>
            </a:pPr>
            <a:r>
              <a:rPr lang="en-GB" sz="2600" dirty="0"/>
              <a:t>DCC Park West/Cherry Orchard.</a:t>
            </a:r>
          </a:p>
          <a:p>
            <a:endParaRPr lang="en-I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Objective to investigate the potential of this strategic transboundary landbank.</a:t>
            </a:r>
          </a:p>
          <a:p>
            <a:endParaRPr lang="en-GB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Aim is to provide a new urban Quarter for Dublin City in accordance with the national and regional planning policy.</a:t>
            </a:r>
          </a:p>
          <a:p>
            <a:endParaRPr lang="en-I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Brief pertains to the following 4 separate stages:</a:t>
            </a:r>
          </a:p>
          <a:p>
            <a:r>
              <a:rPr lang="en-IE" sz="2600" dirty="0"/>
              <a:t>	Stage I	Study</a:t>
            </a:r>
          </a:p>
          <a:p>
            <a:r>
              <a:rPr lang="en-IE" sz="2600" dirty="0"/>
              <a:t>	Stage II 	Strategic Framework</a:t>
            </a:r>
          </a:p>
          <a:p>
            <a:r>
              <a:rPr lang="en-IE" sz="2600" dirty="0"/>
              <a:t>	Stage III 	Plan</a:t>
            </a:r>
          </a:p>
          <a:p>
            <a:r>
              <a:rPr lang="en-IE" sz="2600" dirty="0"/>
              <a:t>	Stage IV 	Projects</a:t>
            </a:r>
          </a:p>
          <a:p>
            <a:endParaRPr lang="en-IE" sz="2600" dirty="0"/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Project Team commissioned Stage I &amp; Stage II</a:t>
            </a:r>
          </a:p>
          <a:p>
            <a:pPr marL="285749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Stage III &amp; Stage IV subject to separate commission.</a:t>
            </a:r>
            <a:endParaRPr lang="en-US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555C0-640F-4D31-B6AB-DE1933FE5E5C}"/>
              </a:ext>
            </a:extLst>
          </p:cNvPr>
          <p:cNvSpPr txBox="1"/>
          <p:nvPr/>
        </p:nvSpPr>
        <p:spPr>
          <a:xfrm>
            <a:off x="926070" y="137928"/>
            <a:ext cx="5498944" cy="753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5. Project Team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CB82B-682E-4180-A1B2-21C8757F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022" r="6204" b="6582"/>
          <a:stretch/>
        </p:blipFill>
        <p:spPr>
          <a:xfrm>
            <a:off x="6870737" y="1268532"/>
            <a:ext cx="5167516" cy="43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961019" y="192079"/>
            <a:ext cx="6282735" cy="64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6. Timeframe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object 3"/>
          <p:cNvGrpSpPr/>
          <p:nvPr/>
        </p:nvGrpSpPr>
        <p:grpSpPr>
          <a:xfrm>
            <a:off x="1835128" y="977341"/>
            <a:ext cx="4420641" cy="5332054"/>
            <a:chOff x="919046" y="1523927"/>
            <a:chExt cx="6892925" cy="8314055"/>
          </a:xfrm>
        </p:grpSpPr>
        <p:sp>
          <p:nvSpPr>
            <p:cNvPr id="31" name="object 4"/>
            <p:cNvSpPr/>
            <p:nvPr/>
          </p:nvSpPr>
          <p:spPr>
            <a:xfrm>
              <a:off x="4597975" y="1536627"/>
              <a:ext cx="0" cy="8251190"/>
            </a:xfrm>
            <a:custGeom>
              <a:avLst/>
              <a:gdLst/>
              <a:ahLst/>
              <a:cxnLst/>
              <a:rect l="l" t="t" r="r" b="b"/>
              <a:pathLst>
                <a:path h="8251190">
                  <a:moveTo>
                    <a:pt x="0" y="0"/>
                  </a:moveTo>
                  <a:lnTo>
                    <a:pt x="0" y="8250631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2" name="object 5"/>
            <p:cNvSpPr/>
            <p:nvPr/>
          </p:nvSpPr>
          <p:spPr>
            <a:xfrm>
              <a:off x="4597975" y="98252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3" name="object 6"/>
            <p:cNvSpPr/>
            <p:nvPr/>
          </p:nvSpPr>
          <p:spPr>
            <a:xfrm>
              <a:off x="4520674" y="2676324"/>
              <a:ext cx="1072515" cy="258445"/>
            </a:xfrm>
            <a:custGeom>
              <a:avLst/>
              <a:gdLst/>
              <a:ahLst/>
              <a:cxnLst/>
              <a:rect l="l" t="t" r="r" b="b"/>
              <a:pathLst>
                <a:path w="1072514" h="258444">
                  <a:moveTo>
                    <a:pt x="0" y="0"/>
                  </a:moveTo>
                  <a:lnTo>
                    <a:pt x="964145" y="0"/>
                  </a:lnTo>
                  <a:lnTo>
                    <a:pt x="1006186" y="8488"/>
                  </a:lnTo>
                  <a:lnTo>
                    <a:pt x="1040515" y="31635"/>
                  </a:lnTo>
                  <a:lnTo>
                    <a:pt x="1063660" y="65965"/>
                  </a:lnTo>
                  <a:lnTo>
                    <a:pt x="1072146" y="108000"/>
                  </a:lnTo>
                  <a:lnTo>
                    <a:pt x="1072146" y="257936"/>
                  </a:lnTo>
                </a:path>
              </a:pathLst>
            </a:custGeom>
            <a:ln w="25399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4" name="object 7"/>
            <p:cNvSpPr/>
            <p:nvPr/>
          </p:nvSpPr>
          <p:spPr>
            <a:xfrm>
              <a:off x="5532833" y="2869732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69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5" name="object 8"/>
            <p:cNvSpPr/>
            <p:nvPr/>
          </p:nvSpPr>
          <p:spPr>
            <a:xfrm>
              <a:off x="5592819" y="4237258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4">
                  <a:moveTo>
                    <a:pt x="0" y="0"/>
                  </a:moveTo>
                  <a:lnTo>
                    <a:pt x="0" y="671982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6" name="object 9"/>
            <p:cNvSpPr/>
            <p:nvPr/>
          </p:nvSpPr>
          <p:spPr>
            <a:xfrm>
              <a:off x="5532833" y="4844713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7" name="object 10"/>
            <p:cNvSpPr/>
            <p:nvPr/>
          </p:nvSpPr>
          <p:spPr>
            <a:xfrm>
              <a:off x="5592819" y="3281875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0" y="349554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8" name="object 11"/>
            <p:cNvSpPr/>
            <p:nvPr/>
          </p:nvSpPr>
          <p:spPr>
            <a:xfrm>
              <a:off x="5532833" y="3566906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39" name="object 12"/>
            <p:cNvSpPr/>
            <p:nvPr/>
          </p:nvSpPr>
          <p:spPr>
            <a:xfrm>
              <a:off x="919046" y="2022480"/>
              <a:ext cx="3601720" cy="1282700"/>
            </a:xfrm>
            <a:custGeom>
              <a:avLst/>
              <a:gdLst/>
              <a:ahLst/>
              <a:cxnLst/>
              <a:rect l="l" t="t" r="r" b="b"/>
              <a:pathLst>
                <a:path w="3601720" h="1282700">
                  <a:moveTo>
                    <a:pt x="3538004" y="0"/>
                  </a:moveTo>
                  <a:lnTo>
                    <a:pt x="63627" y="0"/>
                  </a:lnTo>
                  <a:lnTo>
                    <a:pt x="38860" y="5113"/>
                  </a:lnTo>
                  <a:lnTo>
                    <a:pt x="18635" y="19057"/>
                  </a:lnTo>
                  <a:lnTo>
                    <a:pt x="5000" y="39738"/>
                  </a:lnTo>
                  <a:lnTo>
                    <a:pt x="0" y="65062"/>
                  </a:lnTo>
                  <a:lnTo>
                    <a:pt x="0" y="1217206"/>
                  </a:lnTo>
                  <a:lnTo>
                    <a:pt x="5000" y="1242536"/>
                  </a:lnTo>
                  <a:lnTo>
                    <a:pt x="18635" y="1263221"/>
                  </a:lnTo>
                  <a:lnTo>
                    <a:pt x="38860" y="1277167"/>
                  </a:lnTo>
                  <a:lnTo>
                    <a:pt x="63627" y="1282280"/>
                  </a:lnTo>
                  <a:lnTo>
                    <a:pt x="3538004" y="1282280"/>
                  </a:lnTo>
                  <a:lnTo>
                    <a:pt x="3562770" y="1277167"/>
                  </a:lnTo>
                  <a:lnTo>
                    <a:pt x="3582995" y="1263221"/>
                  </a:lnTo>
                  <a:lnTo>
                    <a:pt x="3596631" y="1242536"/>
                  </a:lnTo>
                  <a:lnTo>
                    <a:pt x="3601631" y="1217206"/>
                  </a:lnTo>
                  <a:lnTo>
                    <a:pt x="3601631" y="65062"/>
                  </a:lnTo>
                  <a:lnTo>
                    <a:pt x="3596631" y="39738"/>
                  </a:lnTo>
                  <a:lnTo>
                    <a:pt x="3582995" y="19057"/>
                  </a:lnTo>
                  <a:lnTo>
                    <a:pt x="3562770" y="5113"/>
                  </a:lnTo>
                  <a:lnTo>
                    <a:pt x="3538004" y="0"/>
                  </a:lnTo>
                  <a:close/>
                </a:path>
              </a:pathLst>
            </a:custGeom>
            <a:solidFill>
              <a:srgbClr val="3E576D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0" name="object 13"/>
            <p:cNvSpPr/>
            <p:nvPr/>
          </p:nvSpPr>
          <p:spPr>
            <a:xfrm>
              <a:off x="5604963" y="6557967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66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1" name="object 14"/>
            <p:cNvSpPr/>
            <p:nvPr/>
          </p:nvSpPr>
          <p:spPr>
            <a:xfrm>
              <a:off x="5544972" y="6557961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0" y="64528"/>
                  </a:moveTo>
                  <a:lnTo>
                    <a:pt x="59994" y="0"/>
                  </a:lnTo>
                  <a:lnTo>
                    <a:pt x="119976" y="64528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2" name="object 15"/>
            <p:cNvSpPr/>
            <p:nvPr/>
          </p:nvSpPr>
          <p:spPr>
            <a:xfrm>
              <a:off x="5544976" y="6772317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3" name="object 16"/>
            <p:cNvSpPr/>
            <p:nvPr/>
          </p:nvSpPr>
          <p:spPr>
            <a:xfrm>
              <a:off x="3730511" y="4633507"/>
              <a:ext cx="0" cy="2203450"/>
            </a:xfrm>
            <a:custGeom>
              <a:avLst/>
              <a:gdLst/>
              <a:ahLst/>
              <a:cxnLst/>
              <a:rect l="l" t="t" r="r" b="b"/>
              <a:pathLst>
                <a:path h="2203450">
                  <a:moveTo>
                    <a:pt x="0" y="0"/>
                  </a:moveTo>
                  <a:lnTo>
                    <a:pt x="0" y="2203335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4" name="object 17"/>
            <p:cNvSpPr/>
            <p:nvPr/>
          </p:nvSpPr>
          <p:spPr>
            <a:xfrm>
              <a:off x="3670522" y="4633502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0" y="64528"/>
                  </a:moveTo>
                  <a:lnTo>
                    <a:pt x="59994" y="0"/>
                  </a:lnTo>
                  <a:lnTo>
                    <a:pt x="119976" y="64528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5" name="object 18"/>
            <p:cNvSpPr/>
            <p:nvPr/>
          </p:nvSpPr>
          <p:spPr>
            <a:xfrm>
              <a:off x="3670526" y="6772317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6" name="object 19"/>
            <p:cNvSpPr/>
            <p:nvPr/>
          </p:nvSpPr>
          <p:spPr>
            <a:xfrm>
              <a:off x="7738829" y="6557967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66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7" name="object 20"/>
            <p:cNvSpPr/>
            <p:nvPr/>
          </p:nvSpPr>
          <p:spPr>
            <a:xfrm>
              <a:off x="7678840" y="6557961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5" h="64770">
                  <a:moveTo>
                    <a:pt x="0" y="64528"/>
                  </a:moveTo>
                  <a:lnTo>
                    <a:pt x="59994" y="0"/>
                  </a:lnTo>
                  <a:lnTo>
                    <a:pt x="119976" y="64528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48" name="object 21"/>
            <p:cNvSpPr/>
            <p:nvPr/>
          </p:nvSpPr>
          <p:spPr>
            <a:xfrm>
              <a:off x="7678842" y="6772317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5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49" name="object 22"/>
          <p:cNvSpPr/>
          <p:nvPr/>
        </p:nvSpPr>
        <p:spPr>
          <a:xfrm>
            <a:off x="4194536" y="9367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50" name="object 23"/>
          <p:cNvSpPr txBox="1"/>
          <p:nvPr/>
        </p:nvSpPr>
        <p:spPr>
          <a:xfrm>
            <a:off x="4605294" y="4420002"/>
            <a:ext cx="874756" cy="17750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00" b="1" spc="-10" dirty="0">
                <a:solidFill>
                  <a:srgbClr val="231F20"/>
                </a:solidFill>
                <a:cs typeface="ML Basis SemiBold"/>
              </a:rPr>
              <a:t>Engagement</a:t>
            </a:r>
            <a:endParaRPr sz="1100" dirty="0">
              <a:cs typeface="ML Basis SemiBold"/>
            </a:endParaRPr>
          </a:p>
        </p:txBody>
      </p:sp>
      <p:grpSp>
        <p:nvGrpSpPr>
          <p:cNvPr id="51" name="object 24"/>
          <p:cNvGrpSpPr/>
          <p:nvPr/>
        </p:nvGrpSpPr>
        <p:grpSpPr>
          <a:xfrm>
            <a:off x="1835133" y="2351590"/>
            <a:ext cx="5736855" cy="3936834"/>
            <a:chOff x="919053" y="3666738"/>
            <a:chExt cx="8945245" cy="6138545"/>
          </a:xfrm>
        </p:grpSpPr>
        <p:sp>
          <p:nvSpPr>
            <p:cNvPr id="52" name="object 25"/>
            <p:cNvSpPr/>
            <p:nvPr/>
          </p:nvSpPr>
          <p:spPr>
            <a:xfrm>
              <a:off x="1848698" y="6868192"/>
              <a:ext cx="8002905" cy="2924175"/>
            </a:xfrm>
            <a:custGeom>
              <a:avLst/>
              <a:gdLst/>
              <a:ahLst/>
              <a:cxnLst/>
              <a:rect l="l" t="t" r="r" b="b"/>
              <a:pathLst>
                <a:path w="8002905" h="292417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815805"/>
                  </a:lnTo>
                  <a:lnTo>
                    <a:pt x="8486" y="2857848"/>
                  </a:lnTo>
                  <a:lnTo>
                    <a:pt x="31630" y="2892182"/>
                  </a:lnTo>
                  <a:lnTo>
                    <a:pt x="65960" y="2915330"/>
                  </a:lnTo>
                  <a:lnTo>
                    <a:pt x="108000" y="2923819"/>
                  </a:lnTo>
                  <a:lnTo>
                    <a:pt x="7894599" y="2923819"/>
                  </a:lnTo>
                  <a:lnTo>
                    <a:pt x="7936640" y="2915330"/>
                  </a:lnTo>
                  <a:lnTo>
                    <a:pt x="7970969" y="2892182"/>
                  </a:lnTo>
                  <a:lnTo>
                    <a:pt x="7994113" y="2857848"/>
                  </a:lnTo>
                  <a:lnTo>
                    <a:pt x="8002600" y="2815805"/>
                  </a:lnTo>
                  <a:lnTo>
                    <a:pt x="8002600" y="108000"/>
                  </a:lnTo>
                  <a:lnTo>
                    <a:pt x="7994113" y="65960"/>
                  </a:lnTo>
                  <a:lnTo>
                    <a:pt x="7970969" y="31630"/>
                  </a:lnTo>
                  <a:lnTo>
                    <a:pt x="7936640" y="8486"/>
                  </a:lnTo>
                  <a:lnTo>
                    <a:pt x="7894599" y="0"/>
                  </a:lnTo>
                  <a:lnTo>
                    <a:pt x="108000" y="0"/>
                  </a:lnTo>
                  <a:close/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53" name="object 26"/>
            <p:cNvSpPr/>
            <p:nvPr/>
          </p:nvSpPr>
          <p:spPr>
            <a:xfrm>
              <a:off x="919053" y="3666738"/>
              <a:ext cx="5764530" cy="929640"/>
            </a:xfrm>
            <a:custGeom>
              <a:avLst/>
              <a:gdLst/>
              <a:ahLst/>
              <a:cxnLst/>
              <a:rect l="l" t="t" r="r" b="b"/>
              <a:pathLst>
                <a:path w="5764530" h="929639">
                  <a:moveTo>
                    <a:pt x="5419737" y="0"/>
                  </a:moveTo>
                  <a:lnTo>
                    <a:pt x="344652" y="0"/>
                  </a:lnTo>
                  <a:lnTo>
                    <a:pt x="297885" y="3286"/>
                  </a:lnTo>
                  <a:lnTo>
                    <a:pt x="253029" y="12859"/>
                  </a:lnTo>
                  <a:lnTo>
                    <a:pt x="210497" y="28290"/>
                  </a:lnTo>
                  <a:lnTo>
                    <a:pt x="170699" y="49150"/>
                  </a:lnTo>
                  <a:lnTo>
                    <a:pt x="134045" y="75010"/>
                  </a:lnTo>
                  <a:lnTo>
                    <a:pt x="100945" y="105441"/>
                  </a:lnTo>
                  <a:lnTo>
                    <a:pt x="71812" y="140015"/>
                  </a:lnTo>
                  <a:lnTo>
                    <a:pt x="47054" y="178302"/>
                  </a:lnTo>
                  <a:lnTo>
                    <a:pt x="27084" y="219873"/>
                  </a:lnTo>
                  <a:lnTo>
                    <a:pt x="12311" y="264301"/>
                  </a:lnTo>
                  <a:lnTo>
                    <a:pt x="3146" y="311155"/>
                  </a:lnTo>
                  <a:lnTo>
                    <a:pt x="0" y="360006"/>
                  </a:lnTo>
                  <a:lnTo>
                    <a:pt x="0" y="569074"/>
                  </a:lnTo>
                  <a:lnTo>
                    <a:pt x="3146" y="617923"/>
                  </a:lnTo>
                  <a:lnTo>
                    <a:pt x="12311" y="664774"/>
                  </a:lnTo>
                  <a:lnTo>
                    <a:pt x="27084" y="709199"/>
                  </a:lnTo>
                  <a:lnTo>
                    <a:pt x="47054" y="750769"/>
                  </a:lnTo>
                  <a:lnTo>
                    <a:pt x="71812" y="789055"/>
                  </a:lnTo>
                  <a:lnTo>
                    <a:pt x="100945" y="823628"/>
                  </a:lnTo>
                  <a:lnTo>
                    <a:pt x="134045" y="854058"/>
                  </a:lnTo>
                  <a:lnTo>
                    <a:pt x="170699" y="879918"/>
                  </a:lnTo>
                  <a:lnTo>
                    <a:pt x="210497" y="900778"/>
                  </a:lnTo>
                  <a:lnTo>
                    <a:pt x="253029" y="916209"/>
                  </a:lnTo>
                  <a:lnTo>
                    <a:pt x="297885" y="925782"/>
                  </a:lnTo>
                  <a:lnTo>
                    <a:pt x="344652" y="929068"/>
                  </a:lnTo>
                  <a:lnTo>
                    <a:pt x="5419737" y="929068"/>
                  </a:lnTo>
                  <a:lnTo>
                    <a:pt x="5466505" y="925782"/>
                  </a:lnTo>
                  <a:lnTo>
                    <a:pt x="5511360" y="916209"/>
                  </a:lnTo>
                  <a:lnTo>
                    <a:pt x="5553892" y="900778"/>
                  </a:lnTo>
                  <a:lnTo>
                    <a:pt x="5593691" y="879918"/>
                  </a:lnTo>
                  <a:lnTo>
                    <a:pt x="5630345" y="854058"/>
                  </a:lnTo>
                  <a:lnTo>
                    <a:pt x="5663444" y="823628"/>
                  </a:lnTo>
                  <a:lnTo>
                    <a:pt x="5692577" y="789055"/>
                  </a:lnTo>
                  <a:lnTo>
                    <a:pt x="5717335" y="750769"/>
                  </a:lnTo>
                  <a:lnTo>
                    <a:pt x="5737305" y="709199"/>
                  </a:lnTo>
                  <a:lnTo>
                    <a:pt x="5752079" y="664774"/>
                  </a:lnTo>
                  <a:lnTo>
                    <a:pt x="5761244" y="617923"/>
                  </a:lnTo>
                  <a:lnTo>
                    <a:pt x="5764390" y="569074"/>
                  </a:lnTo>
                  <a:lnTo>
                    <a:pt x="5764390" y="360006"/>
                  </a:lnTo>
                  <a:lnTo>
                    <a:pt x="5761244" y="311155"/>
                  </a:lnTo>
                  <a:lnTo>
                    <a:pt x="5752079" y="264301"/>
                  </a:lnTo>
                  <a:lnTo>
                    <a:pt x="5737305" y="219873"/>
                  </a:lnTo>
                  <a:lnTo>
                    <a:pt x="5717335" y="178302"/>
                  </a:lnTo>
                  <a:lnTo>
                    <a:pt x="5692577" y="140015"/>
                  </a:lnTo>
                  <a:lnTo>
                    <a:pt x="5663444" y="105441"/>
                  </a:lnTo>
                  <a:lnTo>
                    <a:pt x="5630345" y="75010"/>
                  </a:lnTo>
                  <a:lnTo>
                    <a:pt x="5593691" y="49150"/>
                  </a:lnTo>
                  <a:lnTo>
                    <a:pt x="5553892" y="28290"/>
                  </a:lnTo>
                  <a:lnTo>
                    <a:pt x="5511360" y="12859"/>
                  </a:lnTo>
                  <a:lnTo>
                    <a:pt x="5466505" y="3286"/>
                  </a:lnTo>
                  <a:lnTo>
                    <a:pt x="5419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54" name="object 27"/>
          <p:cNvSpPr txBox="1"/>
          <p:nvPr/>
        </p:nvSpPr>
        <p:spPr>
          <a:xfrm>
            <a:off x="3395142" y="2556657"/>
            <a:ext cx="667059" cy="17750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00" b="1" spc="-6" dirty="0">
                <a:solidFill>
                  <a:srgbClr val="231F20"/>
                </a:solidFill>
                <a:cs typeface="ML Basis SemiBold"/>
              </a:rPr>
              <a:t>Visioning</a:t>
            </a:r>
            <a:endParaRPr sz="1100" dirty="0">
              <a:cs typeface="ML Basis SemiBold"/>
            </a:endParaRPr>
          </a:p>
        </p:txBody>
      </p:sp>
      <p:grpSp>
        <p:nvGrpSpPr>
          <p:cNvPr id="55" name="object 28"/>
          <p:cNvGrpSpPr/>
          <p:nvPr/>
        </p:nvGrpSpPr>
        <p:grpSpPr>
          <a:xfrm>
            <a:off x="1822915" y="2339372"/>
            <a:ext cx="6354646" cy="1854592"/>
            <a:chOff x="900003" y="3647688"/>
            <a:chExt cx="9908540" cy="2891790"/>
          </a:xfrm>
        </p:grpSpPr>
        <p:sp>
          <p:nvSpPr>
            <p:cNvPr id="56" name="object 29"/>
            <p:cNvSpPr/>
            <p:nvPr/>
          </p:nvSpPr>
          <p:spPr>
            <a:xfrm>
              <a:off x="919053" y="3666738"/>
              <a:ext cx="5764530" cy="929640"/>
            </a:xfrm>
            <a:custGeom>
              <a:avLst/>
              <a:gdLst/>
              <a:ahLst/>
              <a:cxnLst/>
              <a:rect l="l" t="t" r="r" b="b"/>
              <a:pathLst>
                <a:path w="5764530" h="929639">
                  <a:moveTo>
                    <a:pt x="344652" y="0"/>
                  </a:moveTo>
                  <a:lnTo>
                    <a:pt x="297885" y="3286"/>
                  </a:lnTo>
                  <a:lnTo>
                    <a:pt x="253029" y="12859"/>
                  </a:lnTo>
                  <a:lnTo>
                    <a:pt x="210497" y="28290"/>
                  </a:lnTo>
                  <a:lnTo>
                    <a:pt x="170699" y="49150"/>
                  </a:lnTo>
                  <a:lnTo>
                    <a:pt x="134045" y="75010"/>
                  </a:lnTo>
                  <a:lnTo>
                    <a:pt x="100945" y="105441"/>
                  </a:lnTo>
                  <a:lnTo>
                    <a:pt x="71812" y="140015"/>
                  </a:lnTo>
                  <a:lnTo>
                    <a:pt x="47054" y="178302"/>
                  </a:lnTo>
                  <a:lnTo>
                    <a:pt x="27084" y="219873"/>
                  </a:lnTo>
                  <a:lnTo>
                    <a:pt x="12311" y="264301"/>
                  </a:lnTo>
                  <a:lnTo>
                    <a:pt x="3146" y="311155"/>
                  </a:lnTo>
                  <a:lnTo>
                    <a:pt x="0" y="360006"/>
                  </a:lnTo>
                  <a:lnTo>
                    <a:pt x="0" y="569074"/>
                  </a:lnTo>
                  <a:lnTo>
                    <a:pt x="3146" y="617923"/>
                  </a:lnTo>
                  <a:lnTo>
                    <a:pt x="12311" y="664774"/>
                  </a:lnTo>
                  <a:lnTo>
                    <a:pt x="27084" y="709199"/>
                  </a:lnTo>
                  <a:lnTo>
                    <a:pt x="47054" y="750769"/>
                  </a:lnTo>
                  <a:lnTo>
                    <a:pt x="71812" y="789055"/>
                  </a:lnTo>
                  <a:lnTo>
                    <a:pt x="100945" y="823628"/>
                  </a:lnTo>
                  <a:lnTo>
                    <a:pt x="134045" y="854058"/>
                  </a:lnTo>
                  <a:lnTo>
                    <a:pt x="170699" y="879918"/>
                  </a:lnTo>
                  <a:lnTo>
                    <a:pt x="210497" y="900778"/>
                  </a:lnTo>
                  <a:lnTo>
                    <a:pt x="253029" y="916209"/>
                  </a:lnTo>
                  <a:lnTo>
                    <a:pt x="297885" y="925782"/>
                  </a:lnTo>
                  <a:lnTo>
                    <a:pt x="344652" y="929068"/>
                  </a:lnTo>
                  <a:lnTo>
                    <a:pt x="5419737" y="929068"/>
                  </a:lnTo>
                  <a:lnTo>
                    <a:pt x="5466505" y="925782"/>
                  </a:lnTo>
                  <a:lnTo>
                    <a:pt x="5511360" y="916209"/>
                  </a:lnTo>
                  <a:lnTo>
                    <a:pt x="5553892" y="900778"/>
                  </a:lnTo>
                  <a:lnTo>
                    <a:pt x="5593691" y="879918"/>
                  </a:lnTo>
                  <a:lnTo>
                    <a:pt x="5630345" y="854058"/>
                  </a:lnTo>
                  <a:lnTo>
                    <a:pt x="5663444" y="823628"/>
                  </a:lnTo>
                  <a:lnTo>
                    <a:pt x="5692577" y="789055"/>
                  </a:lnTo>
                  <a:lnTo>
                    <a:pt x="5717335" y="750769"/>
                  </a:lnTo>
                  <a:lnTo>
                    <a:pt x="5737305" y="709199"/>
                  </a:lnTo>
                  <a:lnTo>
                    <a:pt x="5752079" y="664774"/>
                  </a:lnTo>
                  <a:lnTo>
                    <a:pt x="5761244" y="617923"/>
                  </a:lnTo>
                  <a:lnTo>
                    <a:pt x="5764390" y="569074"/>
                  </a:lnTo>
                  <a:lnTo>
                    <a:pt x="5764390" y="360006"/>
                  </a:lnTo>
                  <a:lnTo>
                    <a:pt x="5761244" y="311155"/>
                  </a:lnTo>
                  <a:lnTo>
                    <a:pt x="5752079" y="264301"/>
                  </a:lnTo>
                  <a:lnTo>
                    <a:pt x="5737305" y="219873"/>
                  </a:lnTo>
                  <a:lnTo>
                    <a:pt x="5717335" y="178302"/>
                  </a:lnTo>
                  <a:lnTo>
                    <a:pt x="5692577" y="140015"/>
                  </a:lnTo>
                  <a:lnTo>
                    <a:pt x="5663444" y="105441"/>
                  </a:lnTo>
                  <a:lnTo>
                    <a:pt x="5630345" y="75010"/>
                  </a:lnTo>
                  <a:lnTo>
                    <a:pt x="5593691" y="49150"/>
                  </a:lnTo>
                  <a:lnTo>
                    <a:pt x="5553892" y="28290"/>
                  </a:lnTo>
                  <a:lnTo>
                    <a:pt x="5511360" y="12859"/>
                  </a:lnTo>
                  <a:lnTo>
                    <a:pt x="5466505" y="3286"/>
                  </a:lnTo>
                  <a:lnTo>
                    <a:pt x="5419737" y="0"/>
                  </a:lnTo>
                  <a:lnTo>
                    <a:pt x="344652" y="0"/>
                  </a:lnTo>
                  <a:close/>
                </a:path>
              </a:pathLst>
            </a:custGeom>
            <a:ln w="38100">
              <a:solidFill>
                <a:srgbClr val="3E576D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57" name="object 30"/>
            <p:cNvSpPr/>
            <p:nvPr/>
          </p:nvSpPr>
          <p:spPr>
            <a:xfrm>
              <a:off x="4700674" y="4927889"/>
              <a:ext cx="6107430" cy="1611630"/>
            </a:xfrm>
            <a:custGeom>
              <a:avLst/>
              <a:gdLst/>
              <a:ahLst/>
              <a:cxnLst/>
              <a:rect l="l" t="t" r="r" b="b"/>
              <a:pathLst>
                <a:path w="6107430" h="1611629">
                  <a:moveTo>
                    <a:pt x="599930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503426"/>
                  </a:lnTo>
                  <a:lnTo>
                    <a:pt x="8486" y="1545466"/>
                  </a:lnTo>
                  <a:lnTo>
                    <a:pt x="31630" y="1579795"/>
                  </a:lnTo>
                  <a:lnTo>
                    <a:pt x="65960" y="1602940"/>
                  </a:lnTo>
                  <a:lnTo>
                    <a:pt x="108000" y="1611426"/>
                  </a:lnTo>
                  <a:lnTo>
                    <a:pt x="5999302" y="1611426"/>
                  </a:lnTo>
                  <a:lnTo>
                    <a:pt x="6041337" y="1602940"/>
                  </a:lnTo>
                  <a:lnTo>
                    <a:pt x="6075667" y="1579795"/>
                  </a:lnTo>
                  <a:lnTo>
                    <a:pt x="6098814" y="1545466"/>
                  </a:lnTo>
                  <a:lnTo>
                    <a:pt x="6107303" y="1503426"/>
                  </a:lnTo>
                  <a:lnTo>
                    <a:pt x="6107303" y="108000"/>
                  </a:lnTo>
                  <a:lnTo>
                    <a:pt x="6098814" y="65960"/>
                  </a:lnTo>
                  <a:lnTo>
                    <a:pt x="6075667" y="31630"/>
                  </a:lnTo>
                  <a:lnTo>
                    <a:pt x="6041337" y="8486"/>
                  </a:lnTo>
                  <a:lnTo>
                    <a:pt x="5999302" y="0"/>
                  </a:lnTo>
                  <a:close/>
                </a:path>
              </a:pathLst>
            </a:custGeom>
            <a:solidFill>
              <a:srgbClr val="EA7123">
                <a:alpha val="81999"/>
              </a:srgbClr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58" name="object 31"/>
          <p:cNvSpPr txBox="1"/>
          <p:nvPr/>
        </p:nvSpPr>
        <p:spPr>
          <a:xfrm>
            <a:off x="5301153" y="3140796"/>
            <a:ext cx="1812163" cy="17750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Stage 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2: </a:t>
            </a:r>
            <a:r>
              <a:rPr sz="1100" b="1" spc="-13" dirty="0">
                <a:solidFill>
                  <a:srgbClr val="FFFFFF"/>
                </a:solidFill>
                <a:cs typeface="ML Basis SemiBold"/>
              </a:rPr>
              <a:t>Strategic</a:t>
            </a:r>
            <a:r>
              <a:rPr sz="1100" b="1" spc="-6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1100" b="1" spc="-13" dirty="0">
                <a:solidFill>
                  <a:srgbClr val="FFFFFF"/>
                </a:solidFill>
                <a:cs typeface="ML Basis SemiBold"/>
              </a:rPr>
              <a:t>Framework</a:t>
            </a:r>
            <a:endParaRPr sz="1100" dirty="0">
              <a:cs typeface="ML Basis SemiBold"/>
            </a:endParaRPr>
          </a:p>
        </p:txBody>
      </p:sp>
      <p:sp>
        <p:nvSpPr>
          <p:cNvPr id="59" name="object 32"/>
          <p:cNvSpPr/>
          <p:nvPr/>
        </p:nvSpPr>
        <p:spPr>
          <a:xfrm>
            <a:off x="9380208" y="4185514"/>
            <a:ext cx="985532" cy="974944"/>
          </a:xfrm>
          <a:custGeom>
            <a:avLst/>
            <a:gdLst/>
            <a:ahLst/>
            <a:cxnLst/>
            <a:rect l="l" t="t" r="r" b="b"/>
            <a:pathLst>
              <a:path w="1536700" h="1520190">
                <a:moveTo>
                  <a:pt x="1536204" y="108000"/>
                </a:moveTo>
                <a:lnTo>
                  <a:pt x="1527721" y="65951"/>
                </a:lnTo>
                <a:lnTo>
                  <a:pt x="1504581" y="31623"/>
                </a:lnTo>
                <a:lnTo>
                  <a:pt x="1470253" y="8483"/>
                </a:lnTo>
                <a:lnTo>
                  <a:pt x="1428203" y="0"/>
                </a:lnTo>
                <a:lnTo>
                  <a:pt x="111556" y="0"/>
                </a:lnTo>
                <a:lnTo>
                  <a:pt x="69519" y="8483"/>
                </a:lnTo>
                <a:lnTo>
                  <a:pt x="35191" y="31623"/>
                </a:lnTo>
                <a:lnTo>
                  <a:pt x="12052" y="65951"/>
                </a:lnTo>
                <a:lnTo>
                  <a:pt x="3556" y="108000"/>
                </a:lnTo>
                <a:lnTo>
                  <a:pt x="3556" y="445020"/>
                </a:lnTo>
                <a:lnTo>
                  <a:pt x="12052" y="487057"/>
                </a:lnTo>
                <a:lnTo>
                  <a:pt x="35191" y="521385"/>
                </a:lnTo>
                <a:lnTo>
                  <a:pt x="69519" y="544525"/>
                </a:lnTo>
                <a:lnTo>
                  <a:pt x="111556" y="553021"/>
                </a:lnTo>
                <a:lnTo>
                  <a:pt x="1428203" y="553021"/>
                </a:lnTo>
                <a:lnTo>
                  <a:pt x="1470253" y="544525"/>
                </a:lnTo>
                <a:lnTo>
                  <a:pt x="1504581" y="521385"/>
                </a:lnTo>
                <a:lnTo>
                  <a:pt x="1527721" y="487057"/>
                </a:lnTo>
                <a:lnTo>
                  <a:pt x="1536204" y="445020"/>
                </a:lnTo>
                <a:lnTo>
                  <a:pt x="1536204" y="108000"/>
                </a:lnTo>
                <a:close/>
              </a:path>
              <a:path w="1536700" h="1520190">
                <a:moveTo>
                  <a:pt x="1536217" y="1085189"/>
                </a:moveTo>
                <a:lnTo>
                  <a:pt x="1527721" y="1043152"/>
                </a:lnTo>
                <a:lnTo>
                  <a:pt x="1504581" y="1008824"/>
                </a:lnTo>
                <a:lnTo>
                  <a:pt x="1470253" y="985685"/>
                </a:lnTo>
                <a:lnTo>
                  <a:pt x="1428216" y="977188"/>
                </a:lnTo>
                <a:lnTo>
                  <a:pt x="108000" y="977188"/>
                </a:lnTo>
                <a:lnTo>
                  <a:pt x="65951" y="985685"/>
                </a:lnTo>
                <a:lnTo>
                  <a:pt x="31623" y="1008824"/>
                </a:lnTo>
                <a:lnTo>
                  <a:pt x="8483" y="1043152"/>
                </a:lnTo>
                <a:lnTo>
                  <a:pt x="0" y="1085189"/>
                </a:lnTo>
                <a:lnTo>
                  <a:pt x="0" y="1411973"/>
                </a:lnTo>
                <a:lnTo>
                  <a:pt x="8483" y="1454010"/>
                </a:lnTo>
                <a:lnTo>
                  <a:pt x="31623" y="1488338"/>
                </a:lnTo>
                <a:lnTo>
                  <a:pt x="65951" y="1511490"/>
                </a:lnTo>
                <a:lnTo>
                  <a:pt x="108000" y="1519974"/>
                </a:lnTo>
                <a:lnTo>
                  <a:pt x="1428216" y="1519974"/>
                </a:lnTo>
                <a:lnTo>
                  <a:pt x="1470253" y="1511490"/>
                </a:lnTo>
                <a:lnTo>
                  <a:pt x="1504581" y="1488338"/>
                </a:lnTo>
                <a:lnTo>
                  <a:pt x="1527721" y="1454010"/>
                </a:lnTo>
                <a:lnTo>
                  <a:pt x="1536217" y="1411973"/>
                </a:lnTo>
                <a:lnTo>
                  <a:pt x="1536217" y="1085189"/>
                </a:lnTo>
                <a:close/>
              </a:path>
            </a:pathLst>
          </a:custGeom>
          <a:solidFill>
            <a:srgbClr val="808284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0" name="object 33"/>
          <p:cNvSpPr txBox="1"/>
          <p:nvPr/>
        </p:nvSpPr>
        <p:spPr>
          <a:xfrm>
            <a:off x="9606228" y="4819296"/>
            <a:ext cx="520051" cy="34677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2851">
              <a:spcBef>
                <a:spcPts val="64"/>
              </a:spcBef>
            </a:pP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Stage</a:t>
            </a:r>
            <a:r>
              <a:rPr sz="1100" b="1" spc="-51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4:  </a:t>
            </a:r>
            <a:r>
              <a:rPr sz="1100" b="1" spc="-26" dirty="0">
                <a:solidFill>
                  <a:srgbClr val="FFFFFF"/>
                </a:solidFill>
                <a:cs typeface="ML Basis SemiBold"/>
              </a:rPr>
              <a:t>Pr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o</a:t>
            </a:r>
            <a:r>
              <a:rPr sz="1100" b="1" spc="-3" dirty="0">
                <a:solidFill>
                  <a:srgbClr val="FFFFFF"/>
                </a:solidFill>
                <a:cs typeface="ML Basis SemiBold"/>
              </a:rPr>
              <a:t>j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e</a:t>
            </a:r>
            <a:r>
              <a:rPr sz="1100" b="1" spc="-13" dirty="0">
                <a:solidFill>
                  <a:srgbClr val="FFFFFF"/>
                </a:solidFill>
                <a:cs typeface="ML Basis SemiBold"/>
              </a:rPr>
              <a:t>c</a:t>
            </a:r>
            <a:r>
              <a:rPr sz="1100" b="1" spc="-10" dirty="0">
                <a:solidFill>
                  <a:srgbClr val="FFFFFF"/>
                </a:solidFill>
                <a:cs typeface="ML Basis SemiBold"/>
              </a:rPr>
              <a:t>t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s</a:t>
            </a:r>
            <a:endParaRPr sz="1100" dirty="0">
              <a:cs typeface="ML Basis SemiBold"/>
            </a:endParaRPr>
          </a:p>
        </p:txBody>
      </p:sp>
      <p:sp>
        <p:nvSpPr>
          <p:cNvPr id="61" name="object 34"/>
          <p:cNvSpPr txBox="1"/>
          <p:nvPr/>
        </p:nvSpPr>
        <p:spPr>
          <a:xfrm>
            <a:off x="4492791" y="3448717"/>
            <a:ext cx="898382" cy="59188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3258" algn="ctr">
              <a:lnSpc>
                <a:spcPts val="898"/>
              </a:lnSpc>
              <a:spcBef>
                <a:spcPts val="115"/>
              </a:spcBef>
            </a:pPr>
            <a:r>
              <a:rPr sz="900" b="1" spc="-3" dirty="0">
                <a:solidFill>
                  <a:srgbClr val="FFFFFF"/>
                </a:solidFill>
                <a:cs typeface="ML Basis SemiBold"/>
              </a:rPr>
              <a:t>Vision </a:t>
            </a:r>
            <a:r>
              <a:rPr sz="900" b="1" dirty="0">
                <a:solidFill>
                  <a:srgbClr val="FFFFFF"/>
                </a:solidFill>
                <a:cs typeface="ML Basis SemiBold"/>
              </a:rPr>
              <a:t>&amp;</a:t>
            </a:r>
            <a:r>
              <a:rPr sz="900" b="1" spc="-35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Objectives  </a:t>
            </a:r>
            <a:r>
              <a:rPr sz="900" b="1" spc="-10" dirty="0">
                <a:solidFill>
                  <a:srgbClr val="FFFFFF"/>
                </a:solidFill>
                <a:cs typeface="ML Basis SemiBold"/>
              </a:rPr>
              <a:t>Strategies  Infrastructure 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requirements</a:t>
            </a:r>
            <a:endParaRPr sz="900" dirty="0">
              <a:cs typeface="ML Basis SemiBold"/>
            </a:endParaRPr>
          </a:p>
        </p:txBody>
      </p:sp>
      <p:sp>
        <p:nvSpPr>
          <p:cNvPr id="62" name="object 35"/>
          <p:cNvSpPr/>
          <p:nvPr/>
        </p:nvSpPr>
        <p:spPr>
          <a:xfrm>
            <a:off x="4349994" y="3405679"/>
            <a:ext cx="1186304" cy="673175"/>
          </a:xfrm>
          <a:custGeom>
            <a:avLst/>
            <a:gdLst/>
            <a:ahLst/>
            <a:cxnLst/>
            <a:rect l="l" t="t" r="r" b="b"/>
            <a:pathLst>
              <a:path w="1849754" h="104965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941565"/>
                </a:lnTo>
                <a:lnTo>
                  <a:pt x="8486" y="983608"/>
                </a:lnTo>
                <a:lnTo>
                  <a:pt x="31630" y="1017941"/>
                </a:lnTo>
                <a:lnTo>
                  <a:pt x="65960" y="1041090"/>
                </a:lnTo>
                <a:lnTo>
                  <a:pt x="108000" y="1049578"/>
                </a:lnTo>
                <a:lnTo>
                  <a:pt x="1741424" y="1049578"/>
                </a:lnTo>
                <a:lnTo>
                  <a:pt x="1783459" y="1041090"/>
                </a:lnTo>
                <a:lnTo>
                  <a:pt x="1817789" y="1017941"/>
                </a:lnTo>
                <a:lnTo>
                  <a:pt x="1840936" y="983608"/>
                </a:lnTo>
                <a:lnTo>
                  <a:pt x="1849424" y="941565"/>
                </a:lnTo>
                <a:lnTo>
                  <a:pt x="1849424" y="108000"/>
                </a:lnTo>
                <a:lnTo>
                  <a:pt x="1840936" y="65960"/>
                </a:lnTo>
                <a:lnTo>
                  <a:pt x="1817789" y="31630"/>
                </a:lnTo>
                <a:lnTo>
                  <a:pt x="1783459" y="8486"/>
                </a:lnTo>
                <a:lnTo>
                  <a:pt x="1741424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3" name="object 36"/>
          <p:cNvSpPr txBox="1"/>
          <p:nvPr/>
        </p:nvSpPr>
        <p:spPr>
          <a:xfrm>
            <a:off x="5755033" y="3670564"/>
            <a:ext cx="991233" cy="28522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b="1" spc="-6" dirty="0">
                <a:solidFill>
                  <a:srgbClr val="FFFFFF"/>
                </a:solidFill>
                <a:cs typeface="ML Basis SemiBold"/>
              </a:rPr>
              <a:t>Development</a:t>
            </a:r>
            <a:r>
              <a:rPr sz="900" b="1" spc="-29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options</a:t>
            </a:r>
            <a:endParaRPr sz="900" dirty="0">
              <a:cs typeface="ML Basis SemiBold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5642274" y="3405679"/>
            <a:ext cx="1222141" cy="673175"/>
          </a:xfrm>
          <a:custGeom>
            <a:avLst/>
            <a:gdLst/>
            <a:ahLst/>
            <a:cxnLst/>
            <a:rect l="l" t="t" r="r" b="b"/>
            <a:pathLst>
              <a:path w="1905634" h="104965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941578"/>
                </a:lnTo>
                <a:lnTo>
                  <a:pt x="8486" y="983613"/>
                </a:lnTo>
                <a:lnTo>
                  <a:pt x="31630" y="1017943"/>
                </a:lnTo>
                <a:lnTo>
                  <a:pt x="65960" y="1041090"/>
                </a:lnTo>
                <a:lnTo>
                  <a:pt x="108000" y="1049578"/>
                </a:lnTo>
                <a:lnTo>
                  <a:pt x="1797494" y="1049578"/>
                </a:lnTo>
                <a:lnTo>
                  <a:pt x="1839535" y="1041090"/>
                </a:lnTo>
                <a:lnTo>
                  <a:pt x="1873864" y="1017943"/>
                </a:lnTo>
                <a:lnTo>
                  <a:pt x="1897008" y="983613"/>
                </a:lnTo>
                <a:lnTo>
                  <a:pt x="1905495" y="941578"/>
                </a:lnTo>
                <a:lnTo>
                  <a:pt x="1905495" y="108000"/>
                </a:lnTo>
                <a:lnTo>
                  <a:pt x="1897008" y="65960"/>
                </a:lnTo>
                <a:lnTo>
                  <a:pt x="1873864" y="31630"/>
                </a:lnTo>
                <a:lnTo>
                  <a:pt x="1839535" y="8486"/>
                </a:lnTo>
                <a:lnTo>
                  <a:pt x="1797494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5" name="object 38"/>
          <p:cNvSpPr txBox="1"/>
          <p:nvPr/>
        </p:nvSpPr>
        <p:spPr>
          <a:xfrm>
            <a:off x="4488918" y="1933709"/>
            <a:ext cx="782349" cy="14672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Baseline</a:t>
            </a:r>
            <a:r>
              <a:rPr sz="900" b="1" spc="-38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study</a:t>
            </a:r>
            <a:endParaRPr sz="900" dirty="0">
              <a:cs typeface="ML Basis SemiBold"/>
            </a:endParaRPr>
          </a:p>
        </p:txBody>
      </p:sp>
      <p:sp>
        <p:nvSpPr>
          <p:cNvPr id="66" name="object 39"/>
          <p:cNvSpPr/>
          <p:nvPr/>
        </p:nvSpPr>
        <p:spPr>
          <a:xfrm>
            <a:off x="4370803" y="1906008"/>
            <a:ext cx="923631" cy="199143"/>
          </a:xfrm>
          <a:custGeom>
            <a:avLst/>
            <a:gdLst/>
            <a:ahLst/>
            <a:cxnLst/>
            <a:rect l="l" t="t" r="r" b="b"/>
            <a:pathLst>
              <a:path w="1440179" h="31051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01917"/>
                </a:lnTo>
                <a:lnTo>
                  <a:pt x="8486" y="243952"/>
                </a:lnTo>
                <a:lnTo>
                  <a:pt x="31630" y="278282"/>
                </a:lnTo>
                <a:lnTo>
                  <a:pt x="65960" y="301429"/>
                </a:lnTo>
                <a:lnTo>
                  <a:pt x="108000" y="309918"/>
                </a:lnTo>
                <a:lnTo>
                  <a:pt x="1332001" y="309918"/>
                </a:lnTo>
                <a:lnTo>
                  <a:pt x="1374042" y="301429"/>
                </a:lnTo>
                <a:lnTo>
                  <a:pt x="1408371" y="278282"/>
                </a:lnTo>
                <a:lnTo>
                  <a:pt x="1431515" y="243952"/>
                </a:lnTo>
                <a:lnTo>
                  <a:pt x="1440002" y="201917"/>
                </a:lnTo>
                <a:lnTo>
                  <a:pt x="1440002" y="108000"/>
                </a:lnTo>
                <a:lnTo>
                  <a:pt x="1431515" y="65960"/>
                </a:lnTo>
                <a:lnTo>
                  <a:pt x="1408371" y="31630"/>
                </a:lnTo>
                <a:lnTo>
                  <a:pt x="1374042" y="8486"/>
                </a:lnTo>
                <a:lnTo>
                  <a:pt x="1332001" y="0"/>
                </a:lnTo>
                <a:lnTo>
                  <a:pt x="108000" y="0"/>
                </a:lnTo>
                <a:close/>
              </a:path>
            </a:pathLst>
          </a:custGeom>
          <a:ln w="38100">
            <a:solidFill>
              <a:srgbClr val="92C61F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7" name="object 40"/>
          <p:cNvSpPr txBox="1"/>
          <p:nvPr/>
        </p:nvSpPr>
        <p:spPr>
          <a:xfrm>
            <a:off x="7017747" y="3464645"/>
            <a:ext cx="1010781" cy="59188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3258" algn="ctr">
              <a:lnSpc>
                <a:spcPts val="898"/>
              </a:lnSpc>
              <a:spcBef>
                <a:spcPts val="115"/>
              </a:spcBef>
            </a:pPr>
            <a:r>
              <a:rPr sz="900" b="1" spc="-3" dirty="0">
                <a:solidFill>
                  <a:srgbClr val="FFFFFF"/>
                </a:solidFill>
                <a:cs typeface="ML Basis SemiBold"/>
              </a:rPr>
              <a:t>Guiding principles  </a:t>
            </a:r>
            <a:r>
              <a:rPr sz="900" b="1" spc="-16" dirty="0">
                <a:solidFill>
                  <a:srgbClr val="FFFFFF"/>
                </a:solidFill>
                <a:cs typeface="ML Basis SemiBold"/>
              </a:rPr>
              <a:t>Key </a:t>
            </a:r>
            <a:r>
              <a:rPr sz="900" b="1" spc="-10" dirty="0">
                <a:solidFill>
                  <a:srgbClr val="FFFFFF"/>
                </a:solidFill>
                <a:cs typeface="ML Basis SemiBold"/>
              </a:rPr>
              <a:t>infrastructure 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investments  Intervention</a:t>
            </a:r>
            <a:r>
              <a:rPr sz="900" b="1" spc="-26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locations</a:t>
            </a:r>
            <a:endParaRPr sz="900" dirty="0">
              <a:cs typeface="ML Basis SemiBold"/>
            </a:endParaRPr>
          </a:p>
        </p:txBody>
      </p:sp>
      <p:sp>
        <p:nvSpPr>
          <p:cNvPr id="68" name="object 41"/>
          <p:cNvSpPr/>
          <p:nvPr/>
        </p:nvSpPr>
        <p:spPr>
          <a:xfrm>
            <a:off x="6963631" y="3399430"/>
            <a:ext cx="1123995" cy="679691"/>
          </a:xfrm>
          <a:custGeom>
            <a:avLst/>
            <a:gdLst/>
            <a:ahLst/>
            <a:cxnLst/>
            <a:rect l="l" t="t" r="r" b="b"/>
            <a:pathLst>
              <a:path w="1752600" h="105981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951318"/>
                </a:lnTo>
                <a:lnTo>
                  <a:pt x="8486" y="993354"/>
                </a:lnTo>
                <a:lnTo>
                  <a:pt x="31630" y="1027684"/>
                </a:lnTo>
                <a:lnTo>
                  <a:pt x="65960" y="1050831"/>
                </a:lnTo>
                <a:lnTo>
                  <a:pt x="108000" y="1059319"/>
                </a:lnTo>
                <a:lnTo>
                  <a:pt x="1644561" y="1059319"/>
                </a:lnTo>
                <a:lnTo>
                  <a:pt x="1686601" y="1050831"/>
                </a:lnTo>
                <a:lnTo>
                  <a:pt x="1720930" y="1027684"/>
                </a:lnTo>
                <a:lnTo>
                  <a:pt x="1744075" y="993354"/>
                </a:lnTo>
                <a:lnTo>
                  <a:pt x="1752561" y="951318"/>
                </a:lnTo>
                <a:lnTo>
                  <a:pt x="1752561" y="108000"/>
                </a:lnTo>
                <a:lnTo>
                  <a:pt x="1744075" y="65960"/>
                </a:lnTo>
                <a:lnTo>
                  <a:pt x="1720930" y="31630"/>
                </a:lnTo>
                <a:lnTo>
                  <a:pt x="1686601" y="8486"/>
                </a:lnTo>
                <a:lnTo>
                  <a:pt x="1644561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9" name="object 42"/>
          <p:cNvSpPr txBox="1"/>
          <p:nvPr/>
        </p:nvSpPr>
        <p:spPr>
          <a:xfrm>
            <a:off x="4514015" y="2529584"/>
            <a:ext cx="666659" cy="245637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3258" indent="98956">
              <a:lnSpc>
                <a:spcPts val="898"/>
              </a:lnSpc>
              <a:spcBef>
                <a:spcPts val="115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Scenarios 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Strategic</a:t>
            </a:r>
            <a:r>
              <a:rPr sz="900" b="1" spc="-4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brief</a:t>
            </a:r>
            <a:endParaRPr sz="900" dirty="0">
              <a:cs typeface="ML Basis SemiBold"/>
            </a:endParaRPr>
          </a:p>
        </p:txBody>
      </p:sp>
      <p:grpSp>
        <p:nvGrpSpPr>
          <p:cNvPr id="70" name="object 43"/>
          <p:cNvGrpSpPr/>
          <p:nvPr/>
        </p:nvGrpSpPr>
        <p:grpSpPr>
          <a:xfrm>
            <a:off x="2232126" y="2123263"/>
            <a:ext cx="6950037" cy="2070839"/>
            <a:chOff x="1538069" y="3310717"/>
            <a:chExt cx="10836910" cy="3228975"/>
          </a:xfrm>
        </p:grpSpPr>
        <p:sp>
          <p:nvSpPr>
            <p:cNvPr id="71" name="object 44"/>
            <p:cNvSpPr/>
            <p:nvPr/>
          </p:nvSpPr>
          <p:spPr>
            <a:xfrm>
              <a:off x="4908698" y="3802029"/>
              <a:ext cx="1414780" cy="686435"/>
            </a:xfrm>
            <a:custGeom>
              <a:avLst/>
              <a:gdLst/>
              <a:ahLst/>
              <a:cxnLst/>
              <a:rect l="l" t="t" r="r" b="b"/>
              <a:pathLst>
                <a:path w="1414779" h="6864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77824"/>
                  </a:lnTo>
                  <a:lnTo>
                    <a:pt x="8486" y="619860"/>
                  </a:lnTo>
                  <a:lnTo>
                    <a:pt x="31630" y="654189"/>
                  </a:lnTo>
                  <a:lnTo>
                    <a:pt x="65960" y="677337"/>
                  </a:lnTo>
                  <a:lnTo>
                    <a:pt x="108000" y="685825"/>
                  </a:lnTo>
                  <a:lnTo>
                    <a:pt x="1306601" y="685825"/>
                  </a:lnTo>
                  <a:lnTo>
                    <a:pt x="1348642" y="677337"/>
                  </a:lnTo>
                  <a:lnTo>
                    <a:pt x="1382971" y="654189"/>
                  </a:lnTo>
                  <a:lnTo>
                    <a:pt x="1406115" y="619860"/>
                  </a:lnTo>
                  <a:lnTo>
                    <a:pt x="1414602" y="577824"/>
                  </a:lnTo>
                  <a:lnTo>
                    <a:pt x="1414602" y="108000"/>
                  </a:lnTo>
                  <a:lnTo>
                    <a:pt x="1406115" y="65960"/>
                  </a:lnTo>
                  <a:lnTo>
                    <a:pt x="1382971" y="31630"/>
                  </a:lnTo>
                  <a:lnTo>
                    <a:pt x="1348642" y="8486"/>
                  </a:lnTo>
                  <a:lnTo>
                    <a:pt x="1306601" y="0"/>
                  </a:lnTo>
                  <a:lnTo>
                    <a:pt x="108000" y="0"/>
                  </a:lnTo>
                  <a:close/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2" name="object 45"/>
            <p:cNvSpPr/>
            <p:nvPr/>
          </p:nvSpPr>
          <p:spPr>
            <a:xfrm>
              <a:off x="1610758" y="3323423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0"/>
                  </a:moveTo>
                  <a:lnTo>
                    <a:pt x="0" y="305612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3" name="object 46"/>
            <p:cNvSpPr/>
            <p:nvPr/>
          </p:nvSpPr>
          <p:spPr>
            <a:xfrm>
              <a:off x="1550769" y="3323417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0" y="64528"/>
                  </a:moveTo>
                  <a:lnTo>
                    <a:pt x="59994" y="0"/>
                  </a:lnTo>
                  <a:lnTo>
                    <a:pt x="119976" y="64528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4" name="object 47"/>
            <p:cNvSpPr/>
            <p:nvPr/>
          </p:nvSpPr>
          <p:spPr>
            <a:xfrm>
              <a:off x="1550771" y="3564519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5" name="object 48"/>
            <p:cNvSpPr/>
            <p:nvPr/>
          </p:nvSpPr>
          <p:spPr>
            <a:xfrm>
              <a:off x="3730512" y="3323423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0"/>
                  </a:moveTo>
                  <a:lnTo>
                    <a:pt x="0" y="305612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6" name="object 49"/>
            <p:cNvSpPr/>
            <p:nvPr/>
          </p:nvSpPr>
          <p:spPr>
            <a:xfrm>
              <a:off x="3670522" y="3323417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0" y="64528"/>
                  </a:moveTo>
                  <a:lnTo>
                    <a:pt x="59994" y="0"/>
                  </a:lnTo>
                  <a:lnTo>
                    <a:pt x="119976" y="64528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7" name="object 50"/>
            <p:cNvSpPr/>
            <p:nvPr/>
          </p:nvSpPr>
          <p:spPr>
            <a:xfrm>
              <a:off x="3670526" y="3564519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4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78" name="object 51"/>
            <p:cNvSpPr/>
            <p:nvPr/>
          </p:nvSpPr>
          <p:spPr>
            <a:xfrm>
              <a:off x="10934974" y="6057389"/>
              <a:ext cx="1440180" cy="481965"/>
            </a:xfrm>
            <a:custGeom>
              <a:avLst/>
              <a:gdLst/>
              <a:ahLst/>
              <a:cxnLst/>
              <a:rect l="l" t="t" r="r" b="b"/>
              <a:pathLst>
                <a:path w="1440179" h="481965">
                  <a:moveTo>
                    <a:pt x="1332001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73926"/>
                  </a:lnTo>
                  <a:lnTo>
                    <a:pt x="8486" y="415966"/>
                  </a:lnTo>
                  <a:lnTo>
                    <a:pt x="31630" y="450295"/>
                  </a:lnTo>
                  <a:lnTo>
                    <a:pt x="65960" y="473440"/>
                  </a:lnTo>
                  <a:lnTo>
                    <a:pt x="108000" y="481926"/>
                  </a:lnTo>
                  <a:lnTo>
                    <a:pt x="1332001" y="481926"/>
                  </a:lnTo>
                  <a:lnTo>
                    <a:pt x="1374042" y="473440"/>
                  </a:lnTo>
                  <a:lnTo>
                    <a:pt x="1408371" y="450295"/>
                  </a:lnTo>
                  <a:lnTo>
                    <a:pt x="1431515" y="415966"/>
                  </a:lnTo>
                  <a:lnTo>
                    <a:pt x="1440002" y="373926"/>
                  </a:lnTo>
                  <a:lnTo>
                    <a:pt x="1440002" y="108000"/>
                  </a:lnTo>
                  <a:lnTo>
                    <a:pt x="1431515" y="65960"/>
                  </a:lnTo>
                  <a:lnTo>
                    <a:pt x="1408371" y="31630"/>
                  </a:lnTo>
                  <a:lnTo>
                    <a:pt x="1374042" y="8486"/>
                  </a:lnTo>
                  <a:lnTo>
                    <a:pt x="1332001" y="0"/>
                  </a:lnTo>
                  <a:close/>
                </a:path>
              </a:pathLst>
            </a:custGeom>
            <a:solidFill>
              <a:srgbClr val="92C61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79" name="object 52"/>
          <p:cNvSpPr txBox="1"/>
          <p:nvPr/>
        </p:nvSpPr>
        <p:spPr>
          <a:xfrm>
            <a:off x="8469708" y="3910632"/>
            <a:ext cx="621421" cy="245637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3258" indent="31764">
              <a:lnSpc>
                <a:spcPts val="898"/>
              </a:lnSpc>
              <a:spcBef>
                <a:spcPts val="115"/>
              </a:spcBef>
            </a:pPr>
            <a:r>
              <a:rPr sz="900" b="1" spc="-10" dirty="0">
                <a:solidFill>
                  <a:srgbClr val="231F20"/>
                </a:solidFill>
                <a:cs typeface="ML Basis SemiBold"/>
              </a:rPr>
              <a:t>Strategic 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f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r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a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me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w</a:t>
            </a:r>
            <a:r>
              <a:rPr sz="900" b="1" dirty="0">
                <a:solidFill>
                  <a:srgbClr val="231F20"/>
                </a:solidFill>
                <a:cs typeface="ML Basis SemiBold"/>
              </a:rPr>
              <a:t>ork</a:t>
            </a:r>
            <a:endParaRPr sz="900" dirty="0">
              <a:cs typeface="ML Basis SemiBold"/>
            </a:endParaRPr>
          </a:p>
        </p:txBody>
      </p:sp>
      <p:grpSp>
        <p:nvGrpSpPr>
          <p:cNvPr id="80" name="object 53"/>
          <p:cNvGrpSpPr/>
          <p:nvPr/>
        </p:nvGrpSpPr>
        <p:grpSpPr>
          <a:xfrm>
            <a:off x="8169051" y="3677131"/>
            <a:ext cx="595799" cy="204030"/>
            <a:chOff x="10795274" y="5733601"/>
            <a:chExt cx="929005" cy="318135"/>
          </a:xfrm>
        </p:grpSpPr>
        <p:sp>
          <p:nvSpPr>
            <p:cNvPr id="81" name="object 54"/>
            <p:cNvSpPr/>
            <p:nvPr/>
          </p:nvSpPr>
          <p:spPr>
            <a:xfrm>
              <a:off x="10807974" y="5746301"/>
              <a:ext cx="843915" cy="292735"/>
            </a:xfrm>
            <a:custGeom>
              <a:avLst/>
              <a:gdLst/>
              <a:ahLst/>
              <a:cxnLst/>
              <a:rect l="l" t="t" r="r" b="b"/>
              <a:pathLst>
                <a:path w="843915" h="292735">
                  <a:moveTo>
                    <a:pt x="0" y="0"/>
                  </a:moveTo>
                  <a:lnTo>
                    <a:pt x="735406" y="0"/>
                  </a:lnTo>
                  <a:lnTo>
                    <a:pt x="777446" y="8488"/>
                  </a:lnTo>
                  <a:lnTo>
                    <a:pt x="811776" y="31635"/>
                  </a:lnTo>
                  <a:lnTo>
                    <a:pt x="834920" y="65965"/>
                  </a:lnTo>
                  <a:lnTo>
                    <a:pt x="843407" y="108000"/>
                  </a:lnTo>
                  <a:lnTo>
                    <a:pt x="843407" y="29243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82" name="object 55"/>
            <p:cNvSpPr/>
            <p:nvPr/>
          </p:nvSpPr>
          <p:spPr>
            <a:xfrm>
              <a:off x="11591396" y="5974213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5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83" name="object 56"/>
          <p:cNvSpPr txBox="1"/>
          <p:nvPr/>
        </p:nvSpPr>
        <p:spPr>
          <a:xfrm>
            <a:off x="2302222" y="1296008"/>
            <a:ext cx="1368749" cy="69302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6923" algn="ctr">
              <a:spcBef>
                <a:spcPts val="64"/>
              </a:spcBef>
            </a:pP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Stage 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1: </a:t>
            </a: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Study</a:t>
            </a:r>
            <a:endParaRPr sz="1100" dirty="0">
              <a:cs typeface="ML Basis SemiBold"/>
            </a:endParaRPr>
          </a:p>
          <a:p>
            <a:pPr>
              <a:lnSpc>
                <a:spcPct val="100000"/>
              </a:lnSpc>
            </a:pPr>
            <a:endParaRPr sz="1100" dirty="0">
              <a:cs typeface="ML Basis SemiBold"/>
            </a:endParaRPr>
          </a:p>
          <a:p>
            <a:pPr marL="7737" marR="3258" indent="-407" algn="ctr">
              <a:lnSpc>
                <a:spcPts val="898"/>
              </a:lnSpc>
            </a:pPr>
            <a:r>
              <a:rPr sz="900" b="1" spc="-13" dirty="0">
                <a:solidFill>
                  <a:srgbClr val="FFFFFF"/>
                </a:solidFill>
                <a:cs typeface="ML Basis SemiBold"/>
              </a:rPr>
              <a:t>Technical </a:t>
            </a:r>
            <a:r>
              <a:rPr sz="900" b="1" spc="-10" dirty="0">
                <a:solidFill>
                  <a:srgbClr val="FFFFFF"/>
                </a:solidFill>
                <a:cs typeface="ML Basis SemiBold"/>
              </a:rPr>
              <a:t>analysis 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Understanding </a:t>
            </a:r>
            <a:r>
              <a:rPr sz="900" b="1" spc="-10" dirty="0">
                <a:solidFill>
                  <a:srgbClr val="FFFFFF"/>
                </a:solidFill>
                <a:cs typeface="ML Basis SemiBold"/>
              </a:rPr>
              <a:t>what </a:t>
            </a:r>
            <a:r>
              <a:rPr sz="900" b="1" spc="-6" dirty="0">
                <a:solidFill>
                  <a:srgbClr val="FFFFFF"/>
                </a:solidFill>
                <a:cs typeface="ML Basis SemiBold"/>
              </a:rPr>
              <a:t>you</a:t>
            </a:r>
            <a:r>
              <a:rPr sz="900" b="1" spc="-19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FFFFFF"/>
                </a:solidFill>
                <a:cs typeface="ML Basis SemiBold"/>
              </a:rPr>
              <a:t>have  Research</a:t>
            </a:r>
            <a:endParaRPr sz="900" dirty="0">
              <a:cs typeface="ML Basis SemiBold"/>
            </a:endParaRPr>
          </a:p>
        </p:txBody>
      </p:sp>
      <p:grpSp>
        <p:nvGrpSpPr>
          <p:cNvPr id="84" name="object 57"/>
          <p:cNvGrpSpPr/>
          <p:nvPr/>
        </p:nvGrpSpPr>
        <p:grpSpPr>
          <a:xfrm>
            <a:off x="1909913" y="964067"/>
            <a:ext cx="7338141" cy="5324317"/>
            <a:chOff x="1035655" y="1503230"/>
            <a:chExt cx="11442065" cy="8301990"/>
          </a:xfrm>
        </p:grpSpPr>
        <p:sp>
          <p:nvSpPr>
            <p:cNvPr id="85" name="object 58"/>
            <p:cNvSpPr/>
            <p:nvPr/>
          </p:nvSpPr>
          <p:spPr>
            <a:xfrm>
              <a:off x="1048355" y="2354378"/>
              <a:ext cx="3343275" cy="847725"/>
            </a:xfrm>
            <a:custGeom>
              <a:avLst/>
              <a:gdLst/>
              <a:ahLst/>
              <a:cxnLst/>
              <a:rect l="l" t="t" r="r" b="b"/>
              <a:pathLst>
                <a:path w="3343275" h="847725">
                  <a:moveTo>
                    <a:pt x="108000" y="0"/>
                  </a:moveTo>
                  <a:lnTo>
                    <a:pt x="65960" y="8488"/>
                  </a:lnTo>
                  <a:lnTo>
                    <a:pt x="31630" y="31635"/>
                  </a:lnTo>
                  <a:lnTo>
                    <a:pt x="8486" y="65965"/>
                  </a:lnTo>
                  <a:lnTo>
                    <a:pt x="0" y="108000"/>
                  </a:lnTo>
                  <a:lnTo>
                    <a:pt x="0" y="739673"/>
                  </a:lnTo>
                  <a:lnTo>
                    <a:pt x="8486" y="781708"/>
                  </a:lnTo>
                  <a:lnTo>
                    <a:pt x="31630" y="816038"/>
                  </a:lnTo>
                  <a:lnTo>
                    <a:pt x="65960" y="839185"/>
                  </a:lnTo>
                  <a:lnTo>
                    <a:pt x="108000" y="847674"/>
                  </a:lnTo>
                  <a:lnTo>
                    <a:pt x="3235007" y="847674"/>
                  </a:lnTo>
                  <a:lnTo>
                    <a:pt x="3277048" y="839185"/>
                  </a:lnTo>
                  <a:lnTo>
                    <a:pt x="3311377" y="816038"/>
                  </a:lnTo>
                  <a:lnTo>
                    <a:pt x="3334521" y="781708"/>
                  </a:lnTo>
                  <a:lnTo>
                    <a:pt x="3343008" y="739673"/>
                  </a:lnTo>
                  <a:lnTo>
                    <a:pt x="3343008" y="108000"/>
                  </a:lnTo>
                  <a:lnTo>
                    <a:pt x="3334521" y="65965"/>
                  </a:lnTo>
                  <a:lnTo>
                    <a:pt x="3311377" y="31635"/>
                  </a:lnTo>
                  <a:lnTo>
                    <a:pt x="3277048" y="8488"/>
                  </a:lnTo>
                  <a:lnTo>
                    <a:pt x="3235007" y="0"/>
                  </a:lnTo>
                  <a:lnTo>
                    <a:pt x="108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86" name="object 59"/>
            <p:cNvSpPr/>
            <p:nvPr/>
          </p:nvSpPr>
          <p:spPr>
            <a:xfrm>
              <a:off x="12464975" y="1515930"/>
              <a:ext cx="0" cy="8238490"/>
            </a:xfrm>
            <a:custGeom>
              <a:avLst/>
              <a:gdLst/>
              <a:ahLst/>
              <a:cxnLst/>
              <a:rect l="l" t="t" r="r" b="b"/>
              <a:pathLst>
                <a:path h="8238490">
                  <a:moveTo>
                    <a:pt x="0" y="0"/>
                  </a:moveTo>
                  <a:lnTo>
                    <a:pt x="0" y="8238108"/>
                  </a:lnTo>
                </a:path>
              </a:pathLst>
            </a:custGeom>
            <a:ln w="25400">
              <a:solidFill>
                <a:srgbClr val="41404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87" name="object 60"/>
            <p:cNvSpPr/>
            <p:nvPr/>
          </p:nvSpPr>
          <p:spPr>
            <a:xfrm>
              <a:off x="12464975" y="97920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88" name="object 61"/>
          <p:cNvSpPr/>
          <p:nvPr/>
        </p:nvSpPr>
        <p:spPr>
          <a:xfrm>
            <a:off x="9239880" y="9235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89" name="object 62"/>
          <p:cNvSpPr txBox="1"/>
          <p:nvPr/>
        </p:nvSpPr>
        <p:spPr>
          <a:xfrm>
            <a:off x="1809747" y="827740"/>
            <a:ext cx="721638" cy="403408"/>
          </a:xfrm>
          <a:prstGeom prst="rect">
            <a:avLst/>
          </a:prstGeom>
        </p:spPr>
        <p:txBody>
          <a:bodyPr vert="horz" wrap="square" lIns="0" tIns="56607" rIns="0" bIns="0" rtlCol="0">
            <a:spAutoFit/>
          </a:bodyPr>
          <a:lstStyle/>
          <a:p>
            <a:pPr marL="8145">
              <a:spcBef>
                <a:spcPts val="446"/>
              </a:spcBef>
            </a:pPr>
            <a:r>
              <a:rPr sz="1100" b="1" spc="-35" dirty="0">
                <a:solidFill>
                  <a:srgbClr val="231F20"/>
                </a:solidFill>
                <a:cs typeface="ML Basis SemiBold"/>
              </a:rPr>
              <a:t>2020</a:t>
            </a:r>
            <a:endParaRPr sz="1100" dirty="0">
              <a:cs typeface="ML Basis SemiBold"/>
            </a:endParaRPr>
          </a:p>
          <a:p>
            <a:pPr marL="8145">
              <a:spcBef>
                <a:spcPts val="285"/>
              </a:spcBef>
            </a:pPr>
            <a:r>
              <a:rPr sz="900" b="1" spc="-3" dirty="0">
                <a:solidFill>
                  <a:srgbClr val="231F20"/>
                </a:solidFill>
                <a:cs typeface="ML Basis SemiBold"/>
              </a:rPr>
              <a:t>July-December</a:t>
            </a:r>
            <a:endParaRPr sz="900" dirty="0">
              <a:cs typeface="ML Basis SemiBold"/>
            </a:endParaRPr>
          </a:p>
        </p:txBody>
      </p:sp>
      <p:sp>
        <p:nvSpPr>
          <p:cNvPr id="90" name="object 63"/>
          <p:cNvSpPr txBox="1"/>
          <p:nvPr/>
        </p:nvSpPr>
        <p:spPr>
          <a:xfrm>
            <a:off x="4337986" y="832795"/>
            <a:ext cx="901232" cy="403408"/>
          </a:xfrm>
          <a:prstGeom prst="rect">
            <a:avLst/>
          </a:prstGeom>
        </p:spPr>
        <p:txBody>
          <a:bodyPr vert="horz" wrap="square" lIns="0" tIns="56607" rIns="0" bIns="0" rtlCol="0">
            <a:spAutoFit/>
          </a:bodyPr>
          <a:lstStyle/>
          <a:p>
            <a:pPr marL="8145">
              <a:spcBef>
                <a:spcPts val="446"/>
              </a:spcBef>
            </a:pPr>
            <a:r>
              <a:rPr sz="1100" b="1" spc="-16" dirty="0">
                <a:solidFill>
                  <a:srgbClr val="231F20"/>
                </a:solidFill>
                <a:cs typeface="ML Basis SemiBold"/>
              </a:rPr>
              <a:t>2021</a:t>
            </a:r>
            <a:endParaRPr sz="1100" dirty="0">
              <a:cs typeface="ML Basis SemiBold"/>
            </a:endParaRPr>
          </a:p>
          <a:p>
            <a:pPr marL="8145">
              <a:spcBef>
                <a:spcPts val="285"/>
              </a:spcBef>
            </a:pPr>
            <a:r>
              <a:rPr sz="900" b="1" spc="-3" dirty="0">
                <a:solidFill>
                  <a:srgbClr val="231F20"/>
                </a:solidFill>
                <a:cs typeface="ML Basis SemiBold"/>
              </a:rPr>
              <a:t>January-December</a:t>
            </a:r>
            <a:endParaRPr sz="900" dirty="0">
              <a:cs typeface="ML Basis SemiBold"/>
            </a:endParaRPr>
          </a:p>
        </p:txBody>
      </p:sp>
      <p:sp>
        <p:nvSpPr>
          <p:cNvPr id="91" name="object 64"/>
          <p:cNvSpPr txBox="1"/>
          <p:nvPr/>
        </p:nvSpPr>
        <p:spPr>
          <a:xfrm>
            <a:off x="9374352" y="827740"/>
            <a:ext cx="878019" cy="403408"/>
          </a:xfrm>
          <a:prstGeom prst="rect">
            <a:avLst/>
          </a:prstGeom>
        </p:spPr>
        <p:txBody>
          <a:bodyPr vert="horz" wrap="square" lIns="0" tIns="56607" rIns="0" bIns="0" rtlCol="0">
            <a:spAutoFit/>
          </a:bodyPr>
          <a:lstStyle/>
          <a:p>
            <a:pPr marL="8145">
              <a:spcBef>
                <a:spcPts val="446"/>
              </a:spcBef>
            </a:pPr>
            <a:r>
              <a:rPr sz="1100" b="1" spc="-16" dirty="0">
                <a:solidFill>
                  <a:srgbClr val="231F20"/>
                </a:solidFill>
                <a:cs typeface="ML Basis SemiBold"/>
              </a:rPr>
              <a:t>2022</a:t>
            </a:r>
            <a:r>
              <a:rPr sz="1100" b="1" spc="-48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1100" b="1" spc="-10" dirty="0">
                <a:solidFill>
                  <a:srgbClr val="231F20"/>
                </a:solidFill>
                <a:cs typeface="ML Basis SemiBold"/>
              </a:rPr>
              <a:t>onwards</a:t>
            </a:r>
            <a:endParaRPr sz="1100" dirty="0">
              <a:cs typeface="ML Basis SemiBold"/>
            </a:endParaRPr>
          </a:p>
          <a:p>
            <a:pPr marL="8145">
              <a:spcBef>
                <a:spcPts val="285"/>
              </a:spcBef>
            </a:pPr>
            <a:r>
              <a:rPr sz="900" b="1" spc="-10" dirty="0">
                <a:solidFill>
                  <a:srgbClr val="231F20"/>
                </a:solidFill>
                <a:cs typeface="ML Basis SemiBold"/>
              </a:rPr>
              <a:t>Future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work</a:t>
            </a:r>
            <a:endParaRPr sz="900" dirty="0">
              <a:cs typeface="ML Basis SemiBold"/>
            </a:endParaRPr>
          </a:p>
        </p:txBody>
      </p:sp>
      <p:sp>
        <p:nvSpPr>
          <p:cNvPr id="92" name="object 65"/>
          <p:cNvSpPr txBox="1"/>
          <p:nvPr/>
        </p:nvSpPr>
        <p:spPr>
          <a:xfrm>
            <a:off x="9422865" y="3801043"/>
            <a:ext cx="872811" cy="725255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8145" marR="127869" algn="ctr">
              <a:lnSpc>
                <a:spcPts val="898"/>
              </a:lnSpc>
              <a:spcBef>
                <a:spcPts val="115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Following</a:t>
            </a:r>
            <a:r>
              <a:rPr sz="900" b="1" spc="-48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the 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conclusion</a:t>
            </a:r>
            <a:r>
              <a:rPr sz="900" b="1" spc="-45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of  this</a:t>
            </a:r>
            <a:r>
              <a:rPr sz="900" b="1" spc="-1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Project:</a:t>
            </a:r>
            <a:endParaRPr sz="900" dirty="0">
              <a:cs typeface="ML Basis SemiBold"/>
            </a:endParaRPr>
          </a:p>
          <a:p>
            <a:pPr marL="362023" marR="3258" indent="-114023">
              <a:spcBef>
                <a:spcPts val="231"/>
              </a:spcBef>
            </a:pP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Stage</a:t>
            </a:r>
            <a:r>
              <a:rPr sz="1100" b="1" spc="-55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3:  </a:t>
            </a:r>
            <a:r>
              <a:rPr sz="1100" b="1" spc="-13" dirty="0">
                <a:solidFill>
                  <a:srgbClr val="FFFFFF"/>
                </a:solidFill>
                <a:cs typeface="ML Basis SemiBold"/>
              </a:rPr>
              <a:t>Plan</a:t>
            </a:r>
            <a:endParaRPr sz="1100" dirty="0">
              <a:cs typeface="ML Basis SemiBold"/>
            </a:endParaRPr>
          </a:p>
        </p:txBody>
      </p:sp>
      <p:grpSp>
        <p:nvGrpSpPr>
          <p:cNvPr id="93" name="object 66"/>
          <p:cNvGrpSpPr/>
          <p:nvPr/>
        </p:nvGrpSpPr>
        <p:grpSpPr>
          <a:xfrm>
            <a:off x="8712258" y="4185715"/>
            <a:ext cx="1208702" cy="623084"/>
            <a:chOff x="11642275" y="6526614"/>
            <a:chExt cx="1884680" cy="971550"/>
          </a:xfrm>
        </p:grpSpPr>
        <p:sp>
          <p:nvSpPr>
            <p:cNvPr id="94" name="object 67"/>
            <p:cNvSpPr/>
            <p:nvPr/>
          </p:nvSpPr>
          <p:spPr>
            <a:xfrm>
              <a:off x="11654975" y="6539314"/>
              <a:ext cx="1014094" cy="255270"/>
            </a:xfrm>
            <a:custGeom>
              <a:avLst/>
              <a:gdLst/>
              <a:ahLst/>
              <a:cxnLst/>
              <a:rect l="l" t="t" r="r" b="b"/>
              <a:pathLst>
                <a:path w="1014095" h="255270">
                  <a:moveTo>
                    <a:pt x="0" y="0"/>
                  </a:moveTo>
                  <a:lnTo>
                    <a:pt x="0" y="146710"/>
                  </a:lnTo>
                  <a:lnTo>
                    <a:pt x="8486" y="188751"/>
                  </a:lnTo>
                  <a:lnTo>
                    <a:pt x="31630" y="223080"/>
                  </a:lnTo>
                  <a:lnTo>
                    <a:pt x="65960" y="246224"/>
                  </a:lnTo>
                  <a:lnTo>
                    <a:pt x="108000" y="254711"/>
                  </a:lnTo>
                  <a:lnTo>
                    <a:pt x="1013726" y="254711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95" name="object 68"/>
            <p:cNvSpPr/>
            <p:nvPr/>
          </p:nvSpPr>
          <p:spPr>
            <a:xfrm>
              <a:off x="12604174" y="6734034"/>
              <a:ext cx="64769" cy="120014"/>
            </a:xfrm>
            <a:custGeom>
              <a:avLst/>
              <a:gdLst/>
              <a:ahLst/>
              <a:cxnLst/>
              <a:rect l="l" t="t" r="r" b="b"/>
              <a:pathLst>
                <a:path w="64770" h="120015">
                  <a:moveTo>
                    <a:pt x="0" y="0"/>
                  </a:moveTo>
                  <a:lnTo>
                    <a:pt x="64528" y="59994"/>
                  </a:lnTo>
                  <a:lnTo>
                    <a:pt x="0" y="119976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96" name="object 69"/>
            <p:cNvSpPr/>
            <p:nvPr/>
          </p:nvSpPr>
          <p:spPr>
            <a:xfrm>
              <a:off x="13453675" y="7079315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5">
                  <a:moveTo>
                    <a:pt x="0" y="0"/>
                  </a:moveTo>
                  <a:lnTo>
                    <a:pt x="0" y="405523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97" name="object 70"/>
            <p:cNvSpPr/>
            <p:nvPr/>
          </p:nvSpPr>
          <p:spPr>
            <a:xfrm>
              <a:off x="13393687" y="7420313"/>
              <a:ext cx="120014" cy="64769"/>
            </a:xfrm>
            <a:custGeom>
              <a:avLst/>
              <a:gdLst/>
              <a:ahLst/>
              <a:cxnLst/>
              <a:rect l="l" t="t" r="r" b="b"/>
              <a:pathLst>
                <a:path w="120015" h="64770">
                  <a:moveTo>
                    <a:pt x="119976" y="0"/>
                  </a:moveTo>
                  <a:lnTo>
                    <a:pt x="59982" y="6452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08284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</p:grpSp>
      <p:sp>
        <p:nvSpPr>
          <p:cNvPr id="98" name="object 71"/>
          <p:cNvSpPr txBox="1"/>
          <p:nvPr/>
        </p:nvSpPr>
        <p:spPr>
          <a:xfrm>
            <a:off x="2636385" y="4781263"/>
            <a:ext cx="1001819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Councillor</a:t>
            </a:r>
            <a:r>
              <a:rPr sz="900" b="1" spc="-2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Oct./Nov.</a:t>
            </a:r>
            <a:r>
              <a:rPr sz="900" b="1" spc="-1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2020</a:t>
            </a:r>
            <a:endParaRPr sz="900" dirty="0">
              <a:cs typeface="ML Basis SemiBold"/>
            </a:endParaRPr>
          </a:p>
        </p:txBody>
      </p:sp>
      <p:sp>
        <p:nvSpPr>
          <p:cNvPr id="99" name="object 72"/>
          <p:cNvSpPr/>
          <p:nvPr/>
        </p:nvSpPr>
        <p:spPr>
          <a:xfrm>
            <a:off x="2512214" y="4758060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4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00" name="object 73"/>
          <p:cNvSpPr txBox="1"/>
          <p:nvPr/>
        </p:nvSpPr>
        <p:spPr>
          <a:xfrm>
            <a:off x="4676686" y="4774913"/>
            <a:ext cx="1051401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Councillor</a:t>
            </a:r>
            <a:r>
              <a:rPr sz="900" b="1" spc="-2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Feb./Mar.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231F20"/>
                </a:solidFill>
                <a:cs typeface="ML Basis SemiBold"/>
              </a:rPr>
              <a:t>2021</a:t>
            </a:r>
            <a:endParaRPr sz="900" dirty="0">
              <a:cs typeface="ML Basis SemiBold"/>
            </a:endParaRPr>
          </a:p>
        </p:txBody>
      </p:sp>
      <p:sp>
        <p:nvSpPr>
          <p:cNvPr id="101" name="object 74"/>
          <p:cNvSpPr/>
          <p:nvPr/>
        </p:nvSpPr>
        <p:spPr>
          <a:xfrm>
            <a:off x="4571564" y="4758060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5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02" name="object 75"/>
          <p:cNvSpPr txBox="1"/>
          <p:nvPr/>
        </p:nvSpPr>
        <p:spPr>
          <a:xfrm>
            <a:off x="6332065" y="4774913"/>
            <a:ext cx="1122856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6" dirty="0">
                <a:solidFill>
                  <a:srgbClr val="231F20"/>
                </a:solidFill>
                <a:cs typeface="ML Basis SemiBold"/>
              </a:rPr>
              <a:t>Councillor</a:t>
            </a:r>
            <a:r>
              <a:rPr sz="900" b="1" spc="-2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22" dirty="0">
                <a:solidFill>
                  <a:srgbClr val="231F20"/>
                </a:solidFill>
                <a:cs typeface="ML Basis SemiBold"/>
              </a:rPr>
              <a:t>June/July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231F20"/>
                </a:solidFill>
                <a:cs typeface="ML Basis SemiBold"/>
              </a:rPr>
              <a:t>2021</a:t>
            </a:r>
            <a:endParaRPr sz="900" dirty="0">
              <a:cs typeface="ML Basis SemiBold"/>
            </a:endParaRPr>
          </a:p>
        </p:txBody>
      </p:sp>
      <p:sp>
        <p:nvSpPr>
          <p:cNvPr id="103" name="object 76"/>
          <p:cNvSpPr/>
          <p:nvPr/>
        </p:nvSpPr>
        <p:spPr>
          <a:xfrm>
            <a:off x="6226943" y="4758060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5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04" name="object 77"/>
          <p:cNvSpPr txBox="1"/>
          <p:nvPr/>
        </p:nvSpPr>
        <p:spPr>
          <a:xfrm>
            <a:off x="2566535" y="5157099"/>
            <a:ext cx="1104435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0" dirty="0">
                <a:solidFill>
                  <a:srgbClr val="231F20"/>
                </a:solidFill>
                <a:cs typeface="ML Basis SemiBold"/>
              </a:rPr>
              <a:t>Stakeholder</a:t>
            </a:r>
            <a:r>
              <a:rPr sz="900" b="1" spc="-29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Webinar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Oct.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2020</a:t>
            </a:r>
            <a:endParaRPr sz="900" dirty="0">
              <a:cs typeface="ML Basis SemiBold"/>
            </a:endParaRPr>
          </a:p>
        </p:txBody>
      </p:sp>
      <p:sp>
        <p:nvSpPr>
          <p:cNvPr id="105" name="object 78"/>
          <p:cNvSpPr/>
          <p:nvPr/>
        </p:nvSpPr>
        <p:spPr>
          <a:xfrm>
            <a:off x="2512214" y="5140245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4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06" name="object 79"/>
          <p:cNvSpPr txBox="1"/>
          <p:nvPr/>
        </p:nvSpPr>
        <p:spPr>
          <a:xfrm>
            <a:off x="6093146" y="5157097"/>
            <a:ext cx="1199584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0" dirty="0">
                <a:solidFill>
                  <a:srgbClr val="231F20"/>
                </a:solidFill>
                <a:cs typeface="ML Basis SemiBold"/>
              </a:rPr>
              <a:t>Stakeholder</a:t>
            </a:r>
            <a:r>
              <a:rPr sz="900" b="1" spc="-3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Workshop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32" dirty="0">
                <a:solidFill>
                  <a:srgbClr val="231F20"/>
                </a:solidFill>
                <a:cs typeface="ML Basis SemiBold"/>
              </a:rPr>
              <a:t>May/June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231F20"/>
                </a:solidFill>
                <a:cs typeface="ML Basis SemiBold"/>
              </a:rPr>
              <a:t>2021</a:t>
            </a:r>
            <a:endParaRPr sz="900" dirty="0">
              <a:cs typeface="ML Basis SemiBold"/>
            </a:endParaRPr>
          </a:p>
        </p:txBody>
      </p:sp>
      <p:sp>
        <p:nvSpPr>
          <p:cNvPr id="107" name="object 80"/>
          <p:cNvSpPr/>
          <p:nvPr/>
        </p:nvSpPr>
        <p:spPr>
          <a:xfrm>
            <a:off x="6038824" y="5140245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5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08" name="object 81"/>
          <p:cNvSpPr txBox="1"/>
          <p:nvPr/>
        </p:nvSpPr>
        <p:spPr>
          <a:xfrm>
            <a:off x="2566536" y="5539283"/>
            <a:ext cx="1071868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6" dirty="0">
                <a:solidFill>
                  <a:srgbClr val="231F20"/>
                </a:solidFill>
                <a:cs typeface="ML Basis SemiBold"/>
              </a:rPr>
              <a:t>SDCC/DCC</a:t>
            </a:r>
            <a:r>
              <a:rPr sz="900" b="1" spc="-35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workshops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Oct./Nov.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2020</a:t>
            </a:r>
            <a:endParaRPr sz="900" dirty="0">
              <a:cs typeface="ML Basis SemiBold"/>
            </a:endParaRPr>
          </a:p>
        </p:txBody>
      </p:sp>
      <p:sp>
        <p:nvSpPr>
          <p:cNvPr id="109" name="object 82"/>
          <p:cNvSpPr/>
          <p:nvPr/>
        </p:nvSpPr>
        <p:spPr>
          <a:xfrm>
            <a:off x="2512214" y="5522429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4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10" name="object 83"/>
          <p:cNvSpPr txBox="1"/>
          <p:nvPr/>
        </p:nvSpPr>
        <p:spPr>
          <a:xfrm>
            <a:off x="4625887" y="5539283"/>
            <a:ext cx="1071868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6" dirty="0">
                <a:solidFill>
                  <a:srgbClr val="231F20"/>
                </a:solidFill>
                <a:cs typeface="ML Basis SemiBold"/>
              </a:rPr>
              <a:t>SDCC/DCC</a:t>
            </a:r>
            <a:r>
              <a:rPr sz="900" b="1" spc="-35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workshops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Feb./Mar.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231F20"/>
                </a:solidFill>
                <a:cs typeface="ML Basis SemiBold"/>
              </a:rPr>
              <a:t>2021</a:t>
            </a:r>
            <a:endParaRPr sz="900" dirty="0">
              <a:cs typeface="ML Basis SemiBold"/>
            </a:endParaRPr>
          </a:p>
        </p:txBody>
      </p:sp>
      <p:sp>
        <p:nvSpPr>
          <p:cNvPr id="111" name="object 84"/>
          <p:cNvSpPr/>
          <p:nvPr/>
        </p:nvSpPr>
        <p:spPr>
          <a:xfrm>
            <a:off x="4571564" y="5522429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5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12" name="object 85"/>
          <p:cNvSpPr txBox="1"/>
          <p:nvPr/>
        </p:nvSpPr>
        <p:spPr>
          <a:xfrm>
            <a:off x="2566535" y="5921467"/>
            <a:ext cx="1217243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3" dirty="0">
                <a:solidFill>
                  <a:srgbClr val="231F20"/>
                </a:solidFill>
                <a:cs typeface="ML Basis SemiBold"/>
              </a:rPr>
              <a:t>State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agency</a:t>
            </a:r>
            <a:r>
              <a:rPr sz="900" b="1" spc="-3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workshops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0" dirty="0">
                <a:solidFill>
                  <a:srgbClr val="231F20"/>
                </a:solidFill>
                <a:cs typeface="ML Basis SemiBold"/>
              </a:rPr>
              <a:t>Oct./Nov.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2020</a:t>
            </a:r>
            <a:endParaRPr sz="900" dirty="0">
              <a:cs typeface="ML Basis SemiBold"/>
            </a:endParaRPr>
          </a:p>
        </p:txBody>
      </p:sp>
      <p:sp>
        <p:nvSpPr>
          <p:cNvPr id="113" name="object 86"/>
          <p:cNvSpPr/>
          <p:nvPr/>
        </p:nvSpPr>
        <p:spPr>
          <a:xfrm>
            <a:off x="2512214" y="5904614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4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114" name="object 87"/>
          <p:cNvSpPr txBox="1"/>
          <p:nvPr/>
        </p:nvSpPr>
        <p:spPr>
          <a:xfrm>
            <a:off x="4625887" y="5921467"/>
            <a:ext cx="1244684" cy="2390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911"/>
              </a:lnSpc>
              <a:spcBef>
                <a:spcPts val="64"/>
              </a:spcBef>
            </a:pPr>
            <a:r>
              <a:rPr sz="900" b="1" spc="-13" dirty="0">
                <a:solidFill>
                  <a:srgbClr val="231F20"/>
                </a:solidFill>
                <a:cs typeface="ML Basis SemiBold"/>
              </a:rPr>
              <a:t>State </a:t>
            </a:r>
            <a:r>
              <a:rPr sz="900" b="1" spc="-3" dirty="0">
                <a:solidFill>
                  <a:srgbClr val="231F20"/>
                </a:solidFill>
                <a:cs typeface="ML Basis SemiBold"/>
              </a:rPr>
              <a:t>agency</a:t>
            </a:r>
            <a:r>
              <a:rPr sz="900" b="1" spc="-32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workshops</a:t>
            </a:r>
            <a:endParaRPr sz="900" dirty="0">
              <a:cs typeface="ML Basis SemiBold"/>
            </a:endParaRPr>
          </a:p>
          <a:p>
            <a:pPr marL="8145">
              <a:lnSpc>
                <a:spcPts val="911"/>
              </a:lnSpc>
            </a:pPr>
            <a:r>
              <a:rPr sz="900" b="1" dirty="0">
                <a:solidFill>
                  <a:srgbClr val="231F20"/>
                </a:solidFill>
                <a:cs typeface="ML Basis SemiBold"/>
              </a:rPr>
              <a:t>– </a:t>
            </a:r>
            <a:r>
              <a:rPr sz="900" b="1" spc="-19" dirty="0">
                <a:solidFill>
                  <a:srgbClr val="231F20"/>
                </a:solidFill>
                <a:cs typeface="ML Basis SemiBold"/>
              </a:rPr>
              <a:t>Feb./Mar.</a:t>
            </a:r>
            <a:r>
              <a:rPr sz="900" b="1" spc="-6" dirty="0">
                <a:solidFill>
                  <a:srgbClr val="231F20"/>
                </a:solidFill>
                <a:cs typeface="ML Basis SemiBold"/>
              </a:rPr>
              <a:t> </a:t>
            </a:r>
            <a:r>
              <a:rPr sz="900" b="1" spc="-13" dirty="0">
                <a:solidFill>
                  <a:srgbClr val="231F20"/>
                </a:solidFill>
                <a:cs typeface="ML Basis SemiBold"/>
              </a:rPr>
              <a:t>2021</a:t>
            </a:r>
            <a:endParaRPr sz="900" dirty="0">
              <a:cs typeface="ML Basis SemiBold"/>
            </a:endParaRPr>
          </a:p>
        </p:txBody>
      </p:sp>
      <p:sp>
        <p:nvSpPr>
          <p:cNvPr id="115" name="object 88"/>
          <p:cNvSpPr/>
          <p:nvPr/>
        </p:nvSpPr>
        <p:spPr>
          <a:xfrm>
            <a:off x="4571564" y="5904614"/>
            <a:ext cx="1253906" cy="291180"/>
          </a:xfrm>
          <a:custGeom>
            <a:avLst/>
            <a:gdLst/>
            <a:ahLst/>
            <a:cxnLst/>
            <a:rect l="l" t="t" r="r" b="b"/>
            <a:pathLst>
              <a:path w="1955165" h="4540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45884"/>
                </a:lnTo>
                <a:lnTo>
                  <a:pt x="8486" y="387919"/>
                </a:lnTo>
                <a:lnTo>
                  <a:pt x="31630" y="422249"/>
                </a:lnTo>
                <a:lnTo>
                  <a:pt x="65960" y="445396"/>
                </a:lnTo>
                <a:lnTo>
                  <a:pt x="108000" y="453885"/>
                </a:lnTo>
                <a:lnTo>
                  <a:pt x="1846605" y="453885"/>
                </a:lnTo>
                <a:lnTo>
                  <a:pt x="1888640" y="445396"/>
                </a:lnTo>
                <a:lnTo>
                  <a:pt x="1922970" y="422249"/>
                </a:lnTo>
                <a:lnTo>
                  <a:pt x="1946117" y="387919"/>
                </a:lnTo>
                <a:lnTo>
                  <a:pt x="1954606" y="345884"/>
                </a:lnTo>
                <a:lnTo>
                  <a:pt x="1954606" y="108000"/>
                </a:lnTo>
                <a:lnTo>
                  <a:pt x="1946117" y="65960"/>
                </a:lnTo>
                <a:lnTo>
                  <a:pt x="1922970" y="31630"/>
                </a:lnTo>
                <a:lnTo>
                  <a:pt x="1888640" y="8486"/>
                </a:lnTo>
                <a:lnTo>
                  <a:pt x="1846605" y="0"/>
                </a:lnTo>
                <a:lnTo>
                  <a:pt x="108000" y="0"/>
                </a:lnTo>
                <a:close/>
              </a:path>
            </a:pathLst>
          </a:custGeom>
          <a:ln w="25400">
            <a:solidFill>
              <a:srgbClr val="808284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008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87BDA-2654-461E-AF91-E7D43DA30D51}"/>
              </a:ext>
            </a:extLst>
          </p:cNvPr>
          <p:cNvSpPr txBox="1"/>
          <p:nvPr/>
        </p:nvSpPr>
        <p:spPr>
          <a:xfrm>
            <a:off x="961019" y="192079"/>
            <a:ext cx="6282735" cy="64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6. Next Steps  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3"/>
            <a:ext cx="722376" cy="5071111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bject 33"/>
          <p:cNvSpPr txBox="1"/>
          <p:nvPr/>
        </p:nvSpPr>
        <p:spPr>
          <a:xfrm>
            <a:off x="9606228" y="4819296"/>
            <a:ext cx="520051" cy="34677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2851">
              <a:spcBef>
                <a:spcPts val="64"/>
              </a:spcBef>
            </a:pPr>
            <a:r>
              <a:rPr sz="1100" b="1" spc="-10" dirty="0">
                <a:solidFill>
                  <a:srgbClr val="FFFFFF"/>
                </a:solidFill>
                <a:cs typeface="ML Basis SemiBold"/>
              </a:rPr>
              <a:t>Stage</a:t>
            </a:r>
            <a:r>
              <a:rPr sz="1100" b="1" spc="-51" dirty="0">
                <a:solidFill>
                  <a:srgbClr val="FFFFFF"/>
                </a:solidFill>
                <a:cs typeface="ML Basis SemiBold"/>
              </a:rPr>
              <a:t> 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4:  </a:t>
            </a:r>
            <a:r>
              <a:rPr sz="1100" b="1" spc="-26" dirty="0">
                <a:solidFill>
                  <a:srgbClr val="FFFFFF"/>
                </a:solidFill>
                <a:cs typeface="ML Basis SemiBold"/>
              </a:rPr>
              <a:t>Pr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o</a:t>
            </a:r>
            <a:r>
              <a:rPr sz="1100" b="1" spc="-3" dirty="0">
                <a:solidFill>
                  <a:srgbClr val="FFFFFF"/>
                </a:solidFill>
                <a:cs typeface="ML Basis SemiBold"/>
              </a:rPr>
              <a:t>j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e</a:t>
            </a:r>
            <a:r>
              <a:rPr sz="1100" b="1" spc="-13" dirty="0">
                <a:solidFill>
                  <a:srgbClr val="FFFFFF"/>
                </a:solidFill>
                <a:cs typeface="ML Basis SemiBold"/>
              </a:rPr>
              <a:t>c</a:t>
            </a:r>
            <a:r>
              <a:rPr sz="1100" b="1" spc="-10" dirty="0">
                <a:solidFill>
                  <a:srgbClr val="FFFFFF"/>
                </a:solidFill>
                <a:cs typeface="ML Basis SemiBold"/>
              </a:rPr>
              <a:t>t</a:t>
            </a:r>
            <a:r>
              <a:rPr sz="1100" b="1" dirty="0">
                <a:solidFill>
                  <a:srgbClr val="FFFFFF"/>
                </a:solidFill>
                <a:cs typeface="ML Basis SemiBold"/>
              </a:rPr>
              <a:t>s</a:t>
            </a:r>
            <a:endParaRPr sz="1100" dirty="0">
              <a:cs typeface="ML Basis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CA39C-D8D9-449B-B4AC-895108B6D801}"/>
              </a:ext>
            </a:extLst>
          </p:cNvPr>
          <p:cNvSpPr txBox="1"/>
          <p:nvPr/>
        </p:nvSpPr>
        <p:spPr>
          <a:xfrm>
            <a:off x="1207022" y="832614"/>
            <a:ext cx="968957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Masterplan Team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Working Group Meetings being held on a monthly basis to analyse 4 themes before Christmas:</a:t>
            </a:r>
          </a:p>
          <a:p>
            <a:pPr marL="742888" lvl="1" indent="-285750">
              <a:buFont typeface="Wingdings" panose="05000000000000000000" pitchFamily="2" charset="2"/>
              <a:buChar char="§"/>
            </a:pPr>
            <a:r>
              <a:rPr lang="en-GB" dirty="0"/>
              <a:t>Movement and Mobility </a:t>
            </a:r>
          </a:p>
          <a:p>
            <a:pPr marL="742888" lvl="1" indent="-285750">
              <a:buFont typeface="Wingdings" panose="05000000000000000000" pitchFamily="2" charset="2"/>
              <a:buChar char="§"/>
            </a:pPr>
            <a:r>
              <a:rPr lang="en-GB" dirty="0"/>
              <a:t>The Economy </a:t>
            </a:r>
          </a:p>
          <a:p>
            <a:pPr marL="742888" lvl="1" indent="-285750">
              <a:buFont typeface="Wingdings" panose="05000000000000000000" pitchFamily="2" charset="2"/>
              <a:buChar char="§"/>
            </a:pPr>
            <a:r>
              <a:rPr lang="en-GB" dirty="0"/>
              <a:t>Green and Blue Infrastructure</a:t>
            </a:r>
          </a:p>
          <a:p>
            <a:pPr marL="742888" lvl="1" indent="-285750">
              <a:buFont typeface="Wingdings" panose="05000000000000000000" pitchFamily="2" charset="2"/>
              <a:buChar char="§"/>
            </a:pPr>
            <a:r>
              <a:rPr lang="en-GB" dirty="0"/>
              <a:t>Sustainability </a:t>
            </a:r>
          </a:p>
          <a:p>
            <a:pPr lvl="1"/>
            <a:endParaRPr lang="en-GB" dirty="0"/>
          </a:p>
          <a:p>
            <a:pPr marL="0" lvl="1"/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Elected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Workshop for Elected Members to be held in October / November</a:t>
            </a:r>
          </a:p>
          <a:p>
            <a:pPr marL="742888" lvl="1" indent="-285750">
              <a:buFont typeface="Wingdings" panose="05000000000000000000" pitchFamily="2" charset="2"/>
              <a:buChar char="§"/>
            </a:pPr>
            <a:r>
              <a:rPr lang="en-GB" dirty="0"/>
              <a:t>Opportunity provided to Elected Members to input into the plan-making process and present ideas to the Masterplan Team</a:t>
            </a:r>
          </a:p>
          <a:p>
            <a:endParaRPr lang="en-GB" dirty="0"/>
          </a:p>
          <a:p>
            <a:pPr marL="0" lvl="1"/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Key Stakeholders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Stakeholder webinars to be held in October </a:t>
            </a:r>
          </a:p>
          <a:p>
            <a:endParaRPr lang="en-GB" dirty="0"/>
          </a:p>
          <a:p>
            <a:pPr marL="0" lvl="1"/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Steering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Steering Group Meeting to be held end of October / early November and group to be briefed on progress of project, to date. 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Stage 1 of project (Baseline Study) to be completed by December 2020</a:t>
            </a:r>
            <a:endParaRPr lang="en-GB" dirty="0"/>
          </a:p>
          <a:p>
            <a:endParaRPr lang="en-GB" dirty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482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842</Words>
  <Application>Microsoft Office PowerPoint</Application>
  <PresentationFormat>Widescreen</PresentationFormat>
  <Paragraphs>180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Kirwan</dc:creator>
  <cp:lastModifiedBy>Marian Dunne</cp:lastModifiedBy>
  <cp:revision>79</cp:revision>
  <dcterms:created xsi:type="dcterms:W3CDTF">2020-04-30T17:14:07Z</dcterms:created>
  <dcterms:modified xsi:type="dcterms:W3CDTF">2020-09-22T08:11:39Z</dcterms:modified>
</cp:coreProperties>
</file>