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8" r:id="rId3"/>
    <p:sldId id="261" r:id="rId4"/>
    <p:sldId id="257"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6" autoAdjust="0"/>
    <p:restoredTop sz="85020" autoAdjust="0"/>
  </p:normalViewPr>
  <p:slideViewPr>
    <p:cSldViewPr snapToGrid="0">
      <p:cViewPr varScale="1">
        <p:scale>
          <a:sx n="53" d="100"/>
          <a:sy n="53" d="100"/>
        </p:scale>
        <p:origin x="1032" y="52"/>
      </p:cViewPr>
      <p:guideLst/>
    </p:cSldViewPr>
  </p:slideViewPr>
  <p:notesTextViewPr>
    <p:cViewPr>
      <p:scale>
        <a:sx n="1" d="1"/>
        <a:sy n="1" d="1"/>
      </p:scale>
      <p:origin x="0" y="0"/>
    </p:cViewPr>
  </p:notesTextViewPr>
  <p:notesViewPr>
    <p:cSldViewPr snapToGrid="0">
      <p:cViewPr varScale="1">
        <p:scale>
          <a:sx n="48" d="100"/>
          <a:sy n="48" d="100"/>
        </p:scale>
        <p:origin x="2684"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1F09D7-6CEF-497C-A076-0DAB83FDDE7B}"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1E4CA6BF-839F-427B-9D1D-FE41BDCC10BE}">
      <dgm:prSet/>
      <dgm:spPr/>
      <dgm:t>
        <a:bodyPr/>
        <a:lstStyle/>
        <a:p>
          <a:r>
            <a:rPr lang="en-US" dirty="0"/>
            <a:t>STAGE 1</a:t>
          </a:r>
        </a:p>
      </dgm:t>
    </dgm:pt>
    <dgm:pt modelId="{0DDBEF1D-D16B-4A59-BB6E-65F859C6401A}" type="parTrans" cxnId="{5AEFA3DE-21D5-40C6-AED5-FC8E3A45D689}">
      <dgm:prSet/>
      <dgm:spPr/>
      <dgm:t>
        <a:bodyPr/>
        <a:lstStyle/>
        <a:p>
          <a:endParaRPr lang="en-US"/>
        </a:p>
      </dgm:t>
    </dgm:pt>
    <dgm:pt modelId="{85540AC1-4035-4E46-96A0-C7B0C6B2649D}" type="sibTrans" cxnId="{5AEFA3DE-21D5-40C6-AED5-FC8E3A45D689}">
      <dgm:prSet/>
      <dgm:spPr/>
      <dgm:t>
        <a:bodyPr/>
        <a:lstStyle/>
        <a:p>
          <a:endParaRPr lang="en-US"/>
        </a:p>
      </dgm:t>
    </dgm:pt>
    <dgm:pt modelId="{44268D94-270D-4DA1-A51D-C06A8F732975}">
      <dgm:prSet/>
      <dgm:spPr/>
      <dgm:t>
        <a:bodyPr/>
        <a:lstStyle/>
        <a:p>
          <a:r>
            <a:rPr lang="en-US" dirty="0"/>
            <a:t>Scoping of Project and Summary Report</a:t>
          </a:r>
        </a:p>
        <a:p>
          <a:r>
            <a:rPr lang="en-US" dirty="0"/>
            <a:t>August 2020</a:t>
          </a:r>
        </a:p>
      </dgm:t>
    </dgm:pt>
    <dgm:pt modelId="{068FE313-132B-4BEA-9CF0-1F6383F1531E}" type="parTrans" cxnId="{80161C24-781E-4002-B547-A4A4A6C4A3DB}">
      <dgm:prSet/>
      <dgm:spPr/>
      <dgm:t>
        <a:bodyPr/>
        <a:lstStyle/>
        <a:p>
          <a:endParaRPr lang="en-US"/>
        </a:p>
      </dgm:t>
    </dgm:pt>
    <dgm:pt modelId="{7D7CE4CF-4DCB-47FC-9BED-3841F4D17EA1}" type="sibTrans" cxnId="{80161C24-781E-4002-B547-A4A4A6C4A3DB}">
      <dgm:prSet/>
      <dgm:spPr/>
      <dgm:t>
        <a:bodyPr/>
        <a:lstStyle/>
        <a:p>
          <a:endParaRPr lang="en-US"/>
        </a:p>
      </dgm:t>
    </dgm:pt>
    <dgm:pt modelId="{77295AFE-B0C8-4B80-BA83-E54E4D6C3539}">
      <dgm:prSet/>
      <dgm:spPr/>
      <dgm:t>
        <a:bodyPr/>
        <a:lstStyle/>
        <a:p>
          <a:r>
            <a:rPr lang="en-US"/>
            <a:t>STAGE 2</a:t>
          </a:r>
        </a:p>
      </dgm:t>
    </dgm:pt>
    <dgm:pt modelId="{4C841DD4-5657-477A-A3AD-7D65072396F4}" type="parTrans" cxnId="{A941EB04-A484-4355-81EE-4D9EB4BB1910}">
      <dgm:prSet/>
      <dgm:spPr/>
      <dgm:t>
        <a:bodyPr/>
        <a:lstStyle/>
        <a:p>
          <a:endParaRPr lang="en-US"/>
        </a:p>
      </dgm:t>
    </dgm:pt>
    <dgm:pt modelId="{AB995CD4-9F2D-4366-9789-05682DE410BD}" type="sibTrans" cxnId="{A941EB04-A484-4355-81EE-4D9EB4BB1910}">
      <dgm:prSet/>
      <dgm:spPr/>
      <dgm:t>
        <a:bodyPr/>
        <a:lstStyle/>
        <a:p>
          <a:endParaRPr lang="en-US"/>
        </a:p>
      </dgm:t>
    </dgm:pt>
    <dgm:pt modelId="{CCF777AE-BD3C-44FF-97B5-165DD7D490C1}">
      <dgm:prSet/>
      <dgm:spPr/>
      <dgm:t>
        <a:bodyPr/>
        <a:lstStyle/>
        <a:p>
          <a:r>
            <a:rPr lang="en-US" dirty="0"/>
            <a:t>Desktop Investigation, Surveys and Mapping</a:t>
          </a:r>
        </a:p>
        <a:p>
          <a:r>
            <a:rPr lang="en-US" dirty="0"/>
            <a:t>August-October 2020</a:t>
          </a:r>
        </a:p>
      </dgm:t>
    </dgm:pt>
    <dgm:pt modelId="{37594B0B-5952-4A7F-B636-587A8B2C4298}" type="parTrans" cxnId="{99E9DAE4-94F3-41F4-ADE1-235D474580A3}">
      <dgm:prSet/>
      <dgm:spPr/>
      <dgm:t>
        <a:bodyPr/>
        <a:lstStyle/>
        <a:p>
          <a:endParaRPr lang="en-US"/>
        </a:p>
      </dgm:t>
    </dgm:pt>
    <dgm:pt modelId="{68751FC9-204B-4817-A41C-7569A9A94B56}" type="sibTrans" cxnId="{99E9DAE4-94F3-41F4-ADE1-235D474580A3}">
      <dgm:prSet/>
      <dgm:spPr/>
      <dgm:t>
        <a:bodyPr/>
        <a:lstStyle/>
        <a:p>
          <a:endParaRPr lang="en-US"/>
        </a:p>
      </dgm:t>
    </dgm:pt>
    <dgm:pt modelId="{E242054D-A8AA-4075-B4B5-C764A9FD49DC}">
      <dgm:prSet/>
      <dgm:spPr/>
      <dgm:t>
        <a:bodyPr/>
        <a:lstStyle/>
        <a:p>
          <a:r>
            <a:rPr lang="en-US"/>
            <a:t>STAGE 3</a:t>
          </a:r>
        </a:p>
      </dgm:t>
    </dgm:pt>
    <dgm:pt modelId="{891A8A39-131C-4BA9-B15F-FFA5E280A73B}" type="parTrans" cxnId="{CCECA321-0F22-44FE-ACED-74F7251FA334}">
      <dgm:prSet/>
      <dgm:spPr/>
      <dgm:t>
        <a:bodyPr/>
        <a:lstStyle/>
        <a:p>
          <a:endParaRPr lang="en-US"/>
        </a:p>
      </dgm:t>
    </dgm:pt>
    <dgm:pt modelId="{D2FE464B-F75A-4D00-A949-AD1BFA245D51}" type="sibTrans" cxnId="{CCECA321-0F22-44FE-ACED-74F7251FA334}">
      <dgm:prSet/>
      <dgm:spPr/>
      <dgm:t>
        <a:bodyPr/>
        <a:lstStyle/>
        <a:p>
          <a:endParaRPr lang="en-US"/>
        </a:p>
      </dgm:t>
    </dgm:pt>
    <dgm:pt modelId="{77D05DC1-7C9D-4C91-9B21-9FAF941E3400}">
      <dgm:prSet/>
      <dgm:spPr/>
      <dgm:t>
        <a:bodyPr/>
        <a:lstStyle/>
        <a:p>
          <a:r>
            <a:rPr lang="en-US" dirty="0"/>
            <a:t>Interim Report(s), Analysis, Mapping </a:t>
          </a:r>
        </a:p>
        <a:p>
          <a:r>
            <a:rPr lang="en-US" dirty="0"/>
            <a:t>Sept 2020-May 2021 with submission of policy and mapping information in line with requirements of CDP key dates.</a:t>
          </a:r>
        </a:p>
      </dgm:t>
    </dgm:pt>
    <dgm:pt modelId="{5FBD3752-6242-4A16-8AA7-AA3190485E84}" type="parTrans" cxnId="{B5EAAB97-21A2-48C3-8701-DC29274D19E0}">
      <dgm:prSet/>
      <dgm:spPr/>
      <dgm:t>
        <a:bodyPr/>
        <a:lstStyle/>
        <a:p>
          <a:endParaRPr lang="en-US"/>
        </a:p>
      </dgm:t>
    </dgm:pt>
    <dgm:pt modelId="{99EC9A38-3A78-43E9-A10A-00D8C3C3517E}" type="sibTrans" cxnId="{B5EAAB97-21A2-48C3-8701-DC29274D19E0}">
      <dgm:prSet/>
      <dgm:spPr/>
      <dgm:t>
        <a:bodyPr/>
        <a:lstStyle/>
        <a:p>
          <a:endParaRPr lang="en-US"/>
        </a:p>
      </dgm:t>
    </dgm:pt>
    <dgm:pt modelId="{763D1A49-F354-402A-8ADA-044D33BCF1EB}">
      <dgm:prSet/>
      <dgm:spPr/>
      <dgm:t>
        <a:bodyPr/>
        <a:lstStyle/>
        <a:p>
          <a:r>
            <a:rPr lang="en-US"/>
            <a:t>STAGE 4</a:t>
          </a:r>
        </a:p>
      </dgm:t>
    </dgm:pt>
    <dgm:pt modelId="{0C11651E-3BDA-466A-A356-5DF16A3EC40C}" type="parTrans" cxnId="{CC709069-62F9-43D1-B683-75AD6DA2CE14}">
      <dgm:prSet/>
      <dgm:spPr/>
      <dgm:t>
        <a:bodyPr/>
        <a:lstStyle/>
        <a:p>
          <a:endParaRPr lang="en-US"/>
        </a:p>
      </dgm:t>
    </dgm:pt>
    <dgm:pt modelId="{BCC7AF22-A3A7-4019-8241-ACA239CE6721}" type="sibTrans" cxnId="{CC709069-62F9-43D1-B683-75AD6DA2CE14}">
      <dgm:prSet/>
      <dgm:spPr/>
      <dgm:t>
        <a:bodyPr/>
        <a:lstStyle/>
        <a:p>
          <a:endParaRPr lang="en-US"/>
        </a:p>
      </dgm:t>
    </dgm:pt>
    <dgm:pt modelId="{BAF78D20-FABE-4755-A722-ECF3B673BB7C}">
      <dgm:prSet/>
      <dgm:spPr/>
      <dgm:t>
        <a:bodyPr/>
        <a:lstStyle/>
        <a:p>
          <a:r>
            <a:rPr lang="en-US" dirty="0"/>
            <a:t>Final Report – Draft reports, Consultation, Finalised Mapping, Findings, Recommendations &amp; Action Plans</a:t>
          </a:r>
        </a:p>
        <a:p>
          <a:r>
            <a:rPr lang="en-US" dirty="0"/>
            <a:t>Feb 2021-March 2022 </a:t>
          </a:r>
        </a:p>
      </dgm:t>
    </dgm:pt>
    <dgm:pt modelId="{B567C3EC-6B47-4F95-BF05-0DC72F77B5DC}" type="parTrans" cxnId="{ACCA1C75-C820-490E-BCF2-CF677112C377}">
      <dgm:prSet/>
      <dgm:spPr/>
      <dgm:t>
        <a:bodyPr/>
        <a:lstStyle/>
        <a:p>
          <a:endParaRPr lang="en-US"/>
        </a:p>
      </dgm:t>
    </dgm:pt>
    <dgm:pt modelId="{970081D9-A307-4568-86DF-654CFF83FE30}" type="sibTrans" cxnId="{ACCA1C75-C820-490E-BCF2-CF677112C377}">
      <dgm:prSet/>
      <dgm:spPr/>
      <dgm:t>
        <a:bodyPr/>
        <a:lstStyle/>
        <a:p>
          <a:endParaRPr lang="en-US"/>
        </a:p>
      </dgm:t>
    </dgm:pt>
    <dgm:pt modelId="{F5333CA2-DC79-4A87-949B-49C0000DA517}" type="pres">
      <dgm:prSet presAssocID="{A31F09D7-6CEF-497C-A076-0DAB83FDDE7B}" presName="Name0" presStyleCnt="0">
        <dgm:presLayoutVars>
          <dgm:dir/>
          <dgm:animLvl val="lvl"/>
          <dgm:resizeHandles val="exact"/>
        </dgm:presLayoutVars>
      </dgm:prSet>
      <dgm:spPr/>
    </dgm:pt>
    <dgm:pt modelId="{8EAD4870-B612-4C77-B988-37BBCD995D04}" type="pres">
      <dgm:prSet presAssocID="{763D1A49-F354-402A-8ADA-044D33BCF1EB}" presName="boxAndChildren" presStyleCnt="0"/>
      <dgm:spPr/>
    </dgm:pt>
    <dgm:pt modelId="{5396979C-24CE-490E-BF0F-21B956122BFE}" type="pres">
      <dgm:prSet presAssocID="{763D1A49-F354-402A-8ADA-044D33BCF1EB}" presName="parentTextBox" presStyleLbl="alignNode1" presStyleIdx="0" presStyleCnt="4"/>
      <dgm:spPr/>
    </dgm:pt>
    <dgm:pt modelId="{73A5C351-8EF3-4241-8707-BE5E45249C2F}" type="pres">
      <dgm:prSet presAssocID="{763D1A49-F354-402A-8ADA-044D33BCF1EB}" presName="descendantBox" presStyleLbl="bgAccFollowNode1" presStyleIdx="0" presStyleCnt="4"/>
      <dgm:spPr/>
    </dgm:pt>
    <dgm:pt modelId="{4617FBC5-6F3D-4C7A-915F-CF9766A21550}" type="pres">
      <dgm:prSet presAssocID="{D2FE464B-F75A-4D00-A949-AD1BFA245D51}" presName="sp" presStyleCnt="0"/>
      <dgm:spPr/>
    </dgm:pt>
    <dgm:pt modelId="{32925735-475F-42CC-834D-F8A54BED45A6}" type="pres">
      <dgm:prSet presAssocID="{E242054D-A8AA-4075-B4B5-C764A9FD49DC}" presName="arrowAndChildren" presStyleCnt="0"/>
      <dgm:spPr/>
    </dgm:pt>
    <dgm:pt modelId="{348B60F2-9C66-42BA-AEC6-FEA37D8E7C77}" type="pres">
      <dgm:prSet presAssocID="{E242054D-A8AA-4075-B4B5-C764A9FD49DC}" presName="parentTextArrow" presStyleLbl="node1" presStyleIdx="0" presStyleCnt="0"/>
      <dgm:spPr/>
    </dgm:pt>
    <dgm:pt modelId="{E384C08A-CA56-4121-A6AE-9A69B4F435DE}" type="pres">
      <dgm:prSet presAssocID="{E242054D-A8AA-4075-B4B5-C764A9FD49DC}" presName="arrow" presStyleLbl="alignNode1" presStyleIdx="1" presStyleCnt="4"/>
      <dgm:spPr/>
    </dgm:pt>
    <dgm:pt modelId="{5BB76289-3FEB-4F19-AE1E-8FE24C3B1C93}" type="pres">
      <dgm:prSet presAssocID="{E242054D-A8AA-4075-B4B5-C764A9FD49DC}" presName="descendantArrow" presStyleLbl="bgAccFollowNode1" presStyleIdx="1" presStyleCnt="4"/>
      <dgm:spPr/>
    </dgm:pt>
    <dgm:pt modelId="{C76D98DD-4F99-4CFA-A1D5-AE40F0D08D42}" type="pres">
      <dgm:prSet presAssocID="{AB995CD4-9F2D-4366-9789-05682DE410BD}" presName="sp" presStyleCnt="0"/>
      <dgm:spPr/>
    </dgm:pt>
    <dgm:pt modelId="{EC9C64A4-FA84-4A94-A0B7-81479334A0E8}" type="pres">
      <dgm:prSet presAssocID="{77295AFE-B0C8-4B80-BA83-E54E4D6C3539}" presName="arrowAndChildren" presStyleCnt="0"/>
      <dgm:spPr/>
    </dgm:pt>
    <dgm:pt modelId="{FB66703B-F1E0-4E00-BD68-DDEAF1CFBF55}" type="pres">
      <dgm:prSet presAssocID="{77295AFE-B0C8-4B80-BA83-E54E4D6C3539}" presName="parentTextArrow" presStyleLbl="node1" presStyleIdx="0" presStyleCnt="0"/>
      <dgm:spPr/>
    </dgm:pt>
    <dgm:pt modelId="{37699A4D-75A6-465A-A91B-360E65CA9381}" type="pres">
      <dgm:prSet presAssocID="{77295AFE-B0C8-4B80-BA83-E54E4D6C3539}" presName="arrow" presStyleLbl="alignNode1" presStyleIdx="2" presStyleCnt="4"/>
      <dgm:spPr/>
    </dgm:pt>
    <dgm:pt modelId="{98C54CEC-F5B8-4853-8582-C70E3705B61A}" type="pres">
      <dgm:prSet presAssocID="{77295AFE-B0C8-4B80-BA83-E54E4D6C3539}" presName="descendantArrow" presStyleLbl="bgAccFollowNode1" presStyleIdx="2" presStyleCnt="4"/>
      <dgm:spPr/>
    </dgm:pt>
    <dgm:pt modelId="{23B0A30D-5BBA-465C-9402-D73CC358CCFE}" type="pres">
      <dgm:prSet presAssocID="{85540AC1-4035-4E46-96A0-C7B0C6B2649D}" presName="sp" presStyleCnt="0"/>
      <dgm:spPr/>
    </dgm:pt>
    <dgm:pt modelId="{887B01FA-6EAC-445A-B9E8-9955A0D6AF2B}" type="pres">
      <dgm:prSet presAssocID="{1E4CA6BF-839F-427B-9D1D-FE41BDCC10BE}" presName="arrowAndChildren" presStyleCnt="0"/>
      <dgm:spPr/>
    </dgm:pt>
    <dgm:pt modelId="{D379F93C-19C5-46B6-9F3D-145F70D4DD20}" type="pres">
      <dgm:prSet presAssocID="{1E4CA6BF-839F-427B-9D1D-FE41BDCC10BE}" presName="parentTextArrow" presStyleLbl="node1" presStyleIdx="0" presStyleCnt="0"/>
      <dgm:spPr/>
    </dgm:pt>
    <dgm:pt modelId="{0B33B359-4D28-4AB1-97AF-4A083FC83BE6}" type="pres">
      <dgm:prSet presAssocID="{1E4CA6BF-839F-427B-9D1D-FE41BDCC10BE}" presName="arrow" presStyleLbl="alignNode1" presStyleIdx="3" presStyleCnt="4"/>
      <dgm:spPr/>
    </dgm:pt>
    <dgm:pt modelId="{CF8FF8B1-1B38-481D-943F-D3A9C114811F}" type="pres">
      <dgm:prSet presAssocID="{1E4CA6BF-839F-427B-9D1D-FE41BDCC10BE}" presName="descendantArrow" presStyleLbl="bgAccFollowNode1" presStyleIdx="3" presStyleCnt="4"/>
      <dgm:spPr/>
    </dgm:pt>
  </dgm:ptLst>
  <dgm:cxnLst>
    <dgm:cxn modelId="{A941EB04-A484-4355-81EE-4D9EB4BB1910}" srcId="{A31F09D7-6CEF-497C-A076-0DAB83FDDE7B}" destId="{77295AFE-B0C8-4B80-BA83-E54E4D6C3539}" srcOrd="1" destOrd="0" parTransId="{4C841DD4-5657-477A-A3AD-7D65072396F4}" sibTransId="{AB995CD4-9F2D-4366-9789-05682DE410BD}"/>
    <dgm:cxn modelId="{CCECA321-0F22-44FE-ACED-74F7251FA334}" srcId="{A31F09D7-6CEF-497C-A076-0DAB83FDDE7B}" destId="{E242054D-A8AA-4075-B4B5-C764A9FD49DC}" srcOrd="2" destOrd="0" parTransId="{891A8A39-131C-4BA9-B15F-FFA5E280A73B}" sibTransId="{D2FE464B-F75A-4D00-A949-AD1BFA245D51}"/>
    <dgm:cxn modelId="{80161C24-781E-4002-B547-A4A4A6C4A3DB}" srcId="{1E4CA6BF-839F-427B-9D1D-FE41BDCC10BE}" destId="{44268D94-270D-4DA1-A51D-C06A8F732975}" srcOrd="0" destOrd="0" parTransId="{068FE313-132B-4BEA-9CF0-1F6383F1531E}" sibTransId="{7D7CE4CF-4DCB-47FC-9BED-3841F4D17EA1}"/>
    <dgm:cxn modelId="{B508302C-86B4-4552-8114-FFF2CD6C97ED}" type="presOf" srcId="{77295AFE-B0C8-4B80-BA83-E54E4D6C3539}" destId="{37699A4D-75A6-465A-A91B-360E65CA9381}" srcOrd="1" destOrd="0" presId="urn:microsoft.com/office/officeart/2016/7/layout/VerticalDownArrowProcess"/>
    <dgm:cxn modelId="{75872A2E-67FE-4C60-AC16-674E08BC0D60}" type="presOf" srcId="{E242054D-A8AA-4075-B4B5-C764A9FD49DC}" destId="{348B60F2-9C66-42BA-AEC6-FEA37D8E7C77}" srcOrd="0" destOrd="0" presId="urn:microsoft.com/office/officeart/2016/7/layout/VerticalDownArrowProcess"/>
    <dgm:cxn modelId="{8D816737-FDD7-457C-9956-F9BD1E47FD56}" type="presOf" srcId="{E242054D-A8AA-4075-B4B5-C764A9FD49DC}" destId="{E384C08A-CA56-4121-A6AE-9A69B4F435DE}" srcOrd="1" destOrd="0" presId="urn:microsoft.com/office/officeart/2016/7/layout/VerticalDownArrowProcess"/>
    <dgm:cxn modelId="{CC709069-62F9-43D1-B683-75AD6DA2CE14}" srcId="{A31F09D7-6CEF-497C-A076-0DAB83FDDE7B}" destId="{763D1A49-F354-402A-8ADA-044D33BCF1EB}" srcOrd="3" destOrd="0" parTransId="{0C11651E-3BDA-466A-A356-5DF16A3EC40C}" sibTransId="{BCC7AF22-A3A7-4019-8241-ACA239CE6721}"/>
    <dgm:cxn modelId="{AD37E952-A963-48D8-AC0A-1492D913F499}" type="presOf" srcId="{77D05DC1-7C9D-4C91-9B21-9FAF941E3400}" destId="{5BB76289-3FEB-4F19-AE1E-8FE24C3B1C93}" srcOrd="0" destOrd="0" presId="urn:microsoft.com/office/officeart/2016/7/layout/VerticalDownArrowProcess"/>
    <dgm:cxn modelId="{ACCA1C75-C820-490E-BCF2-CF677112C377}" srcId="{763D1A49-F354-402A-8ADA-044D33BCF1EB}" destId="{BAF78D20-FABE-4755-A722-ECF3B673BB7C}" srcOrd="0" destOrd="0" parTransId="{B567C3EC-6B47-4F95-BF05-0DC72F77B5DC}" sibTransId="{970081D9-A307-4568-86DF-654CFF83FE30}"/>
    <dgm:cxn modelId="{113B4F5A-375C-4C5A-A9AD-A7069DD28EAA}" type="presOf" srcId="{CCF777AE-BD3C-44FF-97B5-165DD7D490C1}" destId="{98C54CEC-F5B8-4853-8582-C70E3705B61A}" srcOrd="0" destOrd="0" presId="urn:microsoft.com/office/officeart/2016/7/layout/VerticalDownArrowProcess"/>
    <dgm:cxn modelId="{D581B981-FD05-49DE-BA7C-9ECF577D23AA}" type="presOf" srcId="{1E4CA6BF-839F-427B-9D1D-FE41BDCC10BE}" destId="{D379F93C-19C5-46B6-9F3D-145F70D4DD20}" srcOrd="0" destOrd="0" presId="urn:microsoft.com/office/officeart/2016/7/layout/VerticalDownArrowProcess"/>
    <dgm:cxn modelId="{1177BE93-06CE-4AB3-B1AE-D1977DAFB105}" type="presOf" srcId="{BAF78D20-FABE-4755-A722-ECF3B673BB7C}" destId="{73A5C351-8EF3-4241-8707-BE5E45249C2F}" srcOrd="0" destOrd="0" presId="urn:microsoft.com/office/officeart/2016/7/layout/VerticalDownArrowProcess"/>
    <dgm:cxn modelId="{B5EAAB97-21A2-48C3-8701-DC29274D19E0}" srcId="{E242054D-A8AA-4075-B4B5-C764A9FD49DC}" destId="{77D05DC1-7C9D-4C91-9B21-9FAF941E3400}" srcOrd="0" destOrd="0" parTransId="{5FBD3752-6242-4A16-8AA7-AA3190485E84}" sibTransId="{99EC9A38-3A78-43E9-A10A-00D8C3C3517E}"/>
    <dgm:cxn modelId="{4E3A179C-B467-4FBA-83B2-E57F9E15CE7E}" type="presOf" srcId="{763D1A49-F354-402A-8ADA-044D33BCF1EB}" destId="{5396979C-24CE-490E-BF0F-21B956122BFE}" srcOrd="0" destOrd="0" presId="urn:microsoft.com/office/officeart/2016/7/layout/VerticalDownArrowProcess"/>
    <dgm:cxn modelId="{5D3493B9-018E-4070-9A9F-5CBCEDAD9767}" type="presOf" srcId="{77295AFE-B0C8-4B80-BA83-E54E4D6C3539}" destId="{FB66703B-F1E0-4E00-BD68-DDEAF1CFBF55}" srcOrd="0" destOrd="0" presId="urn:microsoft.com/office/officeart/2016/7/layout/VerticalDownArrowProcess"/>
    <dgm:cxn modelId="{171EFDC0-D918-4249-A698-B099ECC9BEDB}" type="presOf" srcId="{A31F09D7-6CEF-497C-A076-0DAB83FDDE7B}" destId="{F5333CA2-DC79-4A87-949B-49C0000DA517}" srcOrd="0" destOrd="0" presId="urn:microsoft.com/office/officeart/2016/7/layout/VerticalDownArrowProcess"/>
    <dgm:cxn modelId="{5AEFA3DE-21D5-40C6-AED5-FC8E3A45D689}" srcId="{A31F09D7-6CEF-497C-A076-0DAB83FDDE7B}" destId="{1E4CA6BF-839F-427B-9D1D-FE41BDCC10BE}" srcOrd="0" destOrd="0" parTransId="{0DDBEF1D-D16B-4A59-BB6E-65F859C6401A}" sibTransId="{85540AC1-4035-4E46-96A0-C7B0C6B2649D}"/>
    <dgm:cxn modelId="{99E9DAE4-94F3-41F4-ADE1-235D474580A3}" srcId="{77295AFE-B0C8-4B80-BA83-E54E4D6C3539}" destId="{CCF777AE-BD3C-44FF-97B5-165DD7D490C1}" srcOrd="0" destOrd="0" parTransId="{37594B0B-5952-4A7F-B636-587A8B2C4298}" sibTransId="{68751FC9-204B-4817-A41C-7569A9A94B56}"/>
    <dgm:cxn modelId="{2F12A0EB-98DE-4F4E-8734-31AB2076219B}" type="presOf" srcId="{44268D94-270D-4DA1-A51D-C06A8F732975}" destId="{CF8FF8B1-1B38-481D-943F-D3A9C114811F}" srcOrd="0" destOrd="0" presId="urn:microsoft.com/office/officeart/2016/7/layout/VerticalDownArrowProcess"/>
    <dgm:cxn modelId="{00B1E6FE-BA25-4BFA-ADD6-09CCB90EEFD6}" type="presOf" srcId="{1E4CA6BF-839F-427B-9D1D-FE41BDCC10BE}" destId="{0B33B359-4D28-4AB1-97AF-4A083FC83BE6}" srcOrd="1" destOrd="0" presId="urn:microsoft.com/office/officeart/2016/7/layout/VerticalDownArrowProcess"/>
    <dgm:cxn modelId="{546CA480-C21D-4EC5-AD73-E7E510967941}" type="presParOf" srcId="{F5333CA2-DC79-4A87-949B-49C0000DA517}" destId="{8EAD4870-B612-4C77-B988-37BBCD995D04}" srcOrd="0" destOrd="0" presId="urn:microsoft.com/office/officeart/2016/7/layout/VerticalDownArrowProcess"/>
    <dgm:cxn modelId="{357D3058-927F-4F07-9E32-EC51EBD0A02D}" type="presParOf" srcId="{8EAD4870-B612-4C77-B988-37BBCD995D04}" destId="{5396979C-24CE-490E-BF0F-21B956122BFE}" srcOrd="0" destOrd="0" presId="urn:microsoft.com/office/officeart/2016/7/layout/VerticalDownArrowProcess"/>
    <dgm:cxn modelId="{77525C39-8122-43F5-9BD4-65EF960430FF}" type="presParOf" srcId="{8EAD4870-B612-4C77-B988-37BBCD995D04}" destId="{73A5C351-8EF3-4241-8707-BE5E45249C2F}" srcOrd="1" destOrd="0" presId="urn:microsoft.com/office/officeart/2016/7/layout/VerticalDownArrowProcess"/>
    <dgm:cxn modelId="{4D712614-4624-4EC6-A8CA-A80352A62347}" type="presParOf" srcId="{F5333CA2-DC79-4A87-949B-49C0000DA517}" destId="{4617FBC5-6F3D-4C7A-915F-CF9766A21550}" srcOrd="1" destOrd="0" presId="urn:microsoft.com/office/officeart/2016/7/layout/VerticalDownArrowProcess"/>
    <dgm:cxn modelId="{CF4422B8-FAAE-4093-B09D-B01F2032B50A}" type="presParOf" srcId="{F5333CA2-DC79-4A87-949B-49C0000DA517}" destId="{32925735-475F-42CC-834D-F8A54BED45A6}" srcOrd="2" destOrd="0" presId="urn:microsoft.com/office/officeart/2016/7/layout/VerticalDownArrowProcess"/>
    <dgm:cxn modelId="{49F108A6-5363-4495-A6B9-0631D4833BDA}" type="presParOf" srcId="{32925735-475F-42CC-834D-F8A54BED45A6}" destId="{348B60F2-9C66-42BA-AEC6-FEA37D8E7C77}" srcOrd="0" destOrd="0" presId="urn:microsoft.com/office/officeart/2016/7/layout/VerticalDownArrowProcess"/>
    <dgm:cxn modelId="{959D3A70-CDB5-425D-8298-B300BFF364A6}" type="presParOf" srcId="{32925735-475F-42CC-834D-F8A54BED45A6}" destId="{E384C08A-CA56-4121-A6AE-9A69B4F435DE}" srcOrd="1" destOrd="0" presId="urn:microsoft.com/office/officeart/2016/7/layout/VerticalDownArrowProcess"/>
    <dgm:cxn modelId="{4DE0D808-EFEA-4E6A-9367-3A1147FEA185}" type="presParOf" srcId="{32925735-475F-42CC-834D-F8A54BED45A6}" destId="{5BB76289-3FEB-4F19-AE1E-8FE24C3B1C93}" srcOrd="2" destOrd="0" presId="urn:microsoft.com/office/officeart/2016/7/layout/VerticalDownArrowProcess"/>
    <dgm:cxn modelId="{3018E696-FC8E-4D55-8F83-E367D5E2FAA1}" type="presParOf" srcId="{F5333CA2-DC79-4A87-949B-49C0000DA517}" destId="{C76D98DD-4F99-4CFA-A1D5-AE40F0D08D42}" srcOrd="3" destOrd="0" presId="urn:microsoft.com/office/officeart/2016/7/layout/VerticalDownArrowProcess"/>
    <dgm:cxn modelId="{C101148C-15F5-4D6C-A481-FF00C6FF48E9}" type="presParOf" srcId="{F5333CA2-DC79-4A87-949B-49C0000DA517}" destId="{EC9C64A4-FA84-4A94-A0B7-81479334A0E8}" srcOrd="4" destOrd="0" presId="urn:microsoft.com/office/officeart/2016/7/layout/VerticalDownArrowProcess"/>
    <dgm:cxn modelId="{72EF0AA5-05B1-4A40-93A0-2E0AFAF1937D}" type="presParOf" srcId="{EC9C64A4-FA84-4A94-A0B7-81479334A0E8}" destId="{FB66703B-F1E0-4E00-BD68-DDEAF1CFBF55}" srcOrd="0" destOrd="0" presId="urn:microsoft.com/office/officeart/2016/7/layout/VerticalDownArrowProcess"/>
    <dgm:cxn modelId="{B0EEBAD3-8DC4-4259-9097-6F5D0241DACE}" type="presParOf" srcId="{EC9C64A4-FA84-4A94-A0B7-81479334A0E8}" destId="{37699A4D-75A6-465A-A91B-360E65CA9381}" srcOrd="1" destOrd="0" presId="urn:microsoft.com/office/officeart/2016/7/layout/VerticalDownArrowProcess"/>
    <dgm:cxn modelId="{664308DB-6AC7-4A69-9119-463A59060DFA}" type="presParOf" srcId="{EC9C64A4-FA84-4A94-A0B7-81479334A0E8}" destId="{98C54CEC-F5B8-4853-8582-C70E3705B61A}" srcOrd="2" destOrd="0" presId="urn:microsoft.com/office/officeart/2016/7/layout/VerticalDownArrowProcess"/>
    <dgm:cxn modelId="{A189F231-9AA2-474A-9344-B457DE52A0F3}" type="presParOf" srcId="{F5333CA2-DC79-4A87-949B-49C0000DA517}" destId="{23B0A30D-5BBA-465C-9402-D73CC358CCFE}" srcOrd="5" destOrd="0" presId="urn:microsoft.com/office/officeart/2016/7/layout/VerticalDownArrowProcess"/>
    <dgm:cxn modelId="{3B94E15F-CDF2-4267-84A0-FFAB8AE3FF9E}" type="presParOf" srcId="{F5333CA2-DC79-4A87-949B-49C0000DA517}" destId="{887B01FA-6EAC-445A-B9E8-9955A0D6AF2B}" srcOrd="6" destOrd="0" presId="urn:microsoft.com/office/officeart/2016/7/layout/VerticalDownArrowProcess"/>
    <dgm:cxn modelId="{A1320684-BC35-4464-B701-FA185C576363}" type="presParOf" srcId="{887B01FA-6EAC-445A-B9E8-9955A0D6AF2B}" destId="{D379F93C-19C5-46B6-9F3D-145F70D4DD20}" srcOrd="0" destOrd="0" presId="urn:microsoft.com/office/officeart/2016/7/layout/VerticalDownArrowProcess"/>
    <dgm:cxn modelId="{51FF5BC4-C75B-439F-AE80-EB64287F9D3A}" type="presParOf" srcId="{887B01FA-6EAC-445A-B9E8-9955A0D6AF2B}" destId="{0B33B359-4D28-4AB1-97AF-4A083FC83BE6}" srcOrd="1" destOrd="0" presId="urn:microsoft.com/office/officeart/2016/7/layout/VerticalDownArrowProcess"/>
    <dgm:cxn modelId="{FBB90775-3B6F-4E3C-8A0D-ED16259BCB29}" type="presParOf" srcId="{887B01FA-6EAC-445A-B9E8-9955A0D6AF2B}" destId="{CF8FF8B1-1B38-481D-943F-D3A9C114811F}"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6979C-24CE-490E-BF0F-21B956122BFE}">
      <dsp:nvSpPr>
        <dsp:cNvPr id="0" name=""/>
        <dsp:cNvSpPr/>
      </dsp:nvSpPr>
      <dsp:spPr>
        <a:xfrm>
          <a:off x="0" y="4058282"/>
          <a:ext cx="1257299" cy="88785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419" tIns="177800" rIns="89419" bIns="177800" numCol="1" spcCol="1270" anchor="ctr" anchorCtr="0">
          <a:noAutofit/>
        </a:bodyPr>
        <a:lstStyle/>
        <a:p>
          <a:pPr marL="0" lvl="0" indent="0" algn="ctr" defTabSz="1111250">
            <a:lnSpc>
              <a:spcPct val="90000"/>
            </a:lnSpc>
            <a:spcBef>
              <a:spcPct val="0"/>
            </a:spcBef>
            <a:spcAft>
              <a:spcPct val="35000"/>
            </a:spcAft>
            <a:buNone/>
          </a:pPr>
          <a:r>
            <a:rPr lang="en-US" sz="2500" kern="1200"/>
            <a:t>STAGE 4</a:t>
          </a:r>
        </a:p>
      </dsp:txBody>
      <dsp:txXfrm>
        <a:off x="0" y="4058282"/>
        <a:ext cx="1257299" cy="887853"/>
      </dsp:txXfrm>
    </dsp:sp>
    <dsp:sp modelId="{73A5C351-8EF3-4241-8707-BE5E45249C2F}">
      <dsp:nvSpPr>
        <dsp:cNvPr id="0" name=""/>
        <dsp:cNvSpPr/>
      </dsp:nvSpPr>
      <dsp:spPr>
        <a:xfrm>
          <a:off x="1257299" y="4058282"/>
          <a:ext cx="3771900" cy="887853"/>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512" tIns="139700" rIns="76512" bIns="139700" numCol="1" spcCol="1270" anchor="ctr" anchorCtr="0">
          <a:noAutofit/>
        </a:bodyPr>
        <a:lstStyle/>
        <a:p>
          <a:pPr marL="0" lvl="0" indent="0" algn="l" defTabSz="488950">
            <a:lnSpc>
              <a:spcPct val="90000"/>
            </a:lnSpc>
            <a:spcBef>
              <a:spcPct val="0"/>
            </a:spcBef>
            <a:spcAft>
              <a:spcPct val="35000"/>
            </a:spcAft>
            <a:buNone/>
          </a:pPr>
          <a:r>
            <a:rPr lang="en-US" sz="1100" kern="1200" dirty="0"/>
            <a:t>Final Report – Draft reports, Consultation, Finalised Mapping, Findings, Recommendations &amp; Action Plans</a:t>
          </a:r>
        </a:p>
        <a:p>
          <a:pPr marL="0" lvl="0" indent="0" algn="l" defTabSz="488950">
            <a:lnSpc>
              <a:spcPct val="90000"/>
            </a:lnSpc>
            <a:spcBef>
              <a:spcPct val="0"/>
            </a:spcBef>
            <a:spcAft>
              <a:spcPct val="35000"/>
            </a:spcAft>
            <a:buNone/>
          </a:pPr>
          <a:r>
            <a:rPr lang="en-US" sz="1100" kern="1200" dirty="0"/>
            <a:t>Feb 2021-March 2022 </a:t>
          </a:r>
        </a:p>
      </dsp:txBody>
      <dsp:txXfrm>
        <a:off x="1257299" y="4058282"/>
        <a:ext cx="3771900" cy="887853"/>
      </dsp:txXfrm>
    </dsp:sp>
    <dsp:sp modelId="{E384C08A-CA56-4121-A6AE-9A69B4F435DE}">
      <dsp:nvSpPr>
        <dsp:cNvPr id="0" name=""/>
        <dsp:cNvSpPr/>
      </dsp:nvSpPr>
      <dsp:spPr>
        <a:xfrm rot="10800000">
          <a:off x="0" y="2706082"/>
          <a:ext cx="1257299" cy="1365518"/>
        </a:xfrm>
        <a:prstGeom prst="upArrowCallout">
          <a:avLst>
            <a:gd name="adj1" fmla="val 5000"/>
            <a:gd name="adj2" fmla="val 10000"/>
            <a:gd name="adj3" fmla="val 15000"/>
            <a:gd name="adj4" fmla="val 64977"/>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419" tIns="177800" rIns="89419" bIns="177800" numCol="1" spcCol="1270" anchor="ctr" anchorCtr="0">
          <a:noAutofit/>
        </a:bodyPr>
        <a:lstStyle/>
        <a:p>
          <a:pPr marL="0" lvl="0" indent="0" algn="ctr" defTabSz="1111250">
            <a:lnSpc>
              <a:spcPct val="90000"/>
            </a:lnSpc>
            <a:spcBef>
              <a:spcPct val="0"/>
            </a:spcBef>
            <a:spcAft>
              <a:spcPct val="35000"/>
            </a:spcAft>
            <a:buNone/>
          </a:pPr>
          <a:r>
            <a:rPr lang="en-US" sz="2500" kern="1200"/>
            <a:t>STAGE 3</a:t>
          </a:r>
        </a:p>
      </dsp:txBody>
      <dsp:txXfrm rot="-10800000">
        <a:off x="0" y="2706082"/>
        <a:ext cx="1257299" cy="887586"/>
      </dsp:txXfrm>
    </dsp:sp>
    <dsp:sp modelId="{5BB76289-3FEB-4F19-AE1E-8FE24C3B1C93}">
      <dsp:nvSpPr>
        <dsp:cNvPr id="0" name=""/>
        <dsp:cNvSpPr/>
      </dsp:nvSpPr>
      <dsp:spPr>
        <a:xfrm>
          <a:off x="1257299" y="2706082"/>
          <a:ext cx="3771900" cy="887586"/>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512" tIns="139700" rIns="76512" bIns="139700" numCol="1" spcCol="1270" anchor="ctr" anchorCtr="0">
          <a:noAutofit/>
        </a:bodyPr>
        <a:lstStyle/>
        <a:p>
          <a:pPr marL="0" lvl="0" indent="0" algn="l" defTabSz="488950">
            <a:lnSpc>
              <a:spcPct val="90000"/>
            </a:lnSpc>
            <a:spcBef>
              <a:spcPct val="0"/>
            </a:spcBef>
            <a:spcAft>
              <a:spcPct val="35000"/>
            </a:spcAft>
            <a:buNone/>
          </a:pPr>
          <a:r>
            <a:rPr lang="en-US" sz="1100" kern="1200" dirty="0"/>
            <a:t>Interim Report(s), Analysis, Mapping </a:t>
          </a:r>
        </a:p>
        <a:p>
          <a:pPr marL="0" lvl="0" indent="0" algn="l" defTabSz="488950">
            <a:lnSpc>
              <a:spcPct val="90000"/>
            </a:lnSpc>
            <a:spcBef>
              <a:spcPct val="0"/>
            </a:spcBef>
            <a:spcAft>
              <a:spcPct val="35000"/>
            </a:spcAft>
            <a:buNone/>
          </a:pPr>
          <a:r>
            <a:rPr lang="en-US" sz="1100" kern="1200" dirty="0"/>
            <a:t>Sept 2020-May 2021 with submission of policy and mapping information in line with requirements of CDP key dates.</a:t>
          </a:r>
        </a:p>
      </dsp:txBody>
      <dsp:txXfrm>
        <a:off x="1257299" y="2706082"/>
        <a:ext cx="3771900" cy="887586"/>
      </dsp:txXfrm>
    </dsp:sp>
    <dsp:sp modelId="{37699A4D-75A6-465A-A91B-360E65CA9381}">
      <dsp:nvSpPr>
        <dsp:cNvPr id="0" name=""/>
        <dsp:cNvSpPr/>
      </dsp:nvSpPr>
      <dsp:spPr>
        <a:xfrm rot="10800000">
          <a:off x="0" y="1353882"/>
          <a:ext cx="1257299" cy="1365518"/>
        </a:xfrm>
        <a:prstGeom prst="upArrowCallout">
          <a:avLst>
            <a:gd name="adj1" fmla="val 5000"/>
            <a:gd name="adj2" fmla="val 10000"/>
            <a:gd name="adj3" fmla="val 15000"/>
            <a:gd name="adj4" fmla="val 64977"/>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419" tIns="177800" rIns="89419" bIns="177800" numCol="1" spcCol="1270" anchor="ctr" anchorCtr="0">
          <a:noAutofit/>
        </a:bodyPr>
        <a:lstStyle/>
        <a:p>
          <a:pPr marL="0" lvl="0" indent="0" algn="ctr" defTabSz="1111250">
            <a:lnSpc>
              <a:spcPct val="90000"/>
            </a:lnSpc>
            <a:spcBef>
              <a:spcPct val="0"/>
            </a:spcBef>
            <a:spcAft>
              <a:spcPct val="35000"/>
            </a:spcAft>
            <a:buNone/>
          </a:pPr>
          <a:r>
            <a:rPr lang="en-US" sz="2500" kern="1200"/>
            <a:t>STAGE 2</a:t>
          </a:r>
        </a:p>
      </dsp:txBody>
      <dsp:txXfrm rot="-10800000">
        <a:off x="0" y="1353882"/>
        <a:ext cx="1257299" cy="887586"/>
      </dsp:txXfrm>
    </dsp:sp>
    <dsp:sp modelId="{98C54CEC-F5B8-4853-8582-C70E3705B61A}">
      <dsp:nvSpPr>
        <dsp:cNvPr id="0" name=""/>
        <dsp:cNvSpPr/>
      </dsp:nvSpPr>
      <dsp:spPr>
        <a:xfrm>
          <a:off x="1257299" y="1353882"/>
          <a:ext cx="3771900" cy="887586"/>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512" tIns="139700" rIns="76512" bIns="139700" numCol="1" spcCol="1270" anchor="ctr" anchorCtr="0">
          <a:noAutofit/>
        </a:bodyPr>
        <a:lstStyle/>
        <a:p>
          <a:pPr marL="0" lvl="0" indent="0" algn="l" defTabSz="488950">
            <a:lnSpc>
              <a:spcPct val="90000"/>
            </a:lnSpc>
            <a:spcBef>
              <a:spcPct val="0"/>
            </a:spcBef>
            <a:spcAft>
              <a:spcPct val="35000"/>
            </a:spcAft>
            <a:buNone/>
          </a:pPr>
          <a:r>
            <a:rPr lang="en-US" sz="1100" kern="1200" dirty="0"/>
            <a:t>Desktop Investigation, Surveys and Mapping</a:t>
          </a:r>
        </a:p>
        <a:p>
          <a:pPr marL="0" lvl="0" indent="0" algn="l" defTabSz="488950">
            <a:lnSpc>
              <a:spcPct val="90000"/>
            </a:lnSpc>
            <a:spcBef>
              <a:spcPct val="0"/>
            </a:spcBef>
            <a:spcAft>
              <a:spcPct val="35000"/>
            </a:spcAft>
            <a:buNone/>
          </a:pPr>
          <a:r>
            <a:rPr lang="en-US" sz="1100" kern="1200" dirty="0"/>
            <a:t>August-October 2020</a:t>
          </a:r>
        </a:p>
      </dsp:txBody>
      <dsp:txXfrm>
        <a:off x="1257299" y="1353882"/>
        <a:ext cx="3771900" cy="887586"/>
      </dsp:txXfrm>
    </dsp:sp>
    <dsp:sp modelId="{0B33B359-4D28-4AB1-97AF-4A083FC83BE6}">
      <dsp:nvSpPr>
        <dsp:cNvPr id="0" name=""/>
        <dsp:cNvSpPr/>
      </dsp:nvSpPr>
      <dsp:spPr>
        <a:xfrm rot="10800000">
          <a:off x="0" y="1682"/>
          <a:ext cx="1257299" cy="1365518"/>
        </a:xfrm>
        <a:prstGeom prst="upArrowCallout">
          <a:avLst>
            <a:gd name="adj1" fmla="val 5000"/>
            <a:gd name="adj2" fmla="val 10000"/>
            <a:gd name="adj3" fmla="val 15000"/>
            <a:gd name="adj4" fmla="val 64977"/>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9419" tIns="177800" rIns="89419"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STAGE 1</a:t>
          </a:r>
        </a:p>
      </dsp:txBody>
      <dsp:txXfrm rot="-10800000">
        <a:off x="0" y="1682"/>
        <a:ext cx="1257299" cy="887586"/>
      </dsp:txXfrm>
    </dsp:sp>
    <dsp:sp modelId="{CF8FF8B1-1B38-481D-943F-D3A9C114811F}">
      <dsp:nvSpPr>
        <dsp:cNvPr id="0" name=""/>
        <dsp:cNvSpPr/>
      </dsp:nvSpPr>
      <dsp:spPr>
        <a:xfrm>
          <a:off x="1257299" y="1682"/>
          <a:ext cx="3771900" cy="887586"/>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512" tIns="139700" rIns="76512" bIns="139700" numCol="1" spcCol="1270" anchor="ctr" anchorCtr="0">
          <a:noAutofit/>
        </a:bodyPr>
        <a:lstStyle/>
        <a:p>
          <a:pPr marL="0" lvl="0" indent="0" algn="l" defTabSz="488950">
            <a:lnSpc>
              <a:spcPct val="90000"/>
            </a:lnSpc>
            <a:spcBef>
              <a:spcPct val="0"/>
            </a:spcBef>
            <a:spcAft>
              <a:spcPct val="35000"/>
            </a:spcAft>
            <a:buNone/>
          </a:pPr>
          <a:r>
            <a:rPr lang="en-US" sz="1100" kern="1200" dirty="0"/>
            <a:t>Scoping of Project and Summary Report</a:t>
          </a:r>
        </a:p>
        <a:p>
          <a:pPr marL="0" lvl="0" indent="0" algn="l" defTabSz="488950">
            <a:lnSpc>
              <a:spcPct val="90000"/>
            </a:lnSpc>
            <a:spcBef>
              <a:spcPct val="0"/>
            </a:spcBef>
            <a:spcAft>
              <a:spcPct val="35000"/>
            </a:spcAft>
            <a:buNone/>
          </a:pPr>
          <a:r>
            <a:rPr lang="en-US" sz="1100" kern="1200" dirty="0"/>
            <a:t>August 2020</a:t>
          </a:r>
        </a:p>
      </dsp:txBody>
      <dsp:txXfrm>
        <a:off x="1257299" y="1682"/>
        <a:ext cx="3771900" cy="887586"/>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DEF21-03DC-4915-B918-49F9AFBD6FA8}" type="datetimeFigureOut">
              <a:rPr lang="en-IE" smtClean="0"/>
              <a:t>09/09/2020</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1923C3-4E87-412B-9BEB-9F905EC3D7AE}" type="slidenum">
              <a:rPr lang="en-IE" smtClean="0"/>
              <a:t>‹#›</a:t>
            </a:fld>
            <a:endParaRPr lang="en-IE"/>
          </a:p>
        </p:txBody>
      </p:sp>
    </p:spTree>
    <p:extLst>
      <p:ext uri="{BB962C8B-B14F-4D97-AF65-F5344CB8AC3E}">
        <p14:creationId xmlns:p14="http://schemas.microsoft.com/office/powerpoint/2010/main" val="698828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u="none" strike="noStrike" baseline="0" dirty="0">
                <a:solidFill>
                  <a:srgbClr val="000000"/>
                </a:solidFill>
                <a:latin typeface="DaxlinePro-Regular"/>
              </a:rPr>
              <a:t>South Dublin covers suburbs, mountains, and everything in between. The Green Infrastructure Strategy will guide policies and 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solidFill>
                  <a:srgbClr val="000000"/>
                </a:solidFill>
              </a:rPr>
              <a:t>It is essential that parks and areas of open space are connected with ecological and recreational corridors to aid the movement of biodiversity and people and to strengthen the overall Green Infrastructure network.</a:t>
            </a:r>
          </a:p>
          <a:p>
            <a:endParaRPr lang="en-IE" dirty="0"/>
          </a:p>
        </p:txBody>
      </p:sp>
      <p:sp>
        <p:nvSpPr>
          <p:cNvPr id="4" name="Slide Number Placeholder 3"/>
          <p:cNvSpPr>
            <a:spLocks noGrp="1"/>
          </p:cNvSpPr>
          <p:nvPr>
            <p:ph type="sldNum" sz="quarter" idx="5"/>
          </p:nvPr>
        </p:nvSpPr>
        <p:spPr/>
        <p:txBody>
          <a:bodyPr/>
          <a:lstStyle/>
          <a:p>
            <a:fld id="{661923C3-4E87-412B-9BEB-9F905EC3D7AE}" type="slidenum">
              <a:rPr lang="en-IE" smtClean="0"/>
              <a:t>2</a:t>
            </a:fld>
            <a:endParaRPr lang="en-IE"/>
          </a:p>
        </p:txBody>
      </p:sp>
    </p:spTree>
    <p:extLst>
      <p:ext uri="{BB962C8B-B14F-4D97-AF65-F5344CB8AC3E}">
        <p14:creationId xmlns:p14="http://schemas.microsoft.com/office/powerpoint/2010/main" val="3716672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92289-1332-4431-9040-949B95B74A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AEDCF1E9-2F76-4F1F-BABD-C39ED3EDEC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44F21C76-D309-4B36-B5A4-BCB25716155D}"/>
              </a:ext>
            </a:extLst>
          </p:cNvPr>
          <p:cNvSpPr>
            <a:spLocks noGrp="1"/>
          </p:cNvSpPr>
          <p:nvPr>
            <p:ph type="dt" sz="half" idx="10"/>
          </p:nvPr>
        </p:nvSpPr>
        <p:spPr/>
        <p:txBody>
          <a:bodyPr/>
          <a:lstStyle/>
          <a:p>
            <a:fld id="{AF8D6AED-0A0C-4636-8B2C-00DD65D06992}" type="datetimeFigureOut">
              <a:rPr lang="en-IE" smtClean="0"/>
              <a:t>09/09/2020</a:t>
            </a:fld>
            <a:endParaRPr lang="en-IE"/>
          </a:p>
        </p:txBody>
      </p:sp>
      <p:sp>
        <p:nvSpPr>
          <p:cNvPr id="5" name="Footer Placeholder 4">
            <a:extLst>
              <a:ext uri="{FF2B5EF4-FFF2-40B4-BE49-F238E27FC236}">
                <a16:creationId xmlns:a16="http://schemas.microsoft.com/office/drawing/2014/main" id="{6165EEB7-B2CA-43A3-9B4B-F702E4E9A24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6A740DA-7982-44B8-A055-784537B23782}"/>
              </a:ext>
            </a:extLst>
          </p:cNvPr>
          <p:cNvSpPr>
            <a:spLocks noGrp="1"/>
          </p:cNvSpPr>
          <p:nvPr>
            <p:ph type="sldNum" sz="quarter" idx="12"/>
          </p:nvPr>
        </p:nvSpPr>
        <p:spPr/>
        <p:txBody>
          <a:bodyPr/>
          <a:lstStyle/>
          <a:p>
            <a:fld id="{53537167-DA75-4E43-BEA7-160F675436CB}" type="slidenum">
              <a:rPr lang="en-IE" smtClean="0"/>
              <a:t>‹#›</a:t>
            </a:fld>
            <a:endParaRPr lang="en-IE"/>
          </a:p>
        </p:txBody>
      </p:sp>
    </p:spTree>
    <p:extLst>
      <p:ext uri="{BB962C8B-B14F-4D97-AF65-F5344CB8AC3E}">
        <p14:creationId xmlns:p14="http://schemas.microsoft.com/office/powerpoint/2010/main" val="2537086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6614E-1718-462D-BFD3-C791E80FCECC}"/>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FF38B890-7C31-44B7-877B-2C84D8EB85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947BC79-FA42-4136-9D4F-5DEA18A33F72}"/>
              </a:ext>
            </a:extLst>
          </p:cNvPr>
          <p:cNvSpPr>
            <a:spLocks noGrp="1"/>
          </p:cNvSpPr>
          <p:nvPr>
            <p:ph type="dt" sz="half" idx="10"/>
          </p:nvPr>
        </p:nvSpPr>
        <p:spPr/>
        <p:txBody>
          <a:bodyPr/>
          <a:lstStyle/>
          <a:p>
            <a:fld id="{AF8D6AED-0A0C-4636-8B2C-00DD65D06992}" type="datetimeFigureOut">
              <a:rPr lang="en-IE" smtClean="0"/>
              <a:t>09/09/2020</a:t>
            </a:fld>
            <a:endParaRPr lang="en-IE"/>
          </a:p>
        </p:txBody>
      </p:sp>
      <p:sp>
        <p:nvSpPr>
          <p:cNvPr id="5" name="Footer Placeholder 4">
            <a:extLst>
              <a:ext uri="{FF2B5EF4-FFF2-40B4-BE49-F238E27FC236}">
                <a16:creationId xmlns:a16="http://schemas.microsoft.com/office/drawing/2014/main" id="{BA33BEC0-7CF0-40F2-AABE-411C345EA08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44D11DC-5F8F-43F6-8E6F-EC681690EFEC}"/>
              </a:ext>
            </a:extLst>
          </p:cNvPr>
          <p:cNvSpPr>
            <a:spLocks noGrp="1"/>
          </p:cNvSpPr>
          <p:nvPr>
            <p:ph type="sldNum" sz="quarter" idx="12"/>
          </p:nvPr>
        </p:nvSpPr>
        <p:spPr/>
        <p:txBody>
          <a:bodyPr/>
          <a:lstStyle/>
          <a:p>
            <a:fld id="{53537167-DA75-4E43-BEA7-160F675436CB}" type="slidenum">
              <a:rPr lang="en-IE" smtClean="0"/>
              <a:t>‹#›</a:t>
            </a:fld>
            <a:endParaRPr lang="en-IE"/>
          </a:p>
        </p:txBody>
      </p:sp>
    </p:spTree>
    <p:extLst>
      <p:ext uri="{BB962C8B-B14F-4D97-AF65-F5344CB8AC3E}">
        <p14:creationId xmlns:p14="http://schemas.microsoft.com/office/powerpoint/2010/main" val="553308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820E48-B07E-43E7-8526-C35FF785DA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2DF28CB5-5E1F-4012-88C8-98192CBB6E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1F95F25-600A-4D23-ADC4-F0DF46E8DD2C}"/>
              </a:ext>
            </a:extLst>
          </p:cNvPr>
          <p:cNvSpPr>
            <a:spLocks noGrp="1"/>
          </p:cNvSpPr>
          <p:nvPr>
            <p:ph type="dt" sz="half" idx="10"/>
          </p:nvPr>
        </p:nvSpPr>
        <p:spPr/>
        <p:txBody>
          <a:bodyPr/>
          <a:lstStyle/>
          <a:p>
            <a:fld id="{AF8D6AED-0A0C-4636-8B2C-00DD65D06992}" type="datetimeFigureOut">
              <a:rPr lang="en-IE" smtClean="0"/>
              <a:t>09/09/2020</a:t>
            </a:fld>
            <a:endParaRPr lang="en-IE"/>
          </a:p>
        </p:txBody>
      </p:sp>
      <p:sp>
        <p:nvSpPr>
          <p:cNvPr id="5" name="Footer Placeholder 4">
            <a:extLst>
              <a:ext uri="{FF2B5EF4-FFF2-40B4-BE49-F238E27FC236}">
                <a16:creationId xmlns:a16="http://schemas.microsoft.com/office/drawing/2014/main" id="{2BE3222E-15ED-4994-863C-9189BCBB0C5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C68A634-D316-433A-9295-23346BFA8D9B}"/>
              </a:ext>
            </a:extLst>
          </p:cNvPr>
          <p:cNvSpPr>
            <a:spLocks noGrp="1"/>
          </p:cNvSpPr>
          <p:nvPr>
            <p:ph type="sldNum" sz="quarter" idx="12"/>
          </p:nvPr>
        </p:nvSpPr>
        <p:spPr/>
        <p:txBody>
          <a:bodyPr/>
          <a:lstStyle/>
          <a:p>
            <a:fld id="{53537167-DA75-4E43-BEA7-160F675436CB}" type="slidenum">
              <a:rPr lang="en-IE" smtClean="0"/>
              <a:t>‹#›</a:t>
            </a:fld>
            <a:endParaRPr lang="en-IE"/>
          </a:p>
        </p:txBody>
      </p:sp>
    </p:spTree>
    <p:extLst>
      <p:ext uri="{BB962C8B-B14F-4D97-AF65-F5344CB8AC3E}">
        <p14:creationId xmlns:p14="http://schemas.microsoft.com/office/powerpoint/2010/main" val="221702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5D645-4163-4043-8218-79779C5EEB2F}"/>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FC755481-76CA-40EA-9A07-6B83EA5F15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151124F-2BCD-4FBE-AF21-99DBD81B2AC4}"/>
              </a:ext>
            </a:extLst>
          </p:cNvPr>
          <p:cNvSpPr>
            <a:spLocks noGrp="1"/>
          </p:cNvSpPr>
          <p:nvPr>
            <p:ph type="dt" sz="half" idx="10"/>
          </p:nvPr>
        </p:nvSpPr>
        <p:spPr/>
        <p:txBody>
          <a:bodyPr/>
          <a:lstStyle/>
          <a:p>
            <a:fld id="{AF8D6AED-0A0C-4636-8B2C-00DD65D06992}" type="datetimeFigureOut">
              <a:rPr lang="en-IE" smtClean="0"/>
              <a:t>09/09/2020</a:t>
            </a:fld>
            <a:endParaRPr lang="en-IE"/>
          </a:p>
        </p:txBody>
      </p:sp>
      <p:sp>
        <p:nvSpPr>
          <p:cNvPr id="5" name="Footer Placeholder 4">
            <a:extLst>
              <a:ext uri="{FF2B5EF4-FFF2-40B4-BE49-F238E27FC236}">
                <a16:creationId xmlns:a16="http://schemas.microsoft.com/office/drawing/2014/main" id="{BF3DB88A-43AE-4325-8DE0-D77ADA4B9155}"/>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87DDEC4-7ACB-494E-91C8-728B30297647}"/>
              </a:ext>
            </a:extLst>
          </p:cNvPr>
          <p:cNvSpPr>
            <a:spLocks noGrp="1"/>
          </p:cNvSpPr>
          <p:nvPr>
            <p:ph type="sldNum" sz="quarter" idx="12"/>
          </p:nvPr>
        </p:nvSpPr>
        <p:spPr/>
        <p:txBody>
          <a:bodyPr/>
          <a:lstStyle/>
          <a:p>
            <a:fld id="{53537167-DA75-4E43-BEA7-160F675436CB}" type="slidenum">
              <a:rPr lang="en-IE" smtClean="0"/>
              <a:t>‹#›</a:t>
            </a:fld>
            <a:endParaRPr lang="en-IE"/>
          </a:p>
        </p:txBody>
      </p:sp>
    </p:spTree>
    <p:extLst>
      <p:ext uri="{BB962C8B-B14F-4D97-AF65-F5344CB8AC3E}">
        <p14:creationId xmlns:p14="http://schemas.microsoft.com/office/powerpoint/2010/main" val="3587049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DD51A-8C83-47CE-93C5-D493A3F91C8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1BAC487F-506F-4CB8-9CFF-8BA1DFCAC5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3EFE8F-0347-4098-9080-10379EBBAE9E}"/>
              </a:ext>
            </a:extLst>
          </p:cNvPr>
          <p:cNvSpPr>
            <a:spLocks noGrp="1"/>
          </p:cNvSpPr>
          <p:nvPr>
            <p:ph type="dt" sz="half" idx="10"/>
          </p:nvPr>
        </p:nvSpPr>
        <p:spPr/>
        <p:txBody>
          <a:bodyPr/>
          <a:lstStyle/>
          <a:p>
            <a:fld id="{AF8D6AED-0A0C-4636-8B2C-00DD65D06992}" type="datetimeFigureOut">
              <a:rPr lang="en-IE" smtClean="0"/>
              <a:t>09/09/2020</a:t>
            </a:fld>
            <a:endParaRPr lang="en-IE"/>
          </a:p>
        </p:txBody>
      </p:sp>
      <p:sp>
        <p:nvSpPr>
          <p:cNvPr id="5" name="Footer Placeholder 4">
            <a:extLst>
              <a:ext uri="{FF2B5EF4-FFF2-40B4-BE49-F238E27FC236}">
                <a16:creationId xmlns:a16="http://schemas.microsoft.com/office/drawing/2014/main" id="{653701DE-A2D9-4590-B371-2B10C92A52A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329E483-2AFA-43BA-B605-A74D423DF466}"/>
              </a:ext>
            </a:extLst>
          </p:cNvPr>
          <p:cNvSpPr>
            <a:spLocks noGrp="1"/>
          </p:cNvSpPr>
          <p:nvPr>
            <p:ph type="sldNum" sz="quarter" idx="12"/>
          </p:nvPr>
        </p:nvSpPr>
        <p:spPr/>
        <p:txBody>
          <a:bodyPr/>
          <a:lstStyle/>
          <a:p>
            <a:fld id="{53537167-DA75-4E43-BEA7-160F675436CB}" type="slidenum">
              <a:rPr lang="en-IE" smtClean="0"/>
              <a:t>‹#›</a:t>
            </a:fld>
            <a:endParaRPr lang="en-IE"/>
          </a:p>
        </p:txBody>
      </p:sp>
    </p:spTree>
    <p:extLst>
      <p:ext uri="{BB962C8B-B14F-4D97-AF65-F5344CB8AC3E}">
        <p14:creationId xmlns:p14="http://schemas.microsoft.com/office/powerpoint/2010/main" val="2824380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2741-C482-4C99-815C-114C0A24E8F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FEB8837-5655-4BBE-9621-B7BD3E17CA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7D7743C9-BDA8-44D7-9EE7-DA9C47D076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360E8494-445C-4974-9A6C-F31A5DB0F554}"/>
              </a:ext>
            </a:extLst>
          </p:cNvPr>
          <p:cNvSpPr>
            <a:spLocks noGrp="1"/>
          </p:cNvSpPr>
          <p:nvPr>
            <p:ph type="dt" sz="half" idx="10"/>
          </p:nvPr>
        </p:nvSpPr>
        <p:spPr/>
        <p:txBody>
          <a:bodyPr/>
          <a:lstStyle/>
          <a:p>
            <a:fld id="{AF8D6AED-0A0C-4636-8B2C-00DD65D06992}" type="datetimeFigureOut">
              <a:rPr lang="en-IE" smtClean="0"/>
              <a:t>09/09/2020</a:t>
            </a:fld>
            <a:endParaRPr lang="en-IE"/>
          </a:p>
        </p:txBody>
      </p:sp>
      <p:sp>
        <p:nvSpPr>
          <p:cNvPr id="6" name="Footer Placeholder 5">
            <a:extLst>
              <a:ext uri="{FF2B5EF4-FFF2-40B4-BE49-F238E27FC236}">
                <a16:creationId xmlns:a16="http://schemas.microsoft.com/office/drawing/2014/main" id="{4EFC024F-ECDF-458A-8D52-69673107CC1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057B3C5-4120-4BD4-807F-BC9F4B1DF682}"/>
              </a:ext>
            </a:extLst>
          </p:cNvPr>
          <p:cNvSpPr>
            <a:spLocks noGrp="1"/>
          </p:cNvSpPr>
          <p:nvPr>
            <p:ph type="sldNum" sz="quarter" idx="12"/>
          </p:nvPr>
        </p:nvSpPr>
        <p:spPr/>
        <p:txBody>
          <a:bodyPr/>
          <a:lstStyle/>
          <a:p>
            <a:fld id="{53537167-DA75-4E43-BEA7-160F675436CB}" type="slidenum">
              <a:rPr lang="en-IE" smtClean="0"/>
              <a:t>‹#›</a:t>
            </a:fld>
            <a:endParaRPr lang="en-IE"/>
          </a:p>
        </p:txBody>
      </p:sp>
    </p:spTree>
    <p:extLst>
      <p:ext uri="{BB962C8B-B14F-4D97-AF65-F5344CB8AC3E}">
        <p14:creationId xmlns:p14="http://schemas.microsoft.com/office/powerpoint/2010/main" val="2328580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67D2F-6BEE-46A5-8320-C1704D79EA13}"/>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8D7BBC2-4D93-4607-9F02-2F981A706B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DA3391-A2A5-4E3D-B1BF-D14560C6C4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DFCAA083-29A4-44D6-80FE-472A1612AF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E9DAE9-DA43-4A2F-AE3E-1EF28DE54D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22F9BBD8-BC2E-4D2E-A13A-8A94BFA5B986}"/>
              </a:ext>
            </a:extLst>
          </p:cNvPr>
          <p:cNvSpPr>
            <a:spLocks noGrp="1"/>
          </p:cNvSpPr>
          <p:nvPr>
            <p:ph type="dt" sz="half" idx="10"/>
          </p:nvPr>
        </p:nvSpPr>
        <p:spPr/>
        <p:txBody>
          <a:bodyPr/>
          <a:lstStyle/>
          <a:p>
            <a:fld id="{AF8D6AED-0A0C-4636-8B2C-00DD65D06992}" type="datetimeFigureOut">
              <a:rPr lang="en-IE" smtClean="0"/>
              <a:t>09/09/2020</a:t>
            </a:fld>
            <a:endParaRPr lang="en-IE"/>
          </a:p>
        </p:txBody>
      </p:sp>
      <p:sp>
        <p:nvSpPr>
          <p:cNvPr id="8" name="Footer Placeholder 7">
            <a:extLst>
              <a:ext uri="{FF2B5EF4-FFF2-40B4-BE49-F238E27FC236}">
                <a16:creationId xmlns:a16="http://schemas.microsoft.com/office/drawing/2014/main" id="{31981604-D012-482B-A2C6-171B0DD4AB22}"/>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C3B0BBFD-420C-40BE-B267-89662A003671}"/>
              </a:ext>
            </a:extLst>
          </p:cNvPr>
          <p:cNvSpPr>
            <a:spLocks noGrp="1"/>
          </p:cNvSpPr>
          <p:nvPr>
            <p:ph type="sldNum" sz="quarter" idx="12"/>
          </p:nvPr>
        </p:nvSpPr>
        <p:spPr/>
        <p:txBody>
          <a:bodyPr/>
          <a:lstStyle/>
          <a:p>
            <a:fld id="{53537167-DA75-4E43-BEA7-160F675436CB}" type="slidenum">
              <a:rPr lang="en-IE" smtClean="0"/>
              <a:t>‹#›</a:t>
            </a:fld>
            <a:endParaRPr lang="en-IE"/>
          </a:p>
        </p:txBody>
      </p:sp>
    </p:spTree>
    <p:extLst>
      <p:ext uri="{BB962C8B-B14F-4D97-AF65-F5344CB8AC3E}">
        <p14:creationId xmlns:p14="http://schemas.microsoft.com/office/powerpoint/2010/main" val="2369068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AD0BD-554D-4CDC-8546-4AA4DFEA9351}"/>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42B16200-AE0B-44B8-B0FE-0AC59D86B0F4}"/>
              </a:ext>
            </a:extLst>
          </p:cNvPr>
          <p:cNvSpPr>
            <a:spLocks noGrp="1"/>
          </p:cNvSpPr>
          <p:nvPr>
            <p:ph type="dt" sz="half" idx="10"/>
          </p:nvPr>
        </p:nvSpPr>
        <p:spPr/>
        <p:txBody>
          <a:bodyPr/>
          <a:lstStyle/>
          <a:p>
            <a:fld id="{AF8D6AED-0A0C-4636-8B2C-00DD65D06992}" type="datetimeFigureOut">
              <a:rPr lang="en-IE" smtClean="0"/>
              <a:t>09/09/2020</a:t>
            </a:fld>
            <a:endParaRPr lang="en-IE"/>
          </a:p>
        </p:txBody>
      </p:sp>
      <p:sp>
        <p:nvSpPr>
          <p:cNvPr id="4" name="Footer Placeholder 3">
            <a:extLst>
              <a:ext uri="{FF2B5EF4-FFF2-40B4-BE49-F238E27FC236}">
                <a16:creationId xmlns:a16="http://schemas.microsoft.com/office/drawing/2014/main" id="{CB387DDE-D38F-417A-9ED5-21969E400938}"/>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F469F15F-6DD0-4383-BCE1-A9927BDF450F}"/>
              </a:ext>
            </a:extLst>
          </p:cNvPr>
          <p:cNvSpPr>
            <a:spLocks noGrp="1"/>
          </p:cNvSpPr>
          <p:nvPr>
            <p:ph type="sldNum" sz="quarter" idx="12"/>
          </p:nvPr>
        </p:nvSpPr>
        <p:spPr/>
        <p:txBody>
          <a:bodyPr/>
          <a:lstStyle/>
          <a:p>
            <a:fld id="{53537167-DA75-4E43-BEA7-160F675436CB}" type="slidenum">
              <a:rPr lang="en-IE" smtClean="0"/>
              <a:t>‹#›</a:t>
            </a:fld>
            <a:endParaRPr lang="en-IE"/>
          </a:p>
        </p:txBody>
      </p:sp>
    </p:spTree>
    <p:extLst>
      <p:ext uri="{BB962C8B-B14F-4D97-AF65-F5344CB8AC3E}">
        <p14:creationId xmlns:p14="http://schemas.microsoft.com/office/powerpoint/2010/main" val="1732595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6A90FA-5894-4870-9D49-1DD5DE5D8562}"/>
              </a:ext>
            </a:extLst>
          </p:cNvPr>
          <p:cNvSpPr>
            <a:spLocks noGrp="1"/>
          </p:cNvSpPr>
          <p:nvPr>
            <p:ph type="dt" sz="half" idx="10"/>
          </p:nvPr>
        </p:nvSpPr>
        <p:spPr/>
        <p:txBody>
          <a:bodyPr/>
          <a:lstStyle/>
          <a:p>
            <a:fld id="{AF8D6AED-0A0C-4636-8B2C-00DD65D06992}" type="datetimeFigureOut">
              <a:rPr lang="en-IE" smtClean="0"/>
              <a:t>09/09/2020</a:t>
            </a:fld>
            <a:endParaRPr lang="en-IE"/>
          </a:p>
        </p:txBody>
      </p:sp>
      <p:sp>
        <p:nvSpPr>
          <p:cNvPr id="3" name="Footer Placeholder 2">
            <a:extLst>
              <a:ext uri="{FF2B5EF4-FFF2-40B4-BE49-F238E27FC236}">
                <a16:creationId xmlns:a16="http://schemas.microsoft.com/office/drawing/2014/main" id="{CB6FA634-FA4C-4705-9369-94D543E41B61}"/>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BE63DE00-71DE-4D51-8C30-D3BD58112747}"/>
              </a:ext>
            </a:extLst>
          </p:cNvPr>
          <p:cNvSpPr>
            <a:spLocks noGrp="1"/>
          </p:cNvSpPr>
          <p:nvPr>
            <p:ph type="sldNum" sz="quarter" idx="12"/>
          </p:nvPr>
        </p:nvSpPr>
        <p:spPr/>
        <p:txBody>
          <a:bodyPr/>
          <a:lstStyle/>
          <a:p>
            <a:fld id="{53537167-DA75-4E43-BEA7-160F675436CB}" type="slidenum">
              <a:rPr lang="en-IE" smtClean="0"/>
              <a:t>‹#›</a:t>
            </a:fld>
            <a:endParaRPr lang="en-IE"/>
          </a:p>
        </p:txBody>
      </p:sp>
    </p:spTree>
    <p:extLst>
      <p:ext uri="{BB962C8B-B14F-4D97-AF65-F5344CB8AC3E}">
        <p14:creationId xmlns:p14="http://schemas.microsoft.com/office/powerpoint/2010/main" val="1495716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E20EC-CBF6-47C5-9320-139EAC471E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E5B18F64-610C-456B-80A2-9B9F269B7C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12CA2449-2317-44E6-8195-995D0AFE71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3163D0-A5B4-4520-873D-FBF47AD38B20}"/>
              </a:ext>
            </a:extLst>
          </p:cNvPr>
          <p:cNvSpPr>
            <a:spLocks noGrp="1"/>
          </p:cNvSpPr>
          <p:nvPr>
            <p:ph type="dt" sz="half" idx="10"/>
          </p:nvPr>
        </p:nvSpPr>
        <p:spPr/>
        <p:txBody>
          <a:bodyPr/>
          <a:lstStyle/>
          <a:p>
            <a:fld id="{AF8D6AED-0A0C-4636-8B2C-00DD65D06992}" type="datetimeFigureOut">
              <a:rPr lang="en-IE" smtClean="0"/>
              <a:t>09/09/2020</a:t>
            </a:fld>
            <a:endParaRPr lang="en-IE"/>
          </a:p>
        </p:txBody>
      </p:sp>
      <p:sp>
        <p:nvSpPr>
          <p:cNvPr id="6" name="Footer Placeholder 5">
            <a:extLst>
              <a:ext uri="{FF2B5EF4-FFF2-40B4-BE49-F238E27FC236}">
                <a16:creationId xmlns:a16="http://schemas.microsoft.com/office/drawing/2014/main" id="{31E95CC4-4880-4114-BB19-79A396747D7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4B785446-E422-4A92-9375-D1B097EF641E}"/>
              </a:ext>
            </a:extLst>
          </p:cNvPr>
          <p:cNvSpPr>
            <a:spLocks noGrp="1"/>
          </p:cNvSpPr>
          <p:nvPr>
            <p:ph type="sldNum" sz="quarter" idx="12"/>
          </p:nvPr>
        </p:nvSpPr>
        <p:spPr/>
        <p:txBody>
          <a:bodyPr/>
          <a:lstStyle/>
          <a:p>
            <a:fld id="{53537167-DA75-4E43-BEA7-160F675436CB}" type="slidenum">
              <a:rPr lang="en-IE" smtClean="0"/>
              <a:t>‹#›</a:t>
            </a:fld>
            <a:endParaRPr lang="en-IE"/>
          </a:p>
        </p:txBody>
      </p:sp>
    </p:spTree>
    <p:extLst>
      <p:ext uri="{BB962C8B-B14F-4D97-AF65-F5344CB8AC3E}">
        <p14:creationId xmlns:p14="http://schemas.microsoft.com/office/powerpoint/2010/main" val="1697490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A48FC-FBC3-4077-9F1E-036A5723A5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A9A3F1C0-B205-40DE-A615-D48D903E7A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2D01AE65-DAB5-47DF-A056-8820C1BE8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FED550-0223-4B74-910B-57499C0BD984}"/>
              </a:ext>
            </a:extLst>
          </p:cNvPr>
          <p:cNvSpPr>
            <a:spLocks noGrp="1"/>
          </p:cNvSpPr>
          <p:nvPr>
            <p:ph type="dt" sz="half" idx="10"/>
          </p:nvPr>
        </p:nvSpPr>
        <p:spPr/>
        <p:txBody>
          <a:bodyPr/>
          <a:lstStyle/>
          <a:p>
            <a:fld id="{AF8D6AED-0A0C-4636-8B2C-00DD65D06992}" type="datetimeFigureOut">
              <a:rPr lang="en-IE" smtClean="0"/>
              <a:t>09/09/2020</a:t>
            </a:fld>
            <a:endParaRPr lang="en-IE"/>
          </a:p>
        </p:txBody>
      </p:sp>
      <p:sp>
        <p:nvSpPr>
          <p:cNvPr id="6" name="Footer Placeholder 5">
            <a:extLst>
              <a:ext uri="{FF2B5EF4-FFF2-40B4-BE49-F238E27FC236}">
                <a16:creationId xmlns:a16="http://schemas.microsoft.com/office/drawing/2014/main" id="{B2F0C405-F43E-402E-B6F7-4E43CF56D91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3E0C5C0-8F08-415E-BE45-226120CA2944}"/>
              </a:ext>
            </a:extLst>
          </p:cNvPr>
          <p:cNvSpPr>
            <a:spLocks noGrp="1"/>
          </p:cNvSpPr>
          <p:nvPr>
            <p:ph type="sldNum" sz="quarter" idx="12"/>
          </p:nvPr>
        </p:nvSpPr>
        <p:spPr/>
        <p:txBody>
          <a:bodyPr/>
          <a:lstStyle/>
          <a:p>
            <a:fld id="{53537167-DA75-4E43-BEA7-160F675436CB}" type="slidenum">
              <a:rPr lang="en-IE" smtClean="0"/>
              <a:t>‹#›</a:t>
            </a:fld>
            <a:endParaRPr lang="en-IE"/>
          </a:p>
        </p:txBody>
      </p:sp>
    </p:spTree>
    <p:extLst>
      <p:ext uri="{BB962C8B-B14F-4D97-AF65-F5344CB8AC3E}">
        <p14:creationId xmlns:p14="http://schemas.microsoft.com/office/powerpoint/2010/main" val="371090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7507F-D9A7-484D-A3CA-9BDF32EFF1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D1696B9-79D3-459A-8E7A-C4D8BD412A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6B277F6-2C25-4D00-B931-46A4EEB80C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D6AED-0A0C-4636-8B2C-00DD65D06992}" type="datetimeFigureOut">
              <a:rPr lang="en-IE" smtClean="0"/>
              <a:t>09/09/2020</a:t>
            </a:fld>
            <a:endParaRPr lang="en-IE"/>
          </a:p>
        </p:txBody>
      </p:sp>
      <p:sp>
        <p:nvSpPr>
          <p:cNvPr id="5" name="Footer Placeholder 4">
            <a:extLst>
              <a:ext uri="{FF2B5EF4-FFF2-40B4-BE49-F238E27FC236}">
                <a16:creationId xmlns:a16="http://schemas.microsoft.com/office/drawing/2014/main" id="{1F2A656C-7AE0-40E7-B09E-874EFA6F44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2009997B-473F-4AC2-BFC0-3FA4D259A0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37167-DA75-4E43-BEA7-160F675436CB}" type="slidenum">
              <a:rPr lang="en-IE" smtClean="0"/>
              <a:t>‹#›</a:t>
            </a:fld>
            <a:endParaRPr lang="en-IE"/>
          </a:p>
        </p:txBody>
      </p:sp>
    </p:spTree>
    <p:extLst>
      <p:ext uri="{BB962C8B-B14F-4D97-AF65-F5344CB8AC3E}">
        <p14:creationId xmlns:p14="http://schemas.microsoft.com/office/powerpoint/2010/main" val="433809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F2151DA-74F2-427A-A19C-A087AFB911F6}"/>
              </a:ext>
            </a:extLst>
          </p:cNvPr>
          <p:cNvPicPr>
            <a:picLocks noChangeAspect="1"/>
          </p:cNvPicPr>
          <p:nvPr/>
        </p:nvPicPr>
        <p:blipFill rotWithShape="1">
          <a:blip r:embed="rId2">
            <a:extLst>
              <a:ext uri="{28A0092B-C50C-407E-A947-70E740481C1C}">
                <a14:useLocalDpi xmlns:a14="http://schemas.microsoft.com/office/drawing/2010/main" val="0"/>
              </a:ext>
            </a:extLst>
          </a:blip>
          <a:srcRect t="7304" b="8426"/>
          <a:stretch/>
        </p:blipFill>
        <p:spPr>
          <a:xfrm>
            <a:off x="-3047" y="10"/>
            <a:ext cx="12191999" cy="6857990"/>
          </a:xfrm>
          <a:prstGeom prst="rect">
            <a:avLst/>
          </a:prstGeom>
        </p:spPr>
      </p:pic>
      <p:sp>
        <p:nvSpPr>
          <p:cNvPr id="30" name="Rectangle 2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9B0755-76DB-4844-B2B7-C85AC7C17C2D}"/>
              </a:ext>
            </a:extLst>
          </p:cNvPr>
          <p:cNvSpPr>
            <a:spLocks noGrp="1"/>
          </p:cNvSpPr>
          <p:nvPr>
            <p:ph type="ctrTitle"/>
          </p:nvPr>
        </p:nvSpPr>
        <p:spPr>
          <a:xfrm>
            <a:off x="1239169" y="998568"/>
            <a:ext cx="10058400" cy="3574778"/>
          </a:xfrm>
          <a:effectLst>
            <a:outerShdw blurRad="50800" dist="38100" dir="2700000" algn="tl" rotWithShape="0">
              <a:prstClr val="black">
                <a:alpha val="40000"/>
              </a:prstClr>
            </a:outerShdw>
          </a:effectLst>
        </p:spPr>
        <p:txBody>
          <a:bodyPr>
            <a:normAutofit/>
          </a:bodyPr>
          <a:lstStyle/>
          <a:p>
            <a:r>
              <a:rPr lang="en-IE" sz="5200" dirty="0">
                <a:solidFill>
                  <a:srgbClr val="FFFFFF"/>
                </a:solidFill>
              </a:rPr>
              <a:t>Green Infrastructure (GI) Strategy</a:t>
            </a:r>
            <a:br>
              <a:rPr lang="en-IE" sz="5200" dirty="0">
                <a:solidFill>
                  <a:srgbClr val="FFFFFF"/>
                </a:solidFill>
              </a:rPr>
            </a:br>
            <a:r>
              <a:rPr lang="en-IE" sz="5200" dirty="0">
                <a:solidFill>
                  <a:srgbClr val="FFFFFF"/>
                </a:solidFill>
              </a:rPr>
              <a:t> </a:t>
            </a:r>
            <a:br>
              <a:rPr lang="en-IE" sz="5200" dirty="0">
                <a:solidFill>
                  <a:srgbClr val="FFFFFF"/>
                </a:solidFill>
              </a:rPr>
            </a:br>
            <a:endParaRPr lang="en-IE" sz="5200" dirty="0">
              <a:solidFill>
                <a:srgbClr val="FFFFFF"/>
              </a:solidFill>
            </a:endParaRPr>
          </a:p>
        </p:txBody>
      </p:sp>
      <p:sp>
        <p:nvSpPr>
          <p:cNvPr id="3" name="Subtitle 2">
            <a:extLst>
              <a:ext uri="{FF2B5EF4-FFF2-40B4-BE49-F238E27FC236}">
                <a16:creationId xmlns:a16="http://schemas.microsoft.com/office/drawing/2014/main" id="{C9C7C32B-3B45-4C4F-88B8-1B5131E96FCB}"/>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IE" dirty="0">
                <a:solidFill>
                  <a:srgbClr val="FFFFFF"/>
                </a:solidFill>
              </a:rPr>
              <a:t>LUPT SPC</a:t>
            </a:r>
          </a:p>
          <a:p>
            <a:r>
              <a:rPr lang="en-IE" dirty="0">
                <a:solidFill>
                  <a:srgbClr val="FFFFFF"/>
                </a:solidFill>
              </a:rPr>
              <a:t>24 09 2020</a:t>
            </a:r>
          </a:p>
        </p:txBody>
      </p:sp>
    </p:spTree>
    <p:extLst>
      <p:ext uri="{BB962C8B-B14F-4D97-AF65-F5344CB8AC3E}">
        <p14:creationId xmlns:p14="http://schemas.microsoft.com/office/powerpoint/2010/main" val="4027305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90A5BAC-9BAF-4100-9DA3-DC2BCE14215D}"/>
              </a:ext>
            </a:extLst>
          </p:cNvPr>
          <p:cNvSpPr>
            <a:spLocks noGrp="1"/>
          </p:cNvSpPr>
          <p:nvPr>
            <p:ph type="title"/>
          </p:nvPr>
        </p:nvSpPr>
        <p:spPr>
          <a:xfrm>
            <a:off x="433137" y="2198020"/>
            <a:ext cx="3669161" cy="2760098"/>
          </a:xfrm>
        </p:spPr>
        <p:txBody>
          <a:bodyPr>
            <a:normAutofit fontScale="90000"/>
          </a:bodyPr>
          <a:lstStyle/>
          <a:p>
            <a:r>
              <a:rPr lang="en-IE" sz="2100" dirty="0">
                <a:solidFill>
                  <a:srgbClr val="FFFFFF"/>
                </a:solidFill>
              </a:rPr>
              <a:t>GREEN INFRASTRUCTURE</a:t>
            </a:r>
            <a:br>
              <a:rPr lang="en-IE" sz="2100" dirty="0">
                <a:solidFill>
                  <a:srgbClr val="FFFFFF"/>
                </a:solidFill>
              </a:rPr>
            </a:br>
            <a:br>
              <a:rPr lang="en-IE" sz="2100" dirty="0">
                <a:solidFill>
                  <a:srgbClr val="FFFFFF"/>
                </a:solidFill>
              </a:rPr>
            </a:br>
            <a:r>
              <a:rPr lang="en-IE" sz="2100" dirty="0">
                <a:solidFill>
                  <a:srgbClr val="FFFFFF"/>
                </a:solidFill>
              </a:rPr>
              <a:t>“</a:t>
            </a:r>
            <a:r>
              <a:rPr lang="en-IE" sz="2100" i="1" dirty="0">
                <a:solidFill>
                  <a:srgbClr val="FFFFFF"/>
                </a:solidFill>
              </a:rPr>
              <a:t>a strategically planned network of natural and semi-natural areas with other environmental features designed and managed to deliver a wide range of ecosystem services such as water purification, air quality, space for recreation and climate mitigation and adaptation.”</a:t>
            </a:r>
            <a:br>
              <a:rPr lang="en-IE" sz="2100" i="1" dirty="0">
                <a:solidFill>
                  <a:srgbClr val="FFFFFF"/>
                </a:solidFill>
              </a:rPr>
            </a:br>
            <a:br>
              <a:rPr lang="en-IE" sz="2100" i="1" dirty="0">
                <a:solidFill>
                  <a:srgbClr val="FFFFFF"/>
                </a:solidFill>
              </a:rPr>
            </a:br>
            <a:r>
              <a:rPr lang="en-IE" sz="2100" dirty="0">
                <a:solidFill>
                  <a:srgbClr val="FFFFFF"/>
                </a:solidFill>
              </a:rPr>
              <a:t>The GI strategy will:</a:t>
            </a:r>
            <a:br>
              <a:rPr lang="en-IE" sz="2100" i="1" dirty="0">
                <a:solidFill>
                  <a:srgbClr val="FFFFFF"/>
                </a:solidFill>
              </a:rPr>
            </a:br>
            <a:br>
              <a:rPr lang="en-IE" sz="2100" i="1" dirty="0">
                <a:solidFill>
                  <a:srgbClr val="FFFFFF"/>
                </a:solidFill>
              </a:rPr>
            </a:br>
            <a:r>
              <a:rPr lang="en-IE" sz="2100" i="1" dirty="0">
                <a:solidFill>
                  <a:srgbClr val="FFFFFF"/>
                </a:solidFill>
              </a:rPr>
              <a:t>“form the basis for the identification, protection, enhancement and management of the Green Infrastructure network within the County.”</a:t>
            </a:r>
            <a:br>
              <a:rPr lang="en-IE" sz="2100" i="1" dirty="0">
                <a:solidFill>
                  <a:srgbClr val="FFFFFF"/>
                </a:solidFill>
              </a:rPr>
            </a:br>
            <a:endParaRPr lang="en-IE" sz="2100" i="1" dirty="0">
              <a:solidFill>
                <a:srgbClr val="FFFFFF"/>
              </a:solidFill>
            </a:endParaRPr>
          </a:p>
        </p:txBody>
      </p:sp>
      <p:sp>
        <p:nvSpPr>
          <p:cNvPr id="3" name="Content Placeholder 2">
            <a:extLst>
              <a:ext uri="{FF2B5EF4-FFF2-40B4-BE49-F238E27FC236}">
                <a16:creationId xmlns:a16="http://schemas.microsoft.com/office/drawing/2014/main" id="{12054BEA-8527-40D7-A02C-02B588CD3EF8}"/>
              </a:ext>
            </a:extLst>
          </p:cNvPr>
          <p:cNvSpPr>
            <a:spLocks noGrp="1"/>
          </p:cNvSpPr>
          <p:nvPr>
            <p:ph idx="1"/>
          </p:nvPr>
        </p:nvSpPr>
        <p:spPr>
          <a:xfrm>
            <a:off x="6245837" y="962286"/>
            <a:ext cx="5513026" cy="5759355"/>
          </a:xfrm>
        </p:spPr>
        <p:txBody>
          <a:bodyPr anchor="ctr">
            <a:noAutofit/>
          </a:bodyPr>
          <a:lstStyle/>
          <a:p>
            <a:pPr>
              <a:buFontTx/>
              <a:buChar char="-"/>
            </a:pPr>
            <a:r>
              <a:rPr lang="en-IE" sz="1800" b="1" dirty="0">
                <a:solidFill>
                  <a:srgbClr val="000000"/>
                </a:solidFill>
                <a:latin typeface="DaxlinePro-Regular"/>
              </a:rPr>
              <a:t>C</a:t>
            </a:r>
            <a:r>
              <a:rPr lang="en-IE" sz="1800" b="1" i="0" u="none" strike="noStrike" baseline="0" dirty="0">
                <a:solidFill>
                  <a:srgbClr val="000000"/>
                </a:solidFill>
                <a:latin typeface="DaxlinePro-Regular"/>
              </a:rPr>
              <a:t>ore areas</a:t>
            </a:r>
            <a:r>
              <a:rPr lang="en-IE" sz="1800" b="0" i="0" u="none" strike="noStrike" baseline="0" dirty="0">
                <a:solidFill>
                  <a:srgbClr val="000000"/>
                </a:solidFill>
                <a:latin typeface="DaxlinePro-Regular"/>
              </a:rPr>
              <a:t>: </a:t>
            </a:r>
            <a:r>
              <a:rPr lang="en-IE" sz="1800" b="0" i="0" u="none" strike="noStrike" baseline="0" dirty="0" err="1">
                <a:solidFill>
                  <a:srgbClr val="000000"/>
                </a:solidFill>
                <a:latin typeface="DaxlinePro-Regular"/>
              </a:rPr>
              <a:t>Glenasmole</a:t>
            </a:r>
            <a:r>
              <a:rPr lang="en-IE" sz="1800" b="0" i="0" u="none" strike="noStrike" baseline="0" dirty="0">
                <a:solidFill>
                  <a:srgbClr val="000000"/>
                </a:solidFill>
                <a:latin typeface="DaxlinePro-Regular"/>
              </a:rPr>
              <a:t>, the Liffey Valley and Wicklow Mountains National Park. </a:t>
            </a:r>
          </a:p>
          <a:p>
            <a:pPr>
              <a:buFontTx/>
              <a:buChar char="-"/>
            </a:pPr>
            <a:r>
              <a:rPr lang="en-IE" sz="1800" b="1" i="0" u="none" strike="noStrike" baseline="0" dirty="0">
                <a:solidFill>
                  <a:srgbClr val="000000"/>
                </a:solidFill>
                <a:latin typeface="DaxlinePro-Regular"/>
              </a:rPr>
              <a:t>Hubs</a:t>
            </a:r>
            <a:r>
              <a:rPr lang="en-IE" sz="1800" b="0" i="0" u="none" strike="noStrike" baseline="0" dirty="0">
                <a:solidFill>
                  <a:srgbClr val="000000"/>
                </a:solidFill>
                <a:latin typeface="DaxlinePro-Regular"/>
              </a:rPr>
              <a:t> include parks and farmland,</a:t>
            </a:r>
          </a:p>
          <a:p>
            <a:pPr>
              <a:buFontTx/>
              <a:buChar char="-"/>
            </a:pPr>
            <a:r>
              <a:rPr lang="en-IE" sz="1800" b="1" i="0" u="none" strike="noStrike" baseline="0" dirty="0">
                <a:solidFill>
                  <a:srgbClr val="000000"/>
                </a:solidFill>
                <a:latin typeface="DaxlinePro-Regular"/>
              </a:rPr>
              <a:t>Corridors</a:t>
            </a:r>
            <a:r>
              <a:rPr lang="en-IE" sz="1800" b="0" i="0" u="none" strike="noStrike" baseline="0" dirty="0">
                <a:solidFill>
                  <a:srgbClr val="000000"/>
                </a:solidFill>
                <a:latin typeface="DaxlinePro-Regular"/>
              </a:rPr>
              <a:t> are watercourses, hedgerows, ecological links, particularly the Liffey, Dodder and Grand Canal</a:t>
            </a:r>
            <a:endParaRPr lang="en-IE" sz="1800" dirty="0">
              <a:solidFill>
                <a:srgbClr val="000000"/>
              </a:solidFill>
              <a:latin typeface="DaxlinePro-Regular"/>
            </a:endParaRPr>
          </a:p>
          <a:p>
            <a:pPr>
              <a:buFontTx/>
              <a:buChar char="-"/>
            </a:pPr>
            <a:r>
              <a:rPr lang="en-IE" sz="1800" b="1" dirty="0">
                <a:solidFill>
                  <a:srgbClr val="000000"/>
                </a:solidFill>
              </a:rPr>
              <a:t>Parks and areas of open space </a:t>
            </a:r>
            <a:r>
              <a:rPr lang="en-IE" sz="1800" dirty="0">
                <a:solidFill>
                  <a:srgbClr val="000000"/>
                </a:solidFill>
              </a:rPr>
              <a:t>connected with ecological and recreational corridors to aid the movement of biodiversity and people and to strengthen the overall Green Infrastructure network</a:t>
            </a:r>
          </a:p>
          <a:p>
            <a:pPr marL="265113" indent="-265113">
              <a:buNone/>
            </a:pPr>
            <a:r>
              <a:rPr lang="en-IE" sz="1800" dirty="0">
                <a:solidFill>
                  <a:srgbClr val="000000"/>
                </a:solidFill>
              </a:rPr>
              <a:t>  - </a:t>
            </a:r>
            <a:r>
              <a:rPr lang="en-IE" sz="1800" b="1" dirty="0">
                <a:solidFill>
                  <a:srgbClr val="000000"/>
                </a:solidFill>
              </a:rPr>
              <a:t>Urban environment </a:t>
            </a:r>
            <a:r>
              <a:rPr lang="en-IE" sz="1800" dirty="0">
                <a:solidFill>
                  <a:srgbClr val="000000"/>
                </a:solidFill>
              </a:rPr>
              <a:t>can further enhance the Green Infrastructure connectivity, such as residential gardens, the landscape settings of enterprise and employment areas, street verges, open spaces and parks, woodlands, hedgerows, cemeteries, and allotments. </a:t>
            </a:r>
            <a:endParaRPr lang="en-IE" sz="1800" b="0" i="0" u="none" strike="noStrike" baseline="0" dirty="0">
              <a:solidFill>
                <a:srgbClr val="000000"/>
              </a:solidFill>
              <a:latin typeface="DaxlinePro-Regular"/>
            </a:endParaRPr>
          </a:p>
          <a:p>
            <a:pPr marL="0" indent="0">
              <a:buNone/>
            </a:pPr>
            <a:endParaRPr lang="en-IE" sz="1800" b="0" i="0" u="none" strike="noStrike" baseline="0" dirty="0">
              <a:solidFill>
                <a:srgbClr val="000000"/>
              </a:solidFill>
              <a:latin typeface="DaxlinePro-Regular"/>
            </a:endParaRPr>
          </a:p>
        </p:txBody>
      </p:sp>
    </p:spTree>
    <p:extLst>
      <p:ext uri="{BB962C8B-B14F-4D97-AF65-F5344CB8AC3E}">
        <p14:creationId xmlns:p14="http://schemas.microsoft.com/office/powerpoint/2010/main" val="2908213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Slide Background Fill">
            <a:extLst>
              <a:ext uri="{FF2B5EF4-FFF2-40B4-BE49-F238E27FC236}">
                <a16:creationId xmlns:a16="http://schemas.microsoft.com/office/drawing/2014/main" id="{44D65982-4F00-4330-8DAA-DE6A9E4D6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lor Cover">
            <a:extLst>
              <a:ext uri="{FF2B5EF4-FFF2-40B4-BE49-F238E27FC236}">
                <a16:creationId xmlns:a16="http://schemas.microsoft.com/office/drawing/2014/main" id="{009115B9-5BFD-478D-9C87-29ADB3AF1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8D57F946-2E03-4DE1-91F8-25BEDC6635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2"/>
            <a:ext cx="3468234" cy="6858000"/>
            <a:chOff x="651279" y="598259"/>
            <a:chExt cx="10889442" cy="5680742"/>
          </a:xfrm>
        </p:grpSpPr>
        <p:sp>
          <p:nvSpPr>
            <p:cNvPr id="20" name="Color">
              <a:extLst>
                <a:ext uri="{FF2B5EF4-FFF2-40B4-BE49-F238E27FC236}">
                  <a16:creationId xmlns:a16="http://schemas.microsoft.com/office/drawing/2014/main" id="{1598881B-E007-4AAF-BA50-0AD6182192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olor">
              <a:extLst>
                <a:ext uri="{FF2B5EF4-FFF2-40B4-BE49-F238E27FC236}">
                  <a16:creationId xmlns:a16="http://schemas.microsoft.com/office/drawing/2014/main" id="{87A6DD9E-16A5-46AE-A522-D46D6BEDF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4" name="Freeform: Shape 23">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Freeform: Shape 27">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9" name="Freeform: Shape 28">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C61C3970-5FDB-4F38-96B1-51420E277841}"/>
              </a:ext>
            </a:extLst>
          </p:cNvPr>
          <p:cNvSpPr>
            <a:spLocks noGrp="1"/>
          </p:cNvSpPr>
          <p:nvPr>
            <p:ph type="title"/>
          </p:nvPr>
        </p:nvSpPr>
        <p:spPr>
          <a:xfrm rot="16200000">
            <a:off x="-1325880" y="1947672"/>
            <a:ext cx="5961888" cy="2788920"/>
          </a:xfrm>
        </p:spPr>
        <p:txBody>
          <a:bodyPr anchor="ctr">
            <a:normAutofit/>
          </a:bodyPr>
          <a:lstStyle/>
          <a:p>
            <a:r>
              <a:rPr lang="en-IE" sz="4800" b="1" dirty="0">
                <a:solidFill>
                  <a:schemeClr val="bg1"/>
                </a:solidFill>
              </a:rPr>
              <a:t>Strategic Basis:</a:t>
            </a:r>
            <a:endParaRPr lang="en-IE" sz="4800" dirty="0">
              <a:solidFill>
                <a:schemeClr val="bg1"/>
              </a:solidFill>
            </a:endParaRPr>
          </a:p>
        </p:txBody>
      </p:sp>
      <p:sp>
        <p:nvSpPr>
          <p:cNvPr id="3" name="Content Placeholder 2">
            <a:extLst>
              <a:ext uri="{FF2B5EF4-FFF2-40B4-BE49-F238E27FC236}">
                <a16:creationId xmlns:a16="http://schemas.microsoft.com/office/drawing/2014/main" id="{DE0963C2-D15D-49A6-A626-D3B5B9FD4B9E}"/>
              </a:ext>
            </a:extLst>
          </p:cNvPr>
          <p:cNvSpPr>
            <a:spLocks noGrp="1"/>
          </p:cNvSpPr>
          <p:nvPr>
            <p:ph idx="1"/>
          </p:nvPr>
        </p:nvSpPr>
        <p:spPr>
          <a:xfrm>
            <a:off x="3928256" y="136359"/>
            <a:ext cx="8120932" cy="6721641"/>
          </a:xfrm>
        </p:spPr>
        <p:txBody>
          <a:bodyPr anchor="ctr">
            <a:normAutofit lnSpcReduction="10000"/>
          </a:bodyPr>
          <a:lstStyle/>
          <a:p>
            <a:pPr marL="0" indent="0">
              <a:buNone/>
            </a:pPr>
            <a:r>
              <a:rPr lang="en-IE" sz="1300" b="1" dirty="0">
                <a:solidFill>
                  <a:schemeClr val="tx2"/>
                </a:solidFill>
                <a:latin typeface="DaxlinePro-Regular"/>
              </a:rPr>
              <a:t>COUNTY DEVELOPMENT PLAN 2016-2022</a:t>
            </a:r>
          </a:p>
          <a:p>
            <a:pPr marL="0" indent="0">
              <a:buNone/>
            </a:pPr>
            <a:r>
              <a:rPr lang="en-IE" sz="1300" b="1" dirty="0">
                <a:solidFill>
                  <a:schemeClr val="tx2"/>
                </a:solidFill>
                <a:latin typeface="DaxlinePro-Regular"/>
              </a:rPr>
              <a:t>GREEN INFRASTRUCTURE (G) Policy 1 Overarching</a:t>
            </a:r>
          </a:p>
          <a:p>
            <a:r>
              <a:rPr lang="en-IE" sz="1300" i="1" dirty="0">
                <a:solidFill>
                  <a:schemeClr val="tx2"/>
                </a:solidFill>
                <a:latin typeface="DaxlinePro-Regular"/>
              </a:rPr>
              <a:t>It is the policy of the Council to protect, enhance and further develop a multifunctional Green Infrastructure network by building an interconnected network of parks, open spaces, hedgerows, grasslands, protected areas, and rivers and streams that provide a shared space for amenity and recreation, biodiversity protection, flood management and adaptation to climate change.</a:t>
            </a:r>
          </a:p>
          <a:p>
            <a:pPr marL="0" indent="0">
              <a:buNone/>
            </a:pPr>
            <a:r>
              <a:rPr lang="en-IE" sz="1300" b="1" dirty="0">
                <a:solidFill>
                  <a:schemeClr val="tx2"/>
                </a:solidFill>
                <a:latin typeface="DaxlinePro-Regular"/>
              </a:rPr>
              <a:t>G1 Objective 2:</a:t>
            </a:r>
          </a:p>
          <a:p>
            <a:r>
              <a:rPr lang="en-IE" sz="1300" i="1" dirty="0">
                <a:solidFill>
                  <a:schemeClr val="tx2"/>
                </a:solidFill>
                <a:latin typeface="DaxlinePro-Regular"/>
              </a:rPr>
              <a:t>To prepare and implement a South Dublin County Green Infrastructure Strategy during the lifetime of this plan that will form the basis for the identification, protection, enhancement and management of the Green Infrastructure network within the County.</a:t>
            </a:r>
          </a:p>
          <a:p>
            <a:pPr marL="0" indent="0">
              <a:buNone/>
            </a:pPr>
            <a:r>
              <a:rPr lang="en-IE" sz="1300" b="1" dirty="0">
                <a:solidFill>
                  <a:schemeClr val="tx2"/>
                </a:solidFill>
                <a:latin typeface="DaxlinePro-Regular"/>
              </a:rPr>
              <a:t>Action</a:t>
            </a:r>
          </a:p>
          <a:p>
            <a:r>
              <a:rPr lang="en-IE" sz="1300" i="1" dirty="0">
                <a:solidFill>
                  <a:schemeClr val="tx2"/>
                </a:solidFill>
                <a:latin typeface="DaxlinePro-Regular"/>
              </a:rPr>
              <a:t>South Dublin County Council will develop and implement a Green Infrastructure Strategy for the County in accordance with international best practice and emerging national guidance, and in consultation with key stakeholders and the public during the lifetime of the Development Plan. The Green Infrastructure strategy will form the basis for the identification, protection and promotion of Green Infrastructure and provide a structure for the long term management, enhancement and expansion of the Green Infrastructure network across urban and rural areas. The strategy will include a spatial framework on which priorities and actions can be based and a delivery framework.</a:t>
            </a:r>
          </a:p>
          <a:p>
            <a:endParaRPr lang="en-IE" sz="1300" dirty="0">
              <a:solidFill>
                <a:schemeClr val="tx2"/>
              </a:solidFill>
              <a:latin typeface="DaxlinePro-Regular"/>
            </a:endParaRPr>
          </a:p>
          <a:p>
            <a:pPr marL="0" indent="0">
              <a:buNone/>
            </a:pPr>
            <a:r>
              <a:rPr lang="en-IE" sz="1300" b="1" dirty="0">
                <a:solidFill>
                  <a:schemeClr val="tx2"/>
                </a:solidFill>
                <a:latin typeface="DaxlinePro-Regular"/>
              </a:rPr>
              <a:t>SDCC CORPORATE PLAN:</a:t>
            </a:r>
          </a:p>
          <a:p>
            <a:r>
              <a:rPr lang="en-IE" sz="1300" i="1" dirty="0">
                <a:solidFill>
                  <a:schemeClr val="tx2"/>
                </a:solidFill>
                <a:latin typeface="DaxlinePro-Regular"/>
              </a:rPr>
              <a:t>Support a GI network across the county to provide a shared space for amenity, recreation, biodiversity protection, flood management and adaptation to climate change. </a:t>
            </a:r>
          </a:p>
          <a:p>
            <a:r>
              <a:rPr lang="en-IE" sz="1300" i="1" dirty="0">
                <a:solidFill>
                  <a:schemeClr val="tx2"/>
                </a:solidFill>
                <a:latin typeface="DaxlinePro-Regular"/>
              </a:rPr>
              <a:t>Deliver a Green Infrastructure Strategy for the county and commence its implementation </a:t>
            </a:r>
          </a:p>
          <a:p>
            <a:r>
              <a:rPr lang="en-IE" sz="1300" i="1" dirty="0">
                <a:solidFill>
                  <a:schemeClr val="tx2"/>
                </a:solidFill>
                <a:latin typeface="DaxlinePro-Regular"/>
              </a:rPr>
              <a:t>Develop a parks and open space strategy for the county, commence consultation and background data gathering.</a:t>
            </a:r>
          </a:p>
          <a:p>
            <a:endParaRPr lang="en-IE" sz="1300" dirty="0">
              <a:solidFill>
                <a:schemeClr val="tx2"/>
              </a:solidFill>
              <a:latin typeface="DaxlinePro-Regular"/>
            </a:endParaRPr>
          </a:p>
          <a:p>
            <a:pPr marL="0" indent="0">
              <a:buNone/>
            </a:pPr>
            <a:r>
              <a:rPr lang="en-IE" sz="1300" b="1" dirty="0">
                <a:solidFill>
                  <a:schemeClr val="tx2"/>
                </a:solidFill>
                <a:latin typeface="DaxlinePro-Regular"/>
              </a:rPr>
              <a:t>SDCC CLIMATE CHANGE ACTION PLAN:</a:t>
            </a:r>
          </a:p>
          <a:p>
            <a:r>
              <a:rPr lang="en-IE" sz="1300" i="1" dirty="0">
                <a:solidFill>
                  <a:schemeClr val="tx2"/>
                </a:solidFill>
                <a:latin typeface="DaxlinePro-Regular"/>
              </a:rPr>
              <a:t>N7: Develop a Green Infrastructure Strategy that identifies areas and priorities for green infrastructure and investment</a:t>
            </a:r>
          </a:p>
          <a:p>
            <a:r>
              <a:rPr lang="en-IE" sz="1300" i="1" dirty="0">
                <a:solidFill>
                  <a:schemeClr val="tx2"/>
                </a:solidFill>
                <a:latin typeface="DaxlinePro-Regular"/>
              </a:rPr>
              <a:t>N8: Develop a Public Open Space and Parks Strategy that incorporates climate change mitigation and adaptation</a:t>
            </a:r>
          </a:p>
          <a:p>
            <a:pPr marL="0" indent="0">
              <a:buNone/>
            </a:pPr>
            <a:endParaRPr lang="en-IE" sz="700" dirty="0">
              <a:solidFill>
                <a:schemeClr val="tx2"/>
              </a:solidFill>
              <a:latin typeface="DaxlinePro-Regular"/>
            </a:endParaRPr>
          </a:p>
        </p:txBody>
      </p:sp>
    </p:spTree>
    <p:extLst>
      <p:ext uri="{BB962C8B-B14F-4D97-AF65-F5344CB8AC3E}">
        <p14:creationId xmlns:p14="http://schemas.microsoft.com/office/powerpoint/2010/main" val="1059889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D909F08-D5B7-4229-8576-93C2BB404F07}"/>
              </a:ext>
            </a:extLst>
          </p:cNvPr>
          <p:cNvSpPr>
            <a:spLocks noGrp="1"/>
          </p:cNvSpPr>
          <p:nvPr>
            <p:ph type="title"/>
          </p:nvPr>
        </p:nvSpPr>
        <p:spPr>
          <a:xfrm>
            <a:off x="640079" y="2053641"/>
            <a:ext cx="3669161" cy="2760098"/>
          </a:xfrm>
        </p:spPr>
        <p:txBody>
          <a:bodyPr>
            <a:normAutofit/>
          </a:bodyPr>
          <a:lstStyle/>
          <a:p>
            <a:r>
              <a:rPr lang="en-IE">
                <a:solidFill>
                  <a:srgbClr val="FFFFFF"/>
                </a:solidFill>
              </a:rPr>
              <a:t>Consultants</a:t>
            </a:r>
          </a:p>
        </p:txBody>
      </p:sp>
      <p:sp>
        <p:nvSpPr>
          <p:cNvPr id="3" name="Content Placeholder 2">
            <a:extLst>
              <a:ext uri="{FF2B5EF4-FFF2-40B4-BE49-F238E27FC236}">
                <a16:creationId xmlns:a16="http://schemas.microsoft.com/office/drawing/2014/main" id="{CA944EB2-DEB0-4B90-9099-B40B7BC12D86}"/>
              </a:ext>
            </a:extLst>
          </p:cNvPr>
          <p:cNvSpPr>
            <a:spLocks noGrp="1"/>
          </p:cNvSpPr>
          <p:nvPr>
            <p:ph idx="1"/>
          </p:nvPr>
        </p:nvSpPr>
        <p:spPr>
          <a:xfrm>
            <a:off x="6090574" y="801866"/>
            <a:ext cx="5306084" cy="5230634"/>
          </a:xfrm>
        </p:spPr>
        <p:txBody>
          <a:bodyPr anchor="ctr">
            <a:normAutofit/>
          </a:bodyPr>
          <a:lstStyle/>
          <a:p>
            <a:r>
              <a:rPr lang="en-IE" sz="1500" b="0" i="0" u="none" strike="noStrike" baseline="0" dirty="0">
                <a:solidFill>
                  <a:srgbClr val="000000"/>
                </a:solidFill>
                <a:latin typeface="DaxlinePro-Regular"/>
              </a:rPr>
              <a:t>The assignment calls for a multi-disciplinary team with skills and experience in planning, ecology, landscape architecture, urban design, recreational planning and engineering (water, drainage and flooding).</a:t>
            </a:r>
            <a:endParaRPr lang="en-IE" sz="1500" b="1" dirty="0">
              <a:solidFill>
                <a:srgbClr val="000000"/>
              </a:solidFill>
              <a:latin typeface="DaxlinePro-Bold"/>
            </a:endParaRPr>
          </a:p>
          <a:p>
            <a:endParaRPr lang="en-IE" sz="1500" b="1" i="0" u="none" strike="noStrike" baseline="0" dirty="0">
              <a:solidFill>
                <a:srgbClr val="000000"/>
              </a:solidFill>
              <a:latin typeface="DaxlinePro-Bold"/>
            </a:endParaRPr>
          </a:p>
          <a:p>
            <a:r>
              <a:rPr lang="en-IE" sz="1500" b="1" i="0" u="none" strike="noStrike" baseline="0" dirty="0">
                <a:solidFill>
                  <a:srgbClr val="000000"/>
                </a:solidFill>
                <a:latin typeface="DaxlinePro-Bold"/>
              </a:rPr>
              <a:t>Future Analytics Consulting Ltd. (FAC)</a:t>
            </a:r>
            <a:r>
              <a:rPr lang="en-IE" sz="1500" b="0" i="0" u="none" strike="noStrike" baseline="0" dirty="0">
                <a:solidFill>
                  <a:srgbClr val="000000"/>
                </a:solidFill>
                <a:latin typeface="DaxlinePro-Regular"/>
              </a:rPr>
              <a:t>, a chartered planning, research and economic development consultancy with complementary expertise in tourism and recreation, GIS, data analytics and demographics, located at 23 Fitzwilliam Square (South), Dublin 2 appointed</a:t>
            </a:r>
            <a:endParaRPr lang="en-IE" sz="1500" dirty="0">
              <a:solidFill>
                <a:srgbClr val="000000"/>
              </a:solidFill>
              <a:latin typeface="DaxlinePro-Regular"/>
            </a:endParaRPr>
          </a:p>
          <a:p>
            <a:pPr marL="0" indent="0">
              <a:buNone/>
            </a:pPr>
            <a:r>
              <a:rPr lang="en-IE" sz="1500" b="0" i="0" u="none" strike="noStrike" baseline="0" dirty="0">
                <a:solidFill>
                  <a:srgbClr val="000000"/>
                </a:solidFill>
                <a:latin typeface="DaxlinePro-Regular"/>
              </a:rPr>
              <a:t>in partnership with </a:t>
            </a:r>
          </a:p>
          <a:p>
            <a:r>
              <a:rPr lang="en-IE" sz="1500" b="1" i="0" u="none" strike="noStrike" baseline="0" dirty="0">
                <a:solidFill>
                  <a:srgbClr val="000000"/>
                </a:solidFill>
                <a:latin typeface="DaxlinePro-Bold"/>
              </a:rPr>
              <a:t>Mary Tubridy Associates </a:t>
            </a:r>
            <a:r>
              <a:rPr lang="en-IE" sz="1500" i="0" u="none" strike="noStrike" baseline="0" dirty="0">
                <a:solidFill>
                  <a:srgbClr val="000000"/>
                </a:solidFill>
                <a:latin typeface="DaxlinePro-Bold"/>
              </a:rPr>
              <a:t>(Ecology)</a:t>
            </a:r>
          </a:p>
          <a:p>
            <a:r>
              <a:rPr lang="en-IE" sz="1500" b="1" i="0" u="none" strike="noStrike" baseline="0" dirty="0">
                <a:solidFill>
                  <a:srgbClr val="000000"/>
                </a:solidFill>
                <a:latin typeface="DaxlinePro-Bold"/>
              </a:rPr>
              <a:t>Nicholas de Jong Architects </a:t>
            </a:r>
            <a:r>
              <a:rPr lang="en-IE" sz="1500" i="0" u="none" strike="noStrike" baseline="0" dirty="0">
                <a:solidFill>
                  <a:srgbClr val="000000"/>
                </a:solidFill>
                <a:latin typeface="DaxlinePro-Bold"/>
              </a:rPr>
              <a:t>(Landscape Architects, Urban Designers and Recreation Specialists) </a:t>
            </a:r>
          </a:p>
          <a:p>
            <a:r>
              <a:rPr lang="en-IE" sz="1500" b="1" i="0" u="none" strike="noStrike" baseline="0" dirty="0" err="1">
                <a:solidFill>
                  <a:srgbClr val="000000"/>
                </a:solidFill>
                <a:latin typeface="DaxlinePro-Bold"/>
              </a:rPr>
              <a:t>Curtins</a:t>
            </a:r>
            <a:r>
              <a:rPr lang="en-IE" sz="1500" b="1" i="0" u="none" strike="noStrike" baseline="0" dirty="0">
                <a:solidFill>
                  <a:srgbClr val="000000"/>
                </a:solidFill>
                <a:latin typeface="DaxlinePro-Bold"/>
              </a:rPr>
              <a:t> Engineering </a:t>
            </a:r>
            <a:r>
              <a:rPr lang="en-IE" sz="1500" i="0" u="none" strike="noStrike" baseline="0" dirty="0">
                <a:solidFill>
                  <a:srgbClr val="000000"/>
                </a:solidFill>
                <a:latin typeface="DaxlinePro-Bold"/>
              </a:rPr>
              <a:t>(Engineering</a:t>
            </a:r>
            <a:r>
              <a:rPr lang="en-IE" sz="1500" i="0" u="none" strike="noStrike" baseline="0" dirty="0">
                <a:solidFill>
                  <a:srgbClr val="000000"/>
                </a:solidFill>
                <a:latin typeface="DaxlinePro-Regular"/>
              </a:rPr>
              <a:t>)</a:t>
            </a:r>
            <a:endParaRPr lang="en-IE" sz="1500" dirty="0">
              <a:solidFill>
                <a:srgbClr val="000000"/>
              </a:solidFill>
            </a:endParaRPr>
          </a:p>
        </p:txBody>
      </p:sp>
    </p:spTree>
    <p:extLst>
      <p:ext uri="{BB962C8B-B14F-4D97-AF65-F5344CB8AC3E}">
        <p14:creationId xmlns:p14="http://schemas.microsoft.com/office/powerpoint/2010/main" val="3552789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57D4A72-F4F1-498A-B083-59E8C50B7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7FF3303-6FC3-4637-A201-B4CCC1C992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220636" cy="6858000"/>
          </a:xfrm>
          <a:prstGeom prst="rect">
            <a:avLst/>
          </a:prstGeom>
        </p:spPr>
      </p:pic>
      <p:sp>
        <p:nvSpPr>
          <p:cNvPr id="2" name="Title 1">
            <a:extLst>
              <a:ext uri="{FF2B5EF4-FFF2-40B4-BE49-F238E27FC236}">
                <a16:creationId xmlns:a16="http://schemas.microsoft.com/office/drawing/2014/main" id="{F5019681-4336-4FC7-BBFA-6074D9166494}"/>
              </a:ext>
            </a:extLst>
          </p:cNvPr>
          <p:cNvSpPr>
            <a:spLocks noGrp="1"/>
          </p:cNvSpPr>
          <p:nvPr>
            <p:ph type="title"/>
          </p:nvPr>
        </p:nvSpPr>
        <p:spPr>
          <a:xfrm>
            <a:off x="218364" y="1433015"/>
            <a:ext cx="4394580" cy="4339988"/>
          </a:xfrm>
        </p:spPr>
        <p:txBody>
          <a:bodyPr>
            <a:normAutofit fontScale="90000"/>
          </a:bodyPr>
          <a:lstStyle/>
          <a:p>
            <a:pPr algn="l"/>
            <a:br>
              <a:rPr lang="en-IE" sz="2200" b="0" i="0" u="none" strike="noStrike" baseline="0" dirty="0">
                <a:solidFill>
                  <a:srgbClr val="FFFFFF"/>
                </a:solidFill>
                <a:latin typeface="DaxlinePro-Regular"/>
              </a:rPr>
            </a:br>
            <a:r>
              <a:rPr lang="en-IE" sz="2200" b="1" i="0" u="none" strike="noStrike" baseline="0" dirty="0">
                <a:solidFill>
                  <a:srgbClr val="FFFFFF"/>
                </a:solidFill>
                <a:latin typeface="DaxlinePro-Regular"/>
              </a:rPr>
              <a:t>Methodology and programme:</a:t>
            </a:r>
            <a:br>
              <a:rPr lang="en-IE" sz="2200" b="1" i="0" u="none" strike="noStrike" baseline="0" dirty="0">
                <a:solidFill>
                  <a:srgbClr val="FFFFFF"/>
                </a:solidFill>
                <a:latin typeface="DaxlinePro-Regular"/>
              </a:rPr>
            </a:br>
            <a:br>
              <a:rPr lang="en-US" sz="2200" dirty="0">
                <a:solidFill>
                  <a:schemeClr val="bg1"/>
                </a:solidFill>
              </a:rPr>
            </a:br>
            <a:r>
              <a:rPr lang="en-US" sz="2200" dirty="0">
                <a:solidFill>
                  <a:schemeClr val="bg1"/>
                </a:solidFill>
              </a:rPr>
              <a:t>Consultation and adoption of GI strategy in tandem with CDP review to allow for incorporation of policies and actions in CDP.</a:t>
            </a:r>
            <a:br>
              <a:rPr lang="en-US" sz="2200" dirty="0">
                <a:solidFill>
                  <a:schemeClr val="bg1"/>
                </a:solidFill>
              </a:rPr>
            </a:br>
            <a:br>
              <a:rPr lang="en-US" sz="2200" dirty="0">
                <a:solidFill>
                  <a:schemeClr val="bg1"/>
                </a:solidFill>
              </a:rPr>
            </a:br>
            <a:r>
              <a:rPr lang="en-US" sz="2200" dirty="0">
                <a:solidFill>
                  <a:schemeClr val="bg1"/>
                </a:solidFill>
              </a:rPr>
              <a:t>Currently: GI strategy to be incorporated as an appendix in CDP</a:t>
            </a:r>
            <a:br>
              <a:rPr lang="en-US" sz="2200" dirty="0">
                <a:solidFill>
                  <a:schemeClr val="bg1"/>
                </a:solidFill>
              </a:rPr>
            </a:br>
            <a:br>
              <a:rPr lang="en-US" sz="2200" dirty="0">
                <a:solidFill>
                  <a:schemeClr val="bg1"/>
                </a:solidFill>
              </a:rPr>
            </a:br>
            <a:r>
              <a:rPr lang="en-US" sz="2200" dirty="0">
                <a:solidFill>
                  <a:schemeClr val="bg1"/>
                </a:solidFill>
              </a:rPr>
              <a:t>Parks and Open Space Strategy is being delivered in tandem but has a separate consultation process.</a:t>
            </a:r>
            <a:br>
              <a:rPr lang="en-US" sz="2200" dirty="0">
                <a:solidFill>
                  <a:schemeClr val="bg1"/>
                </a:solidFill>
              </a:rPr>
            </a:br>
            <a:br>
              <a:rPr lang="en-US" sz="2200" dirty="0">
                <a:solidFill>
                  <a:schemeClr val="bg1"/>
                </a:solidFill>
              </a:rPr>
            </a:br>
            <a:br>
              <a:rPr lang="en-US" sz="2200" dirty="0">
                <a:solidFill>
                  <a:srgbClr val="000000"/>
                </a:solidFill>
              </a:rPr>
            </a:br>
            <a:br>
              <a:rPr lang="en-IE" sz="4000" b="0" i="0" u="none" strike="noStrike" baseline="0" dirty="0">
                <a:solidFill>
                  <a:srgbClr val="FFFFFF"/>
                </a:solidFill>
                <a:latin typeface="DaxlinePro-Regular"/>
              </a:rPr>
            </a:br>
            <a:endParaRPr lang="en-IE" sz="4000" dirty="0">
              <a:solidFill>
                <a:srgbClr val="FFFFFF"/>
              </a:solidFill>
            </a:endParaRPr>
          </a:p>
        </p:txBody>
      </p:sp>
      <p:graphicFrame>
        <p:nvGraphicFramePr>
          <p:cNvPr id="5" name="Content Placeholder 2">
            <a:extLst>
              <a:ext uri="{FF2B5EF4-FFF2-40B4-BE49-F238E27FC236}">
                <a16:creationId xmlns:a16="http://schemas.microsoft.com/office/drawing/2014/main" id="{5A91A7AD-798F-4C06-B222-1561431E6D07}"/>
              </a:ext>
            </a:extLst>
          </p:cNvPr>
          <p:cNvGraphicFramePr>
            <a:graphicFrameLocks noGrp="1"/>
          </p:cNvGraphicFramePr>
          <p:nvPr>
            <p:ph idx="1"/>
            <p:extLst>
              <p:ext uri="{D42A27DB-BD31-4B8C-83A1-F6EECF244321}">
                <p14:modId xmlns:p14="http://schemas.microsoft.com/office/powerpoint/2010/main" val="2497501304"/>
              </p:ext>
            </p:extLst>
          </p:nvPr>
        </p:nvGraphicFramePr>
        <p:xfrm>
          <a:off x="6355080" y="955653"/>
          <a:ext cx="5029200"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13923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828</Words>
  <Application>Microsoft Office PowerPoint</Application>
  <PresentationFormat>Widescreen</PresentationFormat>
  <Paragraphs>50</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DaxlinePro-Bold</vt:lpstr>
      <vt:lpstr>DaxlinePro-Regular</vt:lpstr>
      <vt:lpstr>Office Theme</vt:lpstr>
      <vt:lpstr>Green Infrastructure (GI) Strategy   </vt:lpstr>
      <vt:lpstr>GREEN INFRASTRUCTURE  “a strategically planned network of natural and semi-natural areas with other environmental features designed and managed to deliver a wide range of ecosystem services such as water purification, air quality, space for recreation and climate mitigation and adaptation.”  The GI strategy will:  “form the basis for the identification, protection, enhancement and management of the Green Infrastructure network within the County.” </vt:lpstr>
      <vt:lpstr>Strategic Basis:</vt:lpstr>
      <vt:lpstr>Consultants</vt:lpstr>
      <vt:lpstr> Methodology and programme:  Consultation and adoption of GI strategy in tandem with CDP review to allow for incorporation of policies and actions in CDP.  Currently: GI strategy to be incorporated as an appendix in CDP  Parks and Open Space Strategy is being delivered in tandem but has a separate consultation process.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Infrastructure (GI) Strategy</dc:title>
  <dc:creator>Suzanne Furlong</dc:creator>
  <cp:lastModifiedBy>Hazel Craigie</cp:lastModifiedBy>
  <cp:revision>2</cp:revision>
  <dcterms:created xsi:type="dcterms:W3CDTF">2020-09-09T13:41:27Z</dcterms:created>
  <dcterms:modified xsi:type="dcterms:W3CDTF">2020-09-09T17:13:24Z</dcterms:modified>
</cp:coreProperties>
</file>