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57"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66" autoAdjust="0"/>
    <p:restoredTop sz="94660"/>
  </p:normalViewPr>
  <p:slideViewPr>
    <p:cSldViewPr snapToGrid="0">
      <p:cViewPr varScale="1">
        <p:scale>
          <a:sx n="65" d="100"/>
          <a:sy n="65" d="100"/>
        </p:scale>
        <p:origin x="64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1F09D7-6CEF-497C-A076-0DAB83FDDE7B}" type="doc">
      <dgm:prSet loTypeId="urn:microsoft.com/office/officeart/2016/7/layout/VerticalDownArrowProcess" loCatId="process" qsTypeId="urn:microsoft.com/office/officeart/2005/8/quickstyle/simple1" qsCatId="simple" csTypeId="urn:microsoft.com/office/officeart/2005/8/colors/colorful5" csCatId="colorful" phldr="1"/>
      <dgm:spPr/>
      <dgm:t>
        <a:bodyPr/>
        <a:lstStyle/>
        <a:p>
          <a:endParaRPr lang="en-US"/>
        </a:p>
      </dgm:t>
    </dgm:pt>
    <dgm:pt modelId="{1E4CA6BF-839F-427B-9D1D-FE41BDCC10BE}">
      <dgm:prSet/>
      <dgm:spPr/>
      <dgm:t>
        <a:bodyPr/>
        <a:lstStyle/>
        <a:p>
          <a:r>
            <a:rPr lang="en-US" dirty="0"/>
            <a:t>STAGE 1</a:t>
          </a:r>
        </a:p>
      </dgm:t>
    </dgm:pt>
    <dgm:pt modelId="{0DDBEF1D-D16B-4A59-BB6E-65F859C6401A}" type="parTrans" cxnId="{5AEFA3DE-21D5-40C6-AED5-FC8E3A45D689}">
      <dgm:prSet/>
      <dgm:spPr/>
      <dgm:t>
        <a:bodyPr/>
        <a:lstStyle/>
        <a:p>
          <a:endParaRPr lang="en-US"/>
        </a:p>
      </dgm:t>
    </dgm:pt>
    <dgm:pt modelId="{85540AC1-4035-4E46-96A0-C7B0C6B2649D}" type="sibTrans" cxnId="{5AEFA3DE-21D5-40C6-AED5-FC8E3A45D689}">
      <dgm:prSet/>
      <dgm:spPr/>
      <dgm:t>
        <a:bodyPr/>
        <a:lstStyle/>
        <a:p>
          <a:endParaRPr lang="en-US"/>
        </a:p>
      </dgm:t>
    </dgm:pt>
    <dgm:pt modelId="{44268D94-270D-4DA1-A51D-C06A8F732975}">
      <dgm:prSet/>
      <dgm:spPr/>
      <dgm:t>
        <a:bodyPr/>
        <a:lstStyle/>
        <a:p>
          <a:r>
            <a:rPr lang="en-US" dirty="0"/>
            <a:t>Scoping of Project and Summary Report</a:t>
          </a:r>
        </a:p>
        <a:p>
          <a:r>
            <a:rPr lang="en-US" dirty="0"/>
            <a:t>August 2020</a:t>
          </a:r>
        </a:p>
      </dgm:t>
    </dgm:pt>
    <dgm:pt modelId="{068FE313-132B-4BEA-9CF0-1F6383F1531E}" type="parTrans" cxnId="{80161C24-781E-4002-B547-A4A4A6C4A3DB}">
      <dgm:prSet/>
      <dgm:spPr/>
      <dgm:t>
        <a:bodyPr/>
        <a:lstStyle/>
        <a:p>
          <a:endParaRPr lang="en-US"/>
        </a:p>
      </dgm:t>
    </dgm:pt>
    <dgm:pt modelId="{7D7CE4CF-4DCB-47FC-9BED-3841F4D17EA1}" type="sibTrans" cxnId="{80161C24-781E-4002-B547-A4A4A6C4A3DB}">
      <dgm:prSet/>
      <dgm:spPr/>
      <dgm:t>
        <a:bodyPr/>
        <a:lstStyle/>
        <a:p>
          <a:endParaRPr lang="en-US"/>
        </a:p>
      </dgm:t>
    </dgm:pt>
    <dgm:pt modelId="{77295AFE-B0C8-4B80-BA83-E54E4D6C3539}">
      <dgm:prSet/>
      <dgm:spPr/>
      <dgm:t>
        <a:bodyPr/>
        <a:lstStyle/>
        <a:p>
          <a:r>
            <a:rPr lang="en-US"/>
            <a:t>STAGE 2</a:t>
          </a:r>
        </a:p>
      </dgm:t>
    </dgm:pt>
    <dgm:pt modelId="{4C841DD4-5657-477A-A3AD-7D65072396F4}" type="parTrans" cxnId="{A941EB04-A484-4355-81EE-4D9EB4BB1910}">
      <dgm:prSet/>
      <dgm:spPr/>
      <dgm:t>
        <a:bodyPr/>
        <a:lstStyle/>
        <a:p>
          <a:endParaRPr lang="en-US"/>
        </a:p>
      </dgm:t>
    </dgm:pt>
    <dgm:pt modelId="{AB995CD4-9F2D-4366-9789-05682DE410BD}" type="sibTrans" cxnId="{A941EB04-A484-4355-81EE-4D9EB4BB1910}">
      <dgm:prSet/>
      <dgm:spPr/>
      <dgm:t>
        <a:bodyPr/>
        <a:lstStyle/>
        <a:p>
          <a:endParaRPr lang="en-US"/>
        </a:p>
      </dgm:t>
    </dgm:pt>
    <dgm:pt modelId="{CCF777AE-BD3C-44FF-97B5-165DD7D490C1}">
      <dgm:prSet/>
      <dgm:spPr/>
      <dgm:t>
        <a:bodyPr/>
        <a:lstStyle/>
        <a:p>
          <a:r>
            <a:rPr lang="en-US" dirty="0"/>
            <a:t>Desktop Investigation, Surveys and Mapping</a:t>
          </a:r>
        </a:p>
        <a:p>
          <a:r>
            <a:rPr lang="en-US" dirty="0"/>
            <a:t>August-October 2020</a:t>
          </a:r>
        </a:p>
      </dgm:t>
    </dgm:pt>
    <dgm:pt modelId="{37594B0B-5952-4A7F-B636-587A8B2C4298}" type="parTrans" cxnId="{99E9DAE4-94F3-41F4-ADE1-235D474580A3}">
      <dgm:prSet/>
      <dgm:spPr/>
      <dgm:t>
        <a:bodyPr/>
        <a:lstStyle/>
        <a:p>
          <a:endParaRPr lang="en-US"/>
        </a:p>
      </dgm:t>
    </dgm:pt>
    <dgm:pt modelId="{68751FC9-204B-4817-A41C-7569A9A94B56}" type="sibTrans" cxnId="{99E9DAE4-94F3-41F4-ADE1-235D474580A3}">
      <dgm:prSet/>
      <dgm:spPr/>
      <dgm:t>
        <a:bodyPr/>
        <a:lstStyle/>
        <a:p>
          <a:endParaRPr lang="en-US"/>
        </a:p>
      </dgm:t>
    </dgm:pt>
    <dgm:pt modelId="{E242054D-A8AA-4075-B4B5-C764A9FD49DC}">
      <dgm:prSet/>
      <dgm:spPr/>
      <dgm:t>
        <a:bodyPr/>
        <a:lstStyle/>
        <a:p>
          <a:r>
            <a:rPr lang="en-US"/>
            <a:t>STAGE 3</a:t>
          </a:r>
        </a:p>
      </dgm:t>
    </dgm:pt>
    <dgm:pt modelId="{891A8A39-131C-4BA9-B15F-FFA5E280A73B}" type="parTrans" cxnId="{CCECA321-0F22-44FE-ACED-74F7251FA334}">
      <dgm:prSet/>
      <dgm:spPr/>
      <dgm:t>
        <a:bodyPr/>
        <a:lstStyle/>
        <a:p>
          <a:endParaRPr lang="en-US"/>
        </a:p>
      </dgm:t>
    </dgm:pt>
    <dgm:pt modelId="{D2FE464B-F75A-4D00-A949-AD1BFA245D51}" type="sibTrans" cxnId="{CCECA321-0F22-44FE-ACED-74F7251FA334}">
      <dgm:prSet/>
      <dgm:spPr/>
      <dgm:t>
        <a:bodyPr/>
        <a:lstStyle/>
        <a:p>
          <a:endParaRPr lang="en-US"/>
        </a:p>
      </dgm:t>
    </dgm:pt>
    <dgm:pt modelId="{77D05DC1-7C9D-4C91-9B21-9FAF941E3400}">
      <dgm:prSet/>
      <dgm:spPr/>
      <dgm:t>
        <a:bodyPr/>
        <a:lstStyle/>
        <a:p>
          <a:r>
            <a:rPr lang="en-US" dirty="0"/>
            <a:t>Interim Report(s), Analysis, Mapping </a:t>
          </a:r>
        </a:p>
        <a:p>
          <a:r>
            <a:rPr lang="en-US" dirty="0"/>
            <a:t>Sept 2020-May 2021 with submission of policy and mapping information in line with requirements of CDP key dates.</a:t>
          </a:r>
        </a:p>
      </dgm:t>
    </dgm:pt>
    <dgm:pt modelId="{5FBD3752-6242-4A16-8AA7-AA3190485E84}" type="parTrans" cxnId="{B5EAAB97-21A2-48C3-8701-DC29274D19E0}">
      <dgm:prSet/>
      <dgm:spPr/>
      <dgm:t>
        <a:bodyPr/>
        <a:lstStyle/>
        <a:p>
          <a:endParaRPr lang="en-US"/>
        </a:p>
      </dgm:t>
    </dgm:pt>
    <dgm:pt modelId="{99EC9A38-3A78-43E9-A10A-00D8C3C3517E}" type="sibTrans" cxnId="{B5EAAB97-21A2-48C3-8701-DC29274D19E0}">
      <dgm:prSet/>
      <dgm:spPr/>
      <dgm:t>
        <a:bodyPr/>
        <a:lstStyle/>
        <a:p>
          <a:endParaRPr lang="en-US"/>
        </a:p>
      </dgm:t>
    </dgm:pt>
    <dgm:pt modelId="{763D1A49-F354-402A-8ADA-044D33BCF1EB}">
      <dgm:prSet/>
      <dgm:spPr/>
      <dgm:t>
        <a:bodyPr/>
        <a:lstStyle/>
        <a:p>
          <a:r>
            <a:rPr lang="en-US"/>
            <a:t>STAGE 4</a:t>
          </a:r>
        </a:p>
      </dgm:t>
    </dgm:pt>
    <dgm:pt modelId="{0C11651E-3BDA-466A-A356-5DF16A3EC40C}" type="parTrans" cxnId="{CC709069-62F9-43D1-B683-75AD6DA2CE14}">
      <dgm:prSet/>
      <dgm:spPr/>
      <dgm:t>
        <a:bodyPr/>
        <a:lstStyle/>
        <a:p>
          <a:endParaRPr lang="en-US"/>
        </a:p>
      </dgm:t>
    </dgm:pt>
    <dgm:pt modelId="{BCC7AF22-A3A7-4019-8241-ACA239CE6721}" type="sibTrans" cxnId="{CC709069-62F9-43D1-B683-75AD6DA2CE14}">
      <dgm:prSet/>
      <dgm:spPr/>
      <dgm:t>
        <a:bodyPr/>
        <a:lstStyle/>
        <a:p>
          <a:endParaRPr lang="en-US"/>
        </a:p>
      </dgm:t>
    </dgm:pt>
    <dgm:pt modelId="{BAF78D20-FABE-4755-A722-ECF3B673BB7C}">
      <dgm:prSet/>
      <dgm:spPr/>
      <dgm:t>
        <a:bodyPr/>
        <a:lstStyle/>
        <a:p>
          <a:r>
            <a:rPr lang="en-US" dirty="0"/>
            <a:t>Final Report – Draft reports, Consultation, Finalised Mapping, Findings, Recommendations &amp; Action Plans</a:t>
          </a:r>
        </a:p>
        <a:p>
          <a:r>
            <a:rPr lang="en-US" dirty="0"/>
            <a:t>Feb 2021-March 2022 </a:t>
          </a:r>
        </a:p>
      </dgm:t>
    </dgm:pt>
    <dgm:pt modelId="{B567C3EC-6B47-4F95-BF05-0DC72F77B5DC}" type="parTrans" cxnId="{ACCA1C75-C820-490E-BCF2-CF677112C377}">
      <dgm:prSet/>
      <dgm:spPr/>
      <dgm:t>
        <a:bodyPr/>
        <a:lstStyle/>
        <a:p>
          <a:endParaRPr lang="en-US"/>
        </a:p>
      </dgm:t>
    </dgm:pt>
    <dgm:pt modelId="{970081D9-A307-4568-86DF-654CFF83FE30}" type="sibTrans" cxnId="{ACCA1C75-C820-490E-BCF2-CF677112C377}">
      <dgm:prSet/>
      <dgm:spPr/>
      <dgm:t>
        <a:bodyPr/>
        <a:lstStyle/>
        <a:p>
          <a:endParaRPr lang="en-US"/>
        </a:p>
      </dgm:t>
    </dgm:pt>
    <dgm:pt modelId="{F5333CA2-DC79-4A87-949B-49C0000DA517}" type="pres">
      <dgm:prSet presAssocID="{A31F09D7-6CEF-497C-A076-0DAB83FDDE7B}" presName="Name0" presStyleCnt="0">
        <dgm:presLayoutVars>
          <dgm:dir/>
          <dgm:animLvl val="lvl"/>
          <dgm:resizeHandles val="exact"/>
        </dgm:presLayoutVars>
      </dgm:prSet>
      <dgm:spPr/>
    </dgm:pt>
    <dgm:pt modelId="{8EAD4870-B612-4C77-B988-37BBCD995D04}" type="pres">
      <dgm:prSet presAssocID="{763D1A49-F354-402A-8ADA-044D33BCF1EB}" presName="boxAndChildren" presStyleCnt="0"/>
      <dgm:spPr/>
    </dgm:pt>
    <dgm:pt modelId="{5396979C-24CE-490E-BF0F-21B956122BFE}" type="pres">
      <dgm:prSet presAssocID="{763D1A49-F354-402A-8ADA-044D33BCF1EB}" presName="parentTextBox" presStyleLbl="alignNode1" presStyleIdx="0" presStyleCnt="4"/>
      <dgm:spPr/>
    </dgm:pt>
    <dgm:pt modelId="{73A5C351-8EF3-4241-8707-BE5E45249C2F}" type="pres">
      <dgm:prSet presAssocID="{763D1A49-F354-402A-8ADA-044D33BCF1EB}" presName="descendantBox" presStyleLbl="bgAccFollowNode1" presStyleIdx="0" presStyleCnt="4"/>
      <dgm:spPr/>
    </dgm:pt>
    <dgm:pt modelId="{4617FBC5-6F3D-4C7A-915F-CF9766A21550}" type="pres">
      <dgm:prSet presAssocID="{D2FE464B-F75A-4D00-A949-AD1BFA245D51}" presName="sp" presStyleCnt="0"/>
      <dgm:spPr/>
    </dgm:pt>
    <dgm:pt modelId="{32925735-475F-42CC-834D-F8A54BED45A6}" type="pres">
      <dgm:prSet presAssocID="{E242054D-A8AA-4075-B4B5-C764A9FD49DC}" presName="arrowAndChildren" presStyleCnt="0"/>
      <dgm:spPr/>
    </dgm:pt>
    <dgm:pt modelId="{348B60F2-9C66-42BA-AEC6-FEA37D8E7C77}" type="pres">
      <dgm:prSet presAssocID="{E242054D-A8AA-4075-B4B5-C764A9FD49DC}" presName="parentTextArrow" presStyleLbl="node1" presStyleIdx="0" presStyleCnt="0"/>
      <dgm:spPr/>
    </dgm:pt>
    <dgm:pt modelId="{E384C08A-CA56-4121-A6AE-9A69B4F435DE}" type="pres">
      <dgm:prSet presAssocID="{E242054D-A8AA-4075-B4B5-C764A9FD49DC}" presName="arrow" presStyleLbl="alignNode1" presStyleIdx="1" presStyleCnt="4"/>
      <dgm:spPr/>
    </dgm:pt>
    <dgm:pt modelId="{5BB76289-3FEB-4F19-AE1E-8FE24C3B1C93}" type="pres">
      <dgm:prSet presAssocID="{E242054D-A8AA-4075-B4B5-C764A9FD49DC}" presName="descendantArrow" presStyleLbl="bgAccFollowNode1" presStyleIdx="1" presStyleCnt="4"/>
      <dgm:spPr/>
    </dgm:pt>
    <dgm:pt modelId="{C76D98DD-4F99-4CFA-A1D5-AE40F0D08D42}" type="pres">
      <dgm:prSet presAssocID="{AB995CD4-9F2D-4366-9789-05682DE410BD}" presName="sp" presStyleCnt="0"/>
      <dgm:spPr/>
    </dgm:pt>
    <dgm:pt modelId="{EC9C64A4-FA84-4A94-A0B7-81479334A0E8}" type="pres">
      <dgm:prSet presAssocID="{77295AFE-B0C8-4B80-BA83-E54E4D6C3539}" presName="arrowAndChildren" presStyleCnt="0"/>
      <dgm:spPr/>
    </dgm:pt>
    <dgm:pt modelId="{FB66703B-F1E0-4E00-BD68-DDEAF1CFBF55}" type="pres">
      <dgm:prSet presAssocID="{77295AFE-B0C8-4B80-BA83-E54E4D6C3539}" presName="parentTextArrow" presStyleLbl="node1" presStyleIdx="0" presStyleCnt="0"/>
      <dgm:spPr/>
    </dgm:pt>
    <dgm:pt modelId="{37699A4D-75A6-465A-A91B-360E65CA9381}" type="pres">
      <dgm:prSet presAssocID="{77295AFE-B0C8-4B80-BA83-E54E4D6C3539}" presName="arrow" presStyleLbl="alignNode1" presStyleIdx="2" presStyleCnt="4"/>
      <dgm:spPr/>
    </dgm:pt>
    <dgm:pt modelId="{98C54CEC-F5B8-4853-8582-C70E3705B61A}" type="pres">
      <dgm:prSet presAssocID="{77295AFE-B0C8-4B80-BA83-E54E4D6C3539}" presName="descendantArrow" presStyleLbl="bgAccFollowNode1" presStyleIdx="2" presStyleCnt="4"/>
      <dgm:spPr/>
    </dgm:pt>
    <dgm:pt modelId="{23B0A30D-5BBA-465C-9402-D73CC358CCFE}" type="pres">
      <dgm:prSet presAssocID="{85540AC1-4035-4E46-96A0-C7B0C6B2649D}" presName="sp" presStyleCnt="0"/>
      <dgm:spPr/>
    </dgm:pt>
    <dgm:pt modelId="{887B01FA-6EAC-445A-B9E8-9955A0D6AF2B}" type="pres">
      <dgm:prSet presAssocID="{1E4CA6BF-839F-427B-9D1D-FE41BDCC10BE}" presName="arrowAndChildren" presStyleCnt="0"/>
      <dgm:spPr/>
    </dgm:pt>
    <dgm:pt modelId="{D379F93C-19C5-46B6-9F3D-145F70D4DD20}" type="pres">
      <dgm:prSet presAssocID="{1E4CA6BF-839F-427B-9D1D-FE41BDCC10BE}" presName="parentTextArrow" presStyleLbl="node1" presStyleIdx="0" presStyleCnt="0"/>
      <dgm:spPr/>
    </dgm:pt>
    <dgm:pt modelId="{0B33B359-4D28-4AB1-97AF-4A083FC83BE6}" type="pres">
      <dgm:prSet presAssocID="{1E4CA6BF-839F-427B-9D1D-FE41BDCC10BE}" presName="arrow" presStyleLbl="alignNode1" presStyleIdx="3" presStyleCnt="4"/>
      <dgm:spPr/>
    </dgm:pt>
    <dgm:pt modelId="{CF8FF8B1-1B38-481D-943F-D3A9C114811F}" type="pres">
      <dgm:prSet presAssocID="{1E4CA6BF-839F-427B-9D1D-FE41BDCC10BE}" presName="descendantArrow" presStyleLbl="bgAccFollowNode1" presStyleIdx="3" presStyleCnt="4"/>
      <dgm:spPr/>
    </dgm:pt>
  </dgm:ptLst>
  <dgm:cxnLst>
    <dgm:cxn modelId="{A941EB04-A484-4355-81EE-4D9EB4BB1910}" srcId="{A31F09D7-6CEF-497C-A076-0DAB83FDDE7B}" destId="{77295AFE-B0C8-4B80-BA83-E54E4D6C3539}" srcOrd="1" destOrd="0" parTransId="{4C841DD4-5657-477A-A3AD-7D65072396F4}" sibTransId="{AB995CD4-9F2D-4366-9789-05682DE410BD}"/>
    <dgm:cxn modelId="{08911019-FDDE-4B72-BC42-5C63AD5C158A}" type="presOf" srcId="{E242054D-A8AA-4075-B4B5-C764A9FD49DC}" destId="{E384C08A-CA56-4121-A6AE-9A69B4F435DE}" srcOrd="1" destOrd="0" presId="urn:microsoft.com/office/officeart/2016/7/layout/VerticalDownArrowProcess"/>
    <dgm:cxn modelId="{CCECA321-0F22-44FE-ACED-74F7251FA334}" srcId="{A31F09D7-6CEF-497C-A076-0DAB83FDDE7B}" destId="{E242054D-A8AA-4075-B4B5-C764A9FD49DC}" srcOrd="2" destOrd="0" parTransId="{891A8A39-131C-4BA9-B15F-FFA5E280A73B}" sibTransId="{D2FE464B-F75A-4D00-A949-AD1BFA245D51}"/>
    <dgm:cxn modelId="{80161C24-781E-4002-B547-A4A4A6C4A3DB}" srcId="{1E4CA6BF-839F-427B-9D1D-FE41BDCC10BE}" destId="{44268D94-270D-4DA1-A51D-C06A8F732975}" srcOrd="0" destOrd="0" parTransId="{068FE313-132B-4BEA-9CF0-1F6383F1531E}" sibTransId="{7D7CE4CF-4DCB-47FC-9BED-3841F4D17EA1}"/>
    <dgm:cxn modelId="{CFB3BE33-420B-4333-8845-A688CA83A3FF}" type="presOf" srcId="{CCF777AE-BD3C-44FF-97B5-165DD7D490C1}" destId="{98C54CEC-F5B8-4853-8582-C70E3705B61A}" srcOrd="0" destOrd="0" presId="urn:microsoft.com/office/officeart/2016/7/layout/VerticalDownArrowProcess"/>
    <dgm:cxn modelId="{CAD08F3F-F27E-4FC8-97A6-FDA2E9736554}" type="presOf" srcId="{1E4CA6BF-839F-427B-9D1D-FE41BDCC10BE}" destId="{0B33B359-4D28-4AB1-97AF-4A083FC83BE6}" srcOrd="1" destOrd="0" presId="urn:microsoft.com/office/officeart/2016/7/layout/VerticalDownArrowProcess"/>
    <dgm:cxn modelId="{BC62B040-7E63-4AB3-893A-F55FA8E9D30E}" type="presOf" srcId="{77D05DC1-7C9D-4C91-9B21-9FAF941E3400}" destId="{5BB76289-3FEB-4F19-AE1E-8FE24C3B1C93}" srcOrd="0" destOrd="0" presId="urn:microsoft.com/office/officeart/2016/7/layout/VerticalDownArrowProcess"/>
    <dgm:cxn modelId="{CC709069-62F9-43D1-B683-75AD6DA2CE14}" srcId="{A31F09D7-6CEF-497C-A076-0DAB83FDDE7B}" destId="{763D1A49-F354-402A-8ADA-044D33BCF1EB}" srcOrd="3" destOrd="0" parTransId="{0C11651E-3BDA-466A-A356-5DF16A3EC40C}" sibTransId="{BCC7AF22-A3A7-4019-8241-ACA239CE6721}"/>
    <dgm:cxn modelId="{5DE6DA6F-42F7-46C5-897F-4F05C36D21FB}" type="presOf" srcId="{A31F09D7-6CEF-497C-A076-0DAB83FDDE7B}" destId="{F5333CA2-DC79-4A87-949B-49C0000DA517}" srcOrd="0" destOrd="0" presId="urn:microsoft.com/office/officeart/2016/7/layout/VerticalDownArrowProcess"/>
    <dgm:cxn modelId="{FBE2D174-46E6-4607-87A2-050F7874AE92}" type="presOf" srcId="{BAF78D20-FABE-4755-A722-ECF3B673BB7C}" destId="{73A5C351-8EF3-4241-8707-BE5E45249C2F}" srcOrd="0" destOrd="0" presId="urn:microsoft.com/office/officeart/2016/7/layout/VerticalDownArrowProcess"/>
    <dgm:cxn modelId="{ACCA1C75-C820-490E-BCF2-CF677112C377}" srcId="{763D1A49-F354-402A-8ADA-044D33BCF1EB}" destId="{BAF78D20-FABE-4755-A722-ECF3B673BB7C}" srcOrd="0" destOrd="0" parTransId="{B567C3EC-6B47-4F95-BF05-0DC72F77B5DC}" sibTransId="{970081D9-A307-4568-86DF-654CFF83FE30}"/>
    <dgm:cxn modelId="{71B89D87-0636-4C92-9141-CAA9D32A2C67}" type="presOf" srcId="{E242054D-A8AA-4075-B4B5-C764A9FD49DC}" destId="{348B60F2-9C66-42BA-AEC6-FEA37D8E7C77}" srcOrd="0" destOrd="0" presId="urn:microsoft.com/office/officeart/2016/7/layout/VerticalDownArrowProcess"/>
    <dgm:cxn modelId="{B5EAAB97-21A2-48C3-8701-DC29274D19E0}" srcId="{E242054D-A8AA-4075-B4B5-C764A9FD49DC}" destId="{77D05DC1-7C9D-4C91-9B21-9FAF941E3400}" srcOrd="0" destOrd="0" parTransId="{5FBD3752-6242-4A16-8AA7-AA3190485E84}" sibTransId="{99EC9A38-3A78-43E9-A10A-00D8C3C3517E}"/>
    <dgm:cxn modelId="{39B7BB9D-242B-4DCC-B5FD-02314D6D7316}" type="presOf" srcId="{1E4CA6BF-839F-427B-9D1D-FE41BDCC10BE}" destId="{D379F93C-19C5-46B6-9F3D-145F70D4DD20}" srcOrd="0" destOrd="0" presId="urn:microsoft.com/office/officeart/2016/7/layout/VerticalDownArrowProcess"/>
    <dgm:cxn modelId="{7F627DAA-F563-45F7-B81D-F356B6E0628E}" type="presOf" srcId="{77295AFE-B0C8-4B80-BA83-E54E4D6C3539}" destId="{FB66703B-F1E0-4E00-BD68-DDEAF1CFBF55}" srcOrd="0" destOrd="0" presId="urn:microsoft.com/office/officeart/2016/7/layout/VerticalDownArrowProcess"/>
    <dgm:cxn modelId="{D17F1DB5-A08A-41CB-902E-00A30B2AA0BC}" type="presOf" srcId="{77295AFE-B0C8-4B80-BA83-E54E4D6C3539}" destId="{37699A4D-75A6-465A-A91B-360E65CA9381}" srcOrd="1" destOrd="0" presId="urn:microsoft.com/office/officeart/2016/7/layout/VerticalDownArrowProcess"/>
    <dgm:cxn modelId="{E86C27CC-915B-40DA-9621-DBDA4279EDE1}" type="presOf" srcId="{763D1A49-F354-402A-8ADA-044D33BCF1EB}" destId="{5396979C-24CE-490E-BF0F-21B956122BFE}" srcOrd="0" destOrd="0" presId="urn:microsoft.com/office/officeart/2016/7/layout/VerticalDownArrowProcess"/>
    <dgm:cxn modelId="{0B6AFFD5-E2A8-471E-AB22-5CF446DAD8C3}" type="presOf" srcId="{44268D94-270D-4DA1-A51D-C06A8F732975}" destId="{CF8FF8B1-1B38-481D-943F-D3A9C114811F}" srcOrd="0" destOrd="0" presId="urn:microsoft.com/office/officeart/2016/7/layout/VerticalDownArrowProcess"/>
    <dgm:cxn modelId="{5AEFA3DE-21D5-40C6-AED5-FC8E3A45D689}" srcId="{A31F09D7-6CEF-497C-A076-0DAB83FDDE7B}" destId="{1E4CA6BF-839F-427B-9D1D-FE41BDCC10BE}" srcOrd="0" destOrd="0" parTransId="{0DDBEF1D-D16B-4A59-BB6E-65F859C6401A}" sibTransId="{85540AC1-4035-4E46-96A0-C7B0C6B2649D}"/>
    <dgm:cxn modelId="{99E9DAE4-94F3-41F4-ADE1-235D474580A3}" srcId="{77295AFE-B0C8-4B80-BA83-E54E4D6C3539}" destId="{CCF777AE-BD3C-44FF-97B5-165DD7D490C1}" srcOrd="0" destOrd="0" parTransId="{37594B0B-5952-4A7F-B636-587A8B2C4298}" sibTransId="{68751FC9-204B-4817-A41C-7569A9A94B56}"/>
    <dgm:cxn modelId="{83A5DE95-CD44-450B-AC8D-BD4629615CD0}" type="presParOf" srcId="{F5333CA2-DC79-4A87-949B-49C0000DA517}" destId="{8EAD4870-B612-4C77-B988-37BBCD995D04}" srcOrd="0" destOrd="0" presId="urn:microsoft.com/office/officeart/2016/7/layout/VerticalDownArrowProcess"/>
    <dgm:cxn modelId="{3419D4AE-2301-487F-BD4A-C06D5FD167B4}" type="presParOf" srcId="{8EAD4870-B612-4C77-B988-37BBCD995D04}" destId="{5396979C-24CE-490E-BF0F-21B956122BFE}" srcOrd="0" destOrd="0" presId="urn:microsoft.com/office/officeart/2016/7/layout/VerticalDownArrowProcess"/>
    <dgm:cxn modelId="{83DDA583-3C65-4F70-B30B-C5AC5E138653}" type="presParOf" srcId="{8EAD4870-B612-4C77-B988-37BBCD995D04}" destId="{73A5C351-8EF3-4241-8707-BE5E45249C2F}" srcOrd="1" destOrd="0" presId="urn:microsoft.com/office/officeart/2016/7/layout/VerticalDownArrowProcess"/>
    <dgm:cxn modelId="{06A7CEED-18FE-4107-844A-32A96711C1FA}" type="presParOf" srcId="{F5333CA2-DC79-4A87-949B-49C0000DA517}" destId="{4617FBC5-6F3D-4C7A-915F-CF9766A21550}" srcOrd="1" destOrd="0" presId="urn:microsoft.com/office/officeart/2016/7/layout/VerticalDownArrowProcess"/>
    <dgm:cxn modelId="{780E31F1-29CD-4089-82D6-C3B0EA63E3CF}" type="presParOf" srcId="{F5333CA2-DC79-4A87-949B-49C0000DA517}" destId="{32925735-475F-42CC-834D-F8A54BED45A6}" srcOrd="2" destOrd="0" presId="urn:microsoft.com/office/officeart/2016/7/layout/VerticalDownArrowProcess"/>
    <dgm:cxn modelId="{E3B9F2A2-AF06-4F91-95CB-E1C35342DA88}" type="presParOf" srcId="{32925735-475F-42CC-834D-F8A54BED45A6}" destId="{348B60F2-9C66-42BA-AEC6-FEA37D8E7C77}" srcOrd="0" destOrd="0" presId="urn:microsoft.com/office/officeart/2016/7/layout/VerticalDownArrowProcess"/>
    <dgm:cxn modelId="{899E9356-89FF-4362-9CC9-B56262F9A8BA}" type="presParOf" srcId="{32925735-475F-42CC-834D-F8A54BED45A6}" destId="{E384C08A-CA56-4121-A6AE-9A69B4F435DE}" srcOrd="1" destOrd="0" presId="urn:microsoft.com/office/officeart/2016/7/layout/VerticalDownArrowProcess"/>
    <dgm:cxn modelId="{89091229-8026-4E86-B01E-1E709DC33F64}" type="presParOf" srcId="{32925735-475F-42CC-834D-F8A54BED45A6}" destId="{5BB76289-3FEB-4F19-AE1E-8FE24C3B1C93}" srcOrd="2" destOrd="0" presId="urn:microsoft.com/office/officeart/2016/7/layout/VerticalDownArrowProcess"/>
    <dgm:cxn modelId="{6FFD2934-7952-4E88-8761-26BDCD1DA496}" type="presParOf" srcId="{F5333CA2-DC79-4A87-949B-49C0000DA517}" destId="{C76D98DD-4F99-4CFA-A1D5-AE40F0D08D42}" srcOrd="3" destOrd="0" presId="urn:microsoft.com/office/officeart/2016/7/layout/VerticalDownArrowProcess"/>
    <dgm:cxn modelId="{0D303434-E20F-4321-A4F8-240D6C693964}" type="presParOf" srcId="{F5333CA2-DC79-4A87-949B-49C0000DA517}" destId="{EC9C64A4-FA84-4A94-A0B7-81479334A0E8}" srcOrd="4" destOrd="0" presId="urn:microsoft.com/office/officeart/2016/7/layout/VerticalDownArrowProcess"/>
    <dgm:cxn modelId="{339F66F7-CA7E-44F5-95CF-8D3A283818B2}" type="presParOf" srcId="{EC9C64A4-FA84-4A94-A0B7-81479334A0E8}" destId="{FB66703B-F1E0-4E00-BD68-DDEAF1CFBF55}" srcOrd="0" destOrd="0" presId="urn:microsoft.com/office/officeart/2016/7/layout/VerticalDownArrowProcess"/>
    <dgm:cxn modelId="{C2F236A3-D37C-43FA-9F1D-67D45EBCD691}" type="presParOf" srcId="{EC9C64A4-FA84-4A94-A0B7-81479334A0E8}" destId="{37699A4D-75A6-465A-A91B-360E65CA9381}" srcOrd="1" destOrd="0" presId="urn:microsoft.com/office/officeart/2016/7/layout/VerticalDownArrowProcess"/>
    <dgm:cxn modelId="{176F32C5-8B83-48B2-839F-8D651B2F7130}" type="presParOf" srcId="{EC9C64A4-FA84-4A94-A0B7-81479334A0E8}" destId="{98C54CEC-F5B8-4853-8582-C70E3705B61A}" srcOrd="2" destOrd="0" presId="urn:microsoft.com/office/officeart/2016/7/layout/VerticalDownArrowProcess"/>
    <dgm:cxn modelId="{521EA0F9-ABDE-432B-85E2-E5B9533902C2}" type="presParOf" srcId="{F5333CA2-DC79-4A87-949B-49C0000DA517}" destId="{23B0A30D-5BBA-465C-9402-D73CC358CCFE}" srcOrd="5" destOrd="0" presId="urn:microsoft.com/office/officeart/2016/7/layout/VerticalDownArrowProcess"/>
    <dgm:cxn modelId="{CD02BC0D-EE1E-4353-A0F9-A4E0C6EC0079}" type="presParOf" srcId="{F5333CA2-DC79-4A87-949B-49C0000DA517}" destId="{887B01FA-6EAC-445A-B9E8-9955A0D6AF2B}" srcOrd="6" destOrd="0" presId="urn:microsoft.com/office/officeart/2016/7/layout/VerticalDownArrowProcess"/>
    <dgm:cxn modelId="{C15101C9-3417-40AB-BCDF-1AC72AA5A357}" type="presParOf" srcId="{887B01FA-6EAC-445A-B9E8-9955A0D6AF2B}" destId="{D379F93C-19C5-46B6-9F3D-145F70D4DD20}" srcOrd="0" destOrd="0" presId="urn:microsoft.com/office/officeart/2016/7/layout/VerticalDownArrowProcess"/>
    <dgm:cxn modelId="{D636FB69-171E-421A-8595-6F54680976A1}" type="presParOf" srcId="{887B01FA-6EAC-445A-B9E8-9955A0D6AF2B}" destId="{0B33B359-4D28-4AB1-97AF-4A083FC83BE6}" srcOrd="1" destOrd="0" presId="urn:microsoft.com/office/officeart/2016/7/layout/VerticalDownArrowProcess"/>
    <dgm:cxn modelId="{6AD126A2-0680-4BBE-862D-91389A10CA1D}" type="presParOf" srcId="{887B01FA-6EAC-445A-B9E8-9955A0D6AF2B}" destId="{CF8FF8B1-1B38-481D-943F-D3A9C114811F}"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6979C-24CE-490E-BF0F-21B956122BFE}">
      <dsp:nvSpPr>
        <dsp:cNvPr id="0" name=""/>
        <dsp:cNvSpPr/>
      </dsp:nvSpPr>
      <dsp:spPr>
        <a:xfrm>
          <a:off x="0" y="4058282"/>
          <a:ext cx="1257299" cy="887853"/>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419" tIns="177800" rIns="89419" bIns="177800" numCol="1" spcCol="1270" anchor="ctr" anchorCtr="0">
          <a:noAutofit/>
        </a:bodyPr>
        <a:lstStyle/>
        <a:p>
          <a:pPr marL="0" lvl="0" indent="0" algn="ctr" defTabSz="1111250">
            <a:lnSpc>
              <a:spcPct val="90000"/>
            </a:lnSpc>
            <a:spcBef>
              <a:spcPct val="0"/>
            </a:spcBef>
            <a:spcAft>
              <a:spcPct val="35000"/>
            </a:spcAft>
            <a:buNone/>
          </a:pPr>
          <a:r>
            <a:rPr lang="en-US" sz="2500" kern="1200"/>
            <a:t>STAGE 4</a:t>
          </a:r>
        </a:p>
      </dsp:txBody>
      <dsp:txXfrm>
        <a:off x="0" y="4058282"/>
        <a:ext cx="1257299" cy="887853"/>
      </dsp:txXfrm>
    </dsp:sp>
    <dsp:sp modelId="{73A5C351-8EF3-4241-8707-BE5E45249C2F}">
      <dsp:nvSpPr>
        <dsp:cNvPr id="0" name=""/>
        <dsp:cNvSpPr/>
      </dsp:nvSpPr>
      <dsp:spPr>
        <a:xfrm>
          <a:off x="1257299" y="4058282"/>
          <a:ext cx="3771900" cy="887853"/>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512" tIns="139700" rIns="76512" bIns="139700" numCol="1" spcCol="1270" anchor="ctr" anchorCtr="0">
          <a:noAutofit/>
        </a:bodyPr>
        <a:lstStyle/>
        <a:p>
          <a:pPr marL="0" lvl="0" indent="0" algn="l" defTabSz="488950">
            <a:lnSpc>
              <a:spcPct val="90000"/>
            </a:lnSpc>
            <a:spcBef>
              <a:spcPct val="0"/>
            </a:spcBef>
            <a:spcAft>
              <a:spcPct val="35000"/>
            </a:spcAft>
            <a:buNone/>
          </a:pPr>
          <a:r>
            <a:rPr lang="en-US" sz="1100" kern="1200" dirty="0"/>
            <a:t>Final Report – Draft reports, Consultation, Finalised Mapping, Findings, Recommendations &amp; Action Plans</a:t>
          </a:r>
        </a:p>
        <a:p>
          <a:pPr marL="0" lvl="0" indent="0" algn="l" defTabSz="488950">
            <a:lnSpc>
              <a:spcPct val="90000"/>
            </a:lnSpc>
            <a:spcBef>
              <a:spcPct val="0"/>
            </a:spcBef>
            <a:spcAft>
              <a:spcPct val="35000"/>
            </a:spcAft>
            <a:buNone/>
          </a:pPr>
          <a:r>
            <a:rPr lang="en-US" sz="1100" kern="1200" dirty="0"/>
            <a:t>Feb 2021-March 2022 </a:t>
          </a:r>
        </a:p>
      </dsp:txBody>
      <dsp:txXfrm>
        <a:off x="1257299" y="4058282"/>
        <a:ext cx="3771900" cy="887853"/>
      </dsp:txXfrm>
    </dsp:sp>
    <dsp:sp modelId="{E384C08A-CA56-4121-A6AE-9A69B4F435DE}">
      <dsp:nvSpPr>
        <dsp:cNvPr id="0" name=""/>
        <dsp:cNvSpPr/>
      </dsp:nvSpPr>
      <dsp:spPr>
        <a:xfrm rot="10800000">
          <a:off x="0" y="2706082"/>
          <a:ext cx="1257299" cy="1365518"/>
        </a:xfrm>
        <a:prstGeom prst="upArrowCallout">
          <a:avLst>
            <a:gd name="adj1" fmla="val 5000"/>
            <a:gd name="adj2" fmla="val 10000"/>
            <a:gd name="adj3" fmla="val 15000"/>
            <a:gd name="adj4" fmla="val 64977"/>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419" tIns="177800" rIns="89419" bIns="177800" numCol="1" spcCol="1270" anchor="ctr" anchorCtr="0">
          <a:noAutofit/>
        </a:bodyPr>
        <a:lstStyle/>
        <a:p>
          <a:pPr marL="0" lvl="0" indent="0" algn="ctr" defTabSz="1111250">
            <a:lnSpc>
              <a:spcPct val="90000"/>
            </a:lnSpc>
            <a:spcBef>
              <a:spcPct val="0"/>
            </a:spcBef>
            <a:spcAft>
              <a:spcPct val="35000"/>
            </a:spcAft>
            <a:buNone/>
          </a:pPr>
          <a:r>
            <a:rPr lang="en-US" sz="2500" kern="1200"/>
            <a:t>STAGE 3</a:t>
          </a:r>
        </a:p>
      </dsp:txBody>
      <dsp:txXfrm rot="-10800000">
        <a:off x="0" y="2706082"/>
        <a:ext cx="1257299" cy="887586"/>
      </dsp:txXfrm>
    </dsp:sp>
    <dsp:sp modelId="{5BB76289-3FEB-4F19-AE1E-8FE24C3B1C93}">
      <dsp:nvSpPr>
        <dsp:cNvPr id="0" name=""/>
        <dsp:cNvSpPr/>
      </dsp:nvSpPr>
      <dsp:spPr>
        <a:xfrm>
          <a:off x="1257299" y="2706082"/>
          <a:ext cx="3771900" cy="887586"/>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512" tIns="139700" rIns="76512" bIns="139700" numCol="1" spcCol="1270" anchor="ctr" anchorCtr="0">
          <a:noAutofit/>
        </a:bodyPr>
        <a:lstStyle/>
        <a:p>
          <a:pPr marL="0" lvl="0" indent="0" algn="l" defTabSz="488950">
            <a:lnSpc>
              <a:spcPct val="90000"/>
            </a:lnSpc>
            <a:spcBef>
              <a:spcPct val="0"/>
            </a:spcBef>
            <a:spcAft>
              <a:spcPct val="35000"/>
            </a:spcAft>
            <a:buNone/>
          </a:pPr>
          <a:r>
            <a:rPr lang="en-US" sz="1100" kern="1200" dirty="0"/>
            <a:t>Interim Report(s), Analysis, Mapping </a:t>
          </a:r>
        </a:p>
        <a:p>
          <a:pPr marL="0" lvl="0" indent="0" algn="l" defTabSz="488950">
            <a:lnSpc>
              <a:spcPct val="90000"/>
            </a:lnSpc>
            <a:spcBef>
              <a:spcPct val="0"/>
            </a:spcBef>
            <a:spcAft>
              <a:spcPct val="35000"/>
            </a:spcAft>
            <a:buNone/>
          </a:pPr>
          <a:r>
            <a:rPr lang="en-US" sz="1100" kern="1200" dirty="0"/>
            <a:t>Sept 2020-May 2021 with submission of policy and mapping information in line with requirements of CDP key dates.</a:t>
          </a:r>
        </a:p>
      </dsp:txBody>
      <dsp:txXfrm>
        <a:off x="1257299" y="2706082"/>
        <a:ext cx="3771900" cy="887586"/>
      </dsp:txXfrm>
    </dsp:sp>
    <dsp:sp modelId="{37699A4D-75A6-465A-A91B-360E65CA9381}">
      <dsp:nvSpPr>
        <dsp:cNvPr id="0" name=""/>
        <dsp:cNvSpPr/>
      </dsp:nvSpPr>
      <dsp:spPr>
        <a:xfrm rot="10800000">
          <a:off x="0" y="1353882"/>
          <a:ext cx="1257299" cy="1365518"/>
        </a:xfrm>
        <a:prstGeom prst="upArrowCallout">
          <a:avLst>
            <a:gd name="adj1" fmla="val 5000"/>
            <a:gd name="adj2" fmla="val 10000"/>
            <a:gd name="adj3" fmla="val 15000"/>
            <a:gd name="adj4" fmla="val 64977"/>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419" tIns="177800" rIns="89419" bIns="177800" numCol="1" spcCol="1270" anchor="ctr" anchorCtr="0">
          <a:noAutofit/>
        </a:bodyPr>
        <a:lstStyle/>
        <a:p>
          <a:pPr marL="0" lvl="0" indent="0" algn="ctr" defTabSz="1111250">
            <a:lnSpc>
              <a:spcPct val="90000"/>
            </a:lnSpc>
            <a:spcBef>
              <a:spcPct val="0"/>
            </a:spcBef>
            <a:spcAft>
              <a:spcPct val="35000"/>
            </a:spcAft>
            <a:buNone/>
          </a:pPr>
          <a:r>
            <a:rPr lang="en-US" sz="2500" kern="1200"/>
            <a:t>STAGE 2</a:t>
          </a:r>
        </a:p>
      </dsp:txBody>
      <dsp:txXfrm rot="-10800000">
        <a:off x="0" y="1353882"/>
        <a:ext cx="1257299" cy="887586"/>
      </dsp:txXfrm>
    </dsp:sp>
    <dsp:sp modelId="{98C54CEC-F5B8-4853-8582-C70E3705B61A}">
      <dsp:nvSpPr>
        <dsp:cNvPr id="0" name=""/>
        <dsp:cNvSpPr/>
      </dsp:nvSpPr>
      <dsp:spPr>
        <a:xfrm>
          <a:off x="1257299" y="1353882"/>
          <a:ext cx="3771900" cy="887586"/>
        </a:xfrm>
        <a:prstGeom prst="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512" tIns="139700" rIns="76512" bIns="139700" numCol="1" spcCol="1270" anchor="ctr" anchorCtr="0">
          <a:noAutofit/>
        </a:bodyPr>
        <a:lstStyle/>
        <a:p>
          <a:pPr marL="0" lvl="0" indent="0" algn="l" defTabSz="488950">
            <a:lnSpc>
              <a:spcPct val="90000"/>
            </a:lnSpc>
            <a:spcBef>
              <a:spcPct val="0"/>
            </a:spcBef>
            <a:spcAft>
              <a:spcPct val="35000"/>
            </a:spcAft>
            <a:buNone/>
          </a:pPr>
          <a:r>
            <a:rPr lang="en-US" sz="1100" kern="1200" dirty="0"/>
            <a:t>Desktop Investigation, Surveys and Mapping</a:t>
          </a:r>
        </a:p>
        <a:p>
          <a:pPr marL="0" lvl="0" indent="0" algn="l" defTabSz="488950">
            <a:lnSpc>
              <a:spcPct val="90000"/>
            </a:lnSpc>
            <a:spcBef>
              <a:spcPct val="0"/>
            </a:spcBef>
            <a:spcAft>
              <a:spcPct val="35000"/>
            </a:spcAft>
            <a:buNone/>
          </a:pPr>
          <a:r>
            <a:rPr lang="en-US" sz="1100" kern="1200" dirty="0"/>
            <a:t>August-October 2020</a:t>
          </a:r>
        </a:p>
      </dsp:txBody>
      <dsp:txXfrm>
        <a:off x="1257299" y="1353882"/>
        <a:ext cx="3771900" cy="887586"/>
      </dsp:txXfrm>
    </dsp:sp>
    <dsp:sp modelId="{0B33B359-4D28-4AB1-97AF-4A083FC83BE6}">
      <dsp:nvSpPr>
        <dsp:cNvPr id="0" name=""/>
        <dsp:cNvSpPr/>
      </dsp:nvSpPr>
      <dsp:spPr>
        <a:xfrm rot="10800000">
          <a:off x="0" y="1682"/>
          <a:ext cx="1257299" cy="1365518"/>
        </a:xfrm>
        <a:prstGeom prst="upArrowCallout">
          <a:avLst>
            <a:gd name="adj1" fmla="val 5000"/>
            <a:gd name="adj2" fmla="val 10000"/>
            <a:gd name="adj3" fmla="val 15000"/>
            <a:gd name="adj4" fmla="val 64977"/>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419" tIns="177800" rIns="89419"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STAGE 1</a:t>
          </a:r>
        </a:p>
      </dsp:txBody>
      <dsp:txXfrm rot="-10800000">
        <a:off x="0" y="1682"/>
        <a:ext cx="1257299" cy="887586"/>
      </dsp:txXfrm>
    </dsp:sp>
    <dsp:sp modelId="{CF8FF8B1-1B38-481D-943F-D3A9C114811F}">
      <dsp:nvSpPr>
        <dsp:cNvPr id="0" name=""/>
        <dsp:cNvSpPr/>
      </dsp:nvSpPr>
      <dsp:spPr>
        <a:xfrm>
          <a:off x="1257299" y="1682"/>
          <a:ext cx="3771900" cy="887586"/>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512" tIns="139700" rIns="76512" bIns="139700" numCol="1" spcCol="1270" anchor="ctr" anchorCtr="0">
          <a:noAutofit/>
        </a:bodyPr>
        <a:lstStyle/>
        <a:p>
          <a:pPr marL="0" lvl="0" indent="0" algn="l" defTabSz="488950">
            <a:lnSpc>
              <a:spcPct val="90000"/>
            </a:lnSpc>
            <a:spcBef>
              <a:spcPct val="0"/>
            </a:spcBef>
            <a:spcAft>
              <a:spcPct val="35000"/>
            </a:spcAft>
            <a:buNone/>
          </a:pPr>
          <a:r>
            <a:rPr lang="en-US" sz="1100" kern="1200" dirty="0"/>
            <a:t>Scoping of Project and Summary Report</a:t>
          </a:r>
        </a:p>
        <a:p>
          <a:pPr marL="0" lvl="0" indent="0" algn="l" defTabSz="488950">
            <a:lnSpc>
              <a:spcPct val="90000"/>
            </a:lnSpc>
            <a:spcBef>
              <a:spcPct val="0"/>
            </a:spcBef>
            <a:spcAft>
              <a:spcPct val="35000"/>
            </a:spcAft>
            <a:buNone/>
          </a:pPr>
          <a:r>
            <a:rPr lang="en-US" sz="1100" kern="1200" dirty="0"/>
            <a:t>August 2020</a:t>
          </a:r>
        </a:p>
      </dsp:txBody>
      <dsp:txXfrm>
        <a:off x="1257299" y="1682"/>
        <a:ext cx="3771900" cy="887586"/>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2289-1332-4431-9040-949B95B74A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AEDCF1E9-2F76-4F1F-BABD-C39ED3EDEC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44F21C76-D309-4B36-B5A4-BCB25716155D}"/>
              </a:ext>
            </a:extLst>
          </p:cNvPr>
          <p:cNvSpPr>
            <a:spLocks noGrp="1"/>
          </p:cNvSpPr>
          <p:nvPr>
            <p:ph type="dt" sz="half" idx="10"/>
          </p:nvPr>
        </p:nvSpPr>
        <p:spPr/>
        <p:txBody>
          <a:bodyPr/>
          <a:lstStyle/>
          <a:p>
            <a:fld id="{AF8D6AED-0A0C-4636-8B2C-00DD65D06992}" type="datetimeFigureOut">
              <a:rPr lang="en-IE" smtClean="0"/>
              <a:t>14/09/2020</a:t>
            </a:fld>
            <a:endParaRPr lang="en-IE"/>
          </a:p>
        </p:txBody>
      </p:sp>
      <p:sp>
        <p:nvSpPr>
          <p:cNvPr id="5" name="Footer Placeholder 4">
            <a:extLst>
              <a:ext uri="{FF2B5EF4-FFF2-40B4-BE49-F238E27FC236}">
                <a16:creationId xmlns:a16="http://schemas.microsoft.com/office/drawing/2014/main" id="{6165EEB7-B2CA-43A3-9B4B-F702E4E9A24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6A740DA-7982-44B8-A055-784537B23782}"/>
              </a:ext>
            </a:extLst>
          </p:cNvPr>
          <p:cNvSpPr>
            <a:spLocks noGrp="1"/>
          </p:cNvSpPr>
          <p:nvPr>
            <p:ph type="sldNum" sz="quarter" idx="12"/>
          </p:nvPr>
        </p:nvSpPr>
        <p:spPr/>
        <p:txBody>
          <a:bodyPr/>
          <a:lstStyle/>
          <a:p>
            <a:fld id="{53537167-DA75-4E43-BEA7-160F675436CB}" type="slidenum">
              <a:rPr lang="en-IE" smtClean="0"/>
              <a:t>‹#›</a:t>
            </a:fld>
            <a:endParaRPr lang="en-IE"/>
          </a:p>
        </p:txBody>
      </p:sp>
    </p:spTree>
    <p:extLst>
      <p:ext uri="{BB962C8B-B14F-4D97-AF65-F5344CB8AC3E}">
        <p14:creationId xmlns:p14="http://schemas.microsoft.com/office/powerpoint/2010/main" val="2537086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6614E-1718-462D-BFD3-C791E80FCECC}"/>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FF38B890-7C31-44B7-877B-2C84D8EB85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947BC79-FA42-4136-9D4F-5DEA18A33F72}"/>
              </a:ext>
            </a:extLst>
          </p:cNvPr>
          <p:cNvSpPr>
            <a:spLocks noGrp="1"/>
          </p:cNvSpPr>
          <p:nvPr>
            <p:ph type="dt" sz="half" idx="10"/>
          </p:nvPr>
        </p:nvSpPr>
        <p:spPr/>
        <p:txBody>
          <a:bodyPr/>
          <a:lstStyle/>
          <a:p>
            <a:fld id="{AF8D6AED-0A0C-4636-8B2C-00DD65D06992}" type="datetimeFigureOut">
              <a:rPr lang="en-IE" smtClean="0"/>
              <a:t>14/09/2020</a:t>
            </a:fld>
            <a:endParaRPr lang="en-IE"/>
          </a:p>
        </p:txBody>
      </p:sp>
      <p:sp>
        <p:nvSpPr>
          <p:cNvPr id="5" name="Footer Placeholder 4">
            <a:extLst>
              <a:ext uri="{FF2B5EF4-FFF2-40B4-BE49-F238E27FC236}">
                <a16:creationId xmlns:a16="http://schemas.microsoft.com/office/drawing/2014/main" id="{BA33BEC0-7CF0-40F2-AABE-411C345EA08F}"/>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44D11DC-5F8F-43F6-8E6F-EC681690EFEC}"/>
              </a:ext>
            </a:extLst>
          </p:cNvPr>
          <p:cNvSpPr>
            <a:spLocks noGrp="1"/>
          </p:cNvSpPr>
          <p:nvPr>
            <p:ph type="sldNum" sz="quarter" idx="12"/>
          </p:nvPr>
        </p:nvSpPr>
        <p:spPr/>
        <p:txBody>
          <a:bodyPr/>
          <a:lstStyle/>
          <a:p>
            <a:fld id="{53537167-DA75-4E43-BEA7-160F675436CB}" type="slidenum">
              <a:rPr lang="en-IE" smtClean="0"/>
              <a:t>‹#›</a:t>
            </a:fld>
            <a:endParaRPr lang="en-IE"/>
          </a:p>
        </p:txBody>
      </p:sp>
    </p:spTree>
    <p:extLst>
      <p:ext uri="{BB962C8B-B14F-4D97-AF65-F5344CB8AC3E}">
        <p14:creationId xmlns:p14="http://schemas.microsoft.com/office/powerpoint/2010/main" val="553308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820E48-B07E-43E7-8526-C35FF785DAA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2DF28CB5-5E1F-4012-88C8-98192CBB6E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31F95F25-600A-4D23-ADC4-F0DF46E8DD2C}"/>
              </a:ext>
            </a:extLst>
          </p:cNvPr>
          <p:cNvSpPr>
            <a:spLocks noGrp="1"/>
          </p:cNvSpPr>
          <p:nvPr>
            <p:ph type="dt" sz="half" idx="10"/>
          </p:nvPr>
        </p:nvSpPr>
        <p:spPr/>
        <p:txBody>
          <a:bodyPr/>
          <a:lstStyle/>
          <a:p>
            <a:fld id="{AF8D6AED-0A0C-4636-8B2C-00DD65D06992}" type="datetimeFigureOut">
              <a:rPr lang="en-IE" smtClean="0"/>
              <a:t>14/09/2020</a:t>
            </a:fld>
            <a:endParaRPr lang="en-IE"/>
          </a:p>
        </p:txBody>
      </p:sp>
      <p:sp>
        <p:nvSpPr>
          <p:cNvPr id="5" name="Footer Placeholder 4">
            <a:extLst>
              <a:ext uri="{FF2B5EF4-FFF2-40B4-BE49-F238E27FC236}">
                <a16:creationId xmlns:a16="http://schemas.microsoft.com/office/drawing/2014/main" id="{2BE3222E-15ED-4994-863C-9189BCBB0C59}"/>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C68A634-D316-433A-9295-23346BFA8D9B}"/>
              </a:ext>
            </a:extLst>
          </p:cNvPr>
          <p:cNvSpPr>
            <a:spLocks noGrp="1"/>
          </p:cNvSpPr>
          <p:nvPr>
            <p:ph type="sldNum" sz="quarter" idx="12"/>
          </p:nvPr>
        </p:nvSpPr>
        <p:spPr/>
        <p:txBody>
          <a:bodyPr/>
          <a:lstStyle/>
          <a:p>
            <a:fld id="{53537167-DA75-4E43-BEA7-160F675436CB}" type="slidenum">
              <a:rPr lang="en-IE" smtClean="0"/>
              <a:t>‹#›</a:t>
            </a:fld>
            <a:endParaRPr lang="en-IE"/>
          </a:p>
        </p:txBody>
      </p:sp>
    </p:spTree>
    <p:extLst>
      <p:ext uri="{BB962C8B-B14F-4D97-AF65-F5344CB8AC3E}">
        <p14:creationId xmlns:p14="http://schemas.microsoft.com/office/powerpoint/2010/main" val="2217026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5D645-4163-4043-8218-79779C5EEB2F}"/>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FC755481-76CA-40EA-9A07-6B83EA5F15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151124F-2BCD-4FBE-AF21-99DBD81B2AC4}"/>
              </a:ext>
            </a:extLst>
          </p:cNvPr>
          <p:cNvSpPr>
            <a:spLocks noGrp="1"/>
          </p:cNvSpPr>
          <p:nvPr>
            <p:ph type="dt" sz="half" idx="10"/>
          </p:nvPr>
        </p:nvSpPr>
        <p:spPr/>
        <p:txBody>
          <a:bodyPr/>
          <a:lstStyle/>
          <a:p>
            <a:fld id="{AF8D6AED-0A0C-4636-8B2C-00DD65D06992}" type="datetimeFigureOut">
              <a:rPr lang="en-IE" smtClean="0"/>
              <a:t>14/09/2020</a:t>
            </a:fld>
            <a:endParaRPr lang="en-IE"/>
          </a:p>
        </p:txBody>
      </p:sp>
      <p:sp>
        <p:nvSpPr>
          <p:cNvPr id="5" name="Footer Placeholder 4">
            <a:extLst>
              <a:ext uri="{FF2B5EF4-FFF2-40B4-BE49-F238E27FC236}">
                <a16:creationId xmlns:a16="http://schemas.microsoft.com/office/drawing/2014/main" id="{BF3DB88A-43AE-4325-8DE0-D77ADA4B915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87DDEC4-7ACB-494E-91C8-728B30297647}"/>
              </a:ext>
            </a:extLst>
          </p:cNvPr>
          <p:cNvSpPr>
            <a:spLocks noGrp="1"/>
          </p:cNvSpPr>
          <p:nvPr>
            <p:ph type="sldNum" sz="quarter" idx="12"/>
          </p:nvPr>
        </p:nvSpPr>
        <p:spPr/>
        <p:txBody>
          <a:bodyPr/>
          <a:lstStyle/>
          <a:p>
            <a:fld id="{53537167-DA75-4E43-BEA7-160F675436CB}" type="slidenum">
              <a:rPr lang="en-IE" smtClean="0"/>
              <a:t>‹#›</a:t>
            </a:fld>
            <a:endParaRPr lang="en-IE"/>
          </a:p>
        </p:txBody>
      </p:sp>
    </p:spTree>
    <p:extLst>
      <p:ext uri="{BB962C8B-B14F-4D97-AF65-F5344CB8AC3E}">
        <p14:creationId xmlns:p14="http://schemas.microsoft.com/office/powerpoint/2010/main" val="3587049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DD51A-8C83-47CE-93C5-D493A3F91C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1BAC487F-506F-4CB8-9CFF-8BA1DFCAC5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3EFE8F-0347-4098-9080-10379EBBAE9E}"/>
              </a:ext>
            </a:extLst>
          </p:cNvPr>
          <p:cNvSpPr>
            <a:spLocks noGrp="1"/>
          </p:cNvSpPr>
          <p:nvPr>
            <p:ph type="dt" sz="half" idx="10"/>
          </p:nvPr>
        </p:nvSpPr>
        <p:spPr/>
        <p:txBody>
          <a:bodyPr/>
          <a:lstStyle/>
          <a:p>
            <a:fld id="{AF8D6AED-0A0C-4636-8B2C-00DD65D06992}" type="datetimeFigureOut">
              <a:rPr lang="en-IE" smtClean="0"/>
              <a:t>14/09/2020</a:t>
            </a:fld>
            <a:endParaRPr lang="en-IE"/>
          </a:p>
        </p:txBody>
      </p:sp>
      <p:sp>
        <p:nvSpPr>
          <p:cNvPr id="5" name="Footer Placeholder 4">
            <a:extLst>
              <a:ext uri="{FF2B5EF4-FFF2-40B4-BE49-F238E27FC236}">
                <a16:creationId xmlns:a16="http://schemas.microsoft.com/office/drawing/2014/main" id="{653701DE-A2D9-4590-B371-2B10C92A52A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329E483-2AFA-43BA-B605-A74D423DF466}"/>
              </a:ext>
            </a:extLst>
          </p:cNvPr>
          <p:cNvSpPr>
            <a:spLocks noGrp="1"/>
          </p:cNvSpPr>
          <p:nvPr>
            <p:ph type="sldNum" sz="quarter" idx="12"/>
          </p:nvPr>
        </p:nvSpPr>
        <p:spPr/>
        <p:txBody>
          <a:bodyPr/>
          <a:lstStyle/>
          <a:p>
            <a:fld id="{53537167-DA75-4E43-BEA7-160F675436CB}" type="slidenum">
              <a:rPr lang="en-IE" smtClean="0"/>
              <a:t>‹#›</a:t>
            </a:fld>
            <a:endParaRPr lang="en-IE"/>
          </a:p>
        </p:txBody>
      </p:sp>
    </p:spTree>
    <p:extLst>
      <p:ext uri="{BB962C8B-B14F-4D97-AF65-F5344CB8AC3E}">
        <p14:creationId xmlns:p14="http://schemas.microsoft.com/office/powerpoint/2010/main" val="2824380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72741-C482-4C99-815C-114C0A24E8F7}"/>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BFEB8837-5655-4BBE-9621-B7BD3E17CA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7D7743C9-BDA8-44D7-9EE7-DA9C47D076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360E8494-445C-4974-9A6C-F31A5DB0F554}"/>
              </a:ext>
            </a:extLst>
          </p:cNvPr>
          <p:cNvSpPr>
            <a:spLocks noGrp="1"/>
          </p:cNvSpPr>
          <p:nvPr>
            <p:ph type="dt" sz="half" idx="10"/>
          </p:nvPr>
        </p:nvSpPr>
        <p:spPr/>
        <p:txBody>
          <a:bodyPr/>
          <a:lstStyle/>
          <a:p>
            <a:fld id="{AF8D6AED-0A0C-4636-8B2C-00DD65D06992}" type="datetimeFigureOut">
              <a:rPr lang="en-IE" smtClean="0"/>
              <a:t>14/09/2020</a:t>
            </a:fld>
            <a:endParaRPr lang="en-IE"/>
          </a:p>
        </p:txBody>
      </p:sp>
      <p:sp>
        <p:nvSpPr>
          <p:cNvPr id="6" name="Footer Placeholder 5">
            <a:extLst>
              <a:ext uri="{FF2B5EF4-FFF2-40B4-BE49-F238E27FC236}">
                <a16:creationId xmlns:a16="http://schemas.microsoft.com/office/drawing/2014/main" id="{4EFC024F-ECDF-458A-8D52-69673107CC1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057B3C5-4120-4BD4-807F-BC9F4B1DF682}"/>
              </a:ext>
            </a:extLst>
          </p:cNvPr>
          <p:cNvSpPr>
            <a:spLocks noGrp="1"/>
          </p:cNvSpPr>
          <p:nvPr>
            <p:ph type="sldNum" sz="quarter" idx="12"/>
          </p:nvPr>
        </p:nvSpPr>
        <p:spPr/>
        <p:txBody>
          <a:bodyPr/>
          <a:lstStyle/>
          <a:p>
            <a:fld id="{53537167-DA75-4E43-BEA7-160F675436CB}" type="slidenum">
              <a:rPr lang="en-IE" smtClean="0"/>
              <a:t>‹#›</a:t>
            </a:fld>
            <a:endParaRPr lang="en-IE"/>
          </a:p>
        </p:txBody>
      </p:sp>
    </p:spTree>
    <p:extLst>
      <p:ext uri="{BB962C8B-B14F-4D97-AF65-F5344CB8AC3E}">
        <p14:creationId xmlns:p14="http://schemas.microsoft.com/office/powerpoint/2010/main" val="2328580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67D2F-6BEE-46A5-8320-C1704D79EA13}"/>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C8D7BBC2-4D93-4607-9F02-2F981A706B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DA3391-A2A5-4E3D-B1BF-D14560C6C4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DFCAA083-29A4-44D6-80FE-472A1612AF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E9DAE9-DA43-4A2F-AE3E-1EF28DE54D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22F9BBD8-BC2E-4D2E-A13A-8A94BFA5B986}"/>
              </a:ext>
            </a:extLst>
          </p:cNvPr>
          <p:cNvSpPr>
            <a:spLocks noGrp="1"/>
          </p:cNvSpPr>
          <p:nvPr>
            <p:ph type="dt" sz="half" idx="10"/>
          </p:nvPr>
        </p:nvSpPr>
        <p:spPr/>
        <p:txBody>
          <a:bodyPr/>
          <a:lstStyle/>
          <a:p>
            <a:fld id="{AF8D6AED-0A0C-4636-8B2C-00DD65D06992}" type="datetimeFigureOut">
              <a:rPr lang="en-IE" smtClean="0"/>
              <a:t>14/09/2020</a:t>
            </a:fld>
            <a:endParaRPr lang="en-IE"/>
          </a:p>
        </p:txBody>
      </p:sp>
      <p:sp>
        <p:nvSpPr>
          <p:cNvPr id="8" name="Footer Placeholder 7">
            <a:extLst>
              <a:ext uri="{FF2B5EF4-FFF2-40B4-BE49-F238E27FC236}">
                <a16:creationId xmlns:a16="http://schemas.microsoft.com/office/drawing/2014/main" id="{31981604-D012-482B-A2C6-171B0DD4AB22}"/>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C3B0BBFD-420C-40BE-B267-89662A003671}"/>
              </a:ext>
            </a:extLst>
          </p:cNvPr>
          <p:cNvSpPr>
            <a:spLocks noGrp="1"/>
          </p:cNvSpPr>
          <p:nvPr>
            <p:ph type="sldNum" sz="quarter" idx="12"/>
          </p:nvPr>
        </p:nvSpPr>
        <p:spPr/>
        <p:txBody>
          <a:bodyPr/>
          <a:lstStyle/>
          <a:p>
            <a:fld id="{53537167-DA75-4E43-BEA7-160F675436CB}" type="slidenum">
              <a:rPr lang="en-IE" smtClean="0"/>
              <a:t>‹#›</a:t>
            </a:fld>
            <a:endParaRPr lang="en-IE"/>
          </a:p>
        </p:txBody>
      </p:sp>
    </p:spTree>
    <p:extLst>
      <p:ext uri="{BB962C8B-B14F-4D97-AF65-F5344CB8AC3E}">
        <p14:creationId xmlns:p14="http://schemas.microsoft.com/office/powerpoint/2010/main" val="2369068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AD0BD-554D-4CDC-8546-4AA4DFEA9351}"/>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42B16200-AE0B-44B8-B0FE-0AC59D86B0F4}"/>
              </a:ext>
            </a:extLst>
          </p:cNvPr>
          <p:cNvSpPr>
            <a:spLocks noGrp="1"/>
          </p:cNvSpPr>
          <p:nvPr>
            <p:ph type="dt" sz="half" idx="10"/>
          </p:nvPr>
        </p:nvSpPr>
        <p:spPr/>
        <p:txBody>
          <a:bodyPr/>
          <a:lstStyle/>
          <a:p>
            <a:fld id="{AF8D6AED-0A0C-4636-8B2C-00DD65D06992}" type="datetimeFigureOut">
              <a:rPr lang="en-IE" smtClean="0"/>
              <a:t>14/09/2020</a:t>
            </a:fld>
            <a:endParaRPr lang="en-IE"/>
          </a:p>
        </p:txBody>
      </p:sp>
      <p:sp>
        <p:nvSpPr>
          <p:cNvPr id="4" name="Footer Placeholder 3">
            <a:extLst>
              <a:ext uri="{FF2B5EF4-FFF2-40B4-BE49-F238E27FC236}">
                <a16:creationId xmlns:a16="http://schemas.microsoft.com/office/drawing/2014/main" id="{CB387DDE-D38F-417A-9ED5-21969E400938}"/>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F469F15F-6DD0-4383-BCE1-A9927BDF450F}"/>
              </a:ext>
            </a:extLst>
          </p:cNvPr>
          <p:cNvSpPr>
            <a:spLocks noGrp="1"/>
          </p:cNvSpPr>
          <p:nvPr>
            <p:ph type="sldNum" sz="quarter" idx="12"/>
          </p:nvPr>
        </p:nvSpPr>
        <p:spPr/>
        <p:txBody>
          <a:bodyPr/>
          <a:lstStyle/>
          <a:p>
            <a:fld id="{53537167-DA75-4E43-BEA7-160F675436CB}" type="slidenum">
              <a:rPr lang="en-IE" smtClean="0"/>
              <a:t>‹#›</a:t>
            </a:fld>
            <a:endParaRPr lang="en-IE"/>
          </a:p>
        </p:txBody>
      </p:sp>
    </p:spTree>
    <p:extLst>
      <p:ext uri="{BB962C8B-B14F-4D97-AF65-F5344CB8AC3E}">
        <p14:creationId xmlns:p14="http://schemas.microsoft.com/office/powerpoint/2010/main" val="1732595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6A90FA-5894-4870-9D49-1DD5DE5D8562}"/>
              </a:ext>
            </a:extLst>
          </p:cNvPr>
          <p:cNvSpPr>
            <a:spLocks noGrp="1"/>
          </p:cNvSpPr>
          <p:nvPr>
            <p:ph type="dt" sz="half" idx="10"/>
          </p:nvPr>
        </p:nvSpPr>
        <p:spPr/>
        <p:txBody>
          <a:bodyPr/>
          <a:lstStyle/>
          <a:p>
            <a:fld id="{AF8D6AED-0A0C-4636-8B2C-00DD65D06992}" type="datetimeFigureOut">
              <a:rPr lang="en-IE" smtClean="0"/>
              <a:t>14/09/2020</a:t>
            </a:fld>
            <a:endParaRPr lang="en-IE"/>
          </a:p>
        </p:txBody>
      </p:sp>
      <p:sp>
        <p:nvSpPr>
          <p:cNvPr id="3" name="Footer Placeholder 2">
            <a:extLst>
              <a:ext uri="{FF2B5EF4-FFF2-40B4-BE49-F238E27FC236}">
                <a16:creationId xmlns:a16="http://schemas.microsoft.com/office/drawing/2014/main" id="{CB6FA634-FA4C-4705-9369-94D543E41B61}"/>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BE63DE00-71DE-4D51-8C30-D3BD58112747}"/>
              </a:ext>
            </a:extLst>
          </p:cNvPr>
          <p:cNvSpPr>
            <a:spLocks noGrp="1"/>
          </p:cNvSpPr>
          <p:nvPr>
            <p:ph type="sldNum" sz="quarter" idx="12"/>
          </p:nvPr>
        </p:nvSpPr>
        <p:spPr/>
        <p:txBody>
          <a:bodyPr/>
          <a:lstStyle/>
          <a:p>
            <a:fld id="{53537167-DA75-4E43-BEA7-160F675436CB}" type="slidenum">
              <a:rPr lang="en-IE" smtClean="0"/>
              <a:t>‹#›</a:t>
            </a:fld>
            <a:endParaRPr lang="en-IE"/>
          </a:p>
        </p:txBody>
      </p:sp>
    </p:spTree>
    <p:extLst>
      <p:ext uri="{BB962C8B-B14F-4D97-AF65-F5344CB8AC3E}">
        <p14:creationId xmlns:p14="http://schemas.microsoft.com/office/powerpoint/2010/main" val="1495716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E20EC-CBF6-47C5-9320-139EAC471E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E5B18F64-610C-456B-80A2-9B9F269B7C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12CA2449-2317-44E6-8195-995D0AFE71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3163D0-A5B4-4520-873D-FBF47AD38B20}"/>
              </a:ext>
            </a:extLst>
          </p:cNvPr>
          <p:cNvSpPr>
            <a:spLocks noGrp="1"/>
          </p:cNvSpPr>
          <p:nvPr>
            <p:ph type="dt" sz="half" idx="10"/>
          </p:nvPr>
        </p:nvSpPr>
        <p:spPr/>
        <p:txBody>
          <a:bodyPr/>
          <a:lstStyle/>
          <a:p>
            <a:fld id="{AF8D6AED-0A0C-4636-8B2C-00DD65D06992}" type="datetimeFigureOut">
              <a:rPr lang="en-IE" smtClean="0"/>
              <a:t>14/09/2020</a:t>
            </a:fld>
            <a:endParaRPr lang="en-IE"/>
          </a:p>
        </p:txBody>
      </p:sp>
      <p:sp>
        <p:nvSpPr>
          <p:cNvPr id="6" name="Footer Placeholder 5">
            <a:extLst>
              <a:ext uri="{FF2B5EF4-FFF2-40B4-BE49-F238E27FC236}">
                <a16:creationId xmlns:a16="http://schemas.microsoft.com/office/drawing/2014/main" id="{31E95CC4-4880-4114-BB19-79A396747D7B}"/>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4B785446-E422-4A92-9375-D1B097EF641E}"/>
              </a:ext>
            </a:extLst>
          </p:cNvPr>
          <p:cNvSpPr>
            <a:spLocks noGrp="1"/>
          </p:cNvSpPr>
          <p:nvPr>
            <p:ph type="sldNum" sz="quarter" idx="12"/>
          </p:nvPr>
        </p:nvSpPr>
        <p:spPr/>
        <p:txBody>
          <a:bodyPr/>
          <a:lstStyle/>
          <a:p>
            <a:fld id="{53537167-DA75-4E43-BEA7-160F675436CB}" type="slidenum">
              <a:rPr lang="en-IE" smtClean="0"/>
              <a:t>‹#›</a:t>
            </a:fld>
            <a:endParaRPr lang="en-IE"/>
          </a:p>
        </p:txBody>
      </p:sp>
    </p:spTree>
    <p:extLst>
      <p:ext uri="{BB962C8B-B14F-4D97-AF65-F5344CB8AC3E}">
        <p14:creationId xmlns:p14="http://schemas.microsoft.com/office/powerpoint/2010/main" val="1697490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A48FC-FBC3-4077-9F1E-036A5723A5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A9A3F1C0-B205-40DE-A615-D48D903E7A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2D01AE65-DAB5-47DF-A056-8820C1BE8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FED550-0223-4B74-910B-57499C0BD984}"/>
              </a:ext>
            </a:extLst>
          </p:cNvPr>
          <p:cNvSpPr>
            <a:spLocks noGrp="1"/>
          </p:cNvSpPr>
          <p:nvPr>
            <p:ph type="dt" sz="half" idx="10"/>
          </p:nvPr>
        </p:nvSpPr>
        <p:spPr/>
        <p:txBody>
          <a:bodyPr/>
          <a:lstStyle/>
          <a:p>
            <a:fld id="{AF8D6AED-0A0C-4636-8B2C-00DD65D06992}" type="datetimeFigureOut">
              <a:rPr lang="en-IE" smtClean="0"/>
              <a:t>14/09/2020</a:t>
            </a:fld>
            <a:endParaRPr lang="en-IE"/>
          </a:p>
        </p:txBody>
      </p:sp>
      <p:sp>
        <p:nvSpPr>
          <p:cNvPr id="6" name="Footer Placeholder 5">
            <a:extLst>
              <a:ext uri="{FF2B5EF4-FFF2-40B4-BE49-F238E27FC236}">
                <a16:creationId xmlns:a16="http://schemas.microsoft.com/office/drawing/2014/main" id="{B2F0C405-F43E-402E-B6F7-4E43CF56D919}"/>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3E0C5C0-8F08-415E-BE45-226120CA2944}"/>
              </a:ext>
            </a:extLst>
          </p:cNvPr>
          <p:cNvSpPr>
            <a:spLocks noGrp="1"/>
          </p:cNvSpPr>
          <p:nvPr>
            <p:ph type="sldNum" sz="quarter" idx="12"/>
          </p:nvPr>
        </p:nvSpPr>
        <p:spPr/>
        <p:txBody>
          <a:bodyPr/>
          <a:lstStyle/>
          <a:p>
            <a:fld id="{53537167-DA75-4E43-BEA7-160F675436CB}" type="slidenum">
              <a:rPr lang="en-IE" smtClean="0"/>
              <a:t>‹#›</a:t>
            </a:fld>
            <a:endParaRPr lang="en-IE"/>
          </a:p>
        </p:txBody>
      </p:sp>
    </p:spTree>
    <p:extLst>
      <p:ext uri="{BB962C8B-B14F-4D97-AF65-F5344CB8AC3E}">
        <p14:creationId xmlns:p14="http://schemas.microsoft.com/office/powerpoint/2010/main" val="371090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7507F-D9A7-484D-A3CA-9BDF32EFF1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CD1696B9-79D3-459A-8E7A-C4D8BD412A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6B277F6-2C25-4D00-B931-46A4EEB80C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8D6AED-0A0C-4636-8B2C-00DD65D06992}" type="datetimeFigureOut">
              <a:rPr lang="en-IE" smtClean="0"/>
              <a:t>14/09/2020</a:t>
            </a:fld>
            <a:endParaRPr lang="en-IE"/>
          </a:p>
        </p:txBody>
      </p:sp>
      <p:sp>
        <p:nvSpPr>
          <p:cNvPr id="5" name="Footer Placeholder 4">
            <a:extLst>
              <a:ext uri="{FF2B5EF4-FFF2-40B4-BE49-F238E27FC236}">
                <a16:creationId xmlns:a16="http://schemas.microsoft.com/office/drawing/2014/main" id="{1F2A656C-7AE0-40E7-B09E-874EFA6F44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2009997B-473F-4AC2-BFC0-3FA4D259A0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537167-DA75-4E43-BEA7-160F675436CB}" type="slidenum">
              <a:rPr lang="en-IE" smtClean="0"/>
              <a:t>‹#›</a:t>
            </a:fld>
            <a:endParaRPr lang="en-IE"/>
          </a:p>
        </p:txBody>
      </p:sp>
    </p:spTree>
    <p:extLst>
      <p:ext uri="{BB962C8B-B14F-4D97-AF65-F5344CB8AC3E}">
        <p14:creationId xmlns:p14="http://schemas.microsoft.com/office/powerpoint/2010/main" val="433809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E9B0755-76DB-4844-B2B7-C85AC7C17C2D}"/>
              </a:ext>
            </a:extLst>
          </p:cNvPr>
          <p:cNvSpPr>
            <a:spLocks noGrp="1"/>
          </p:cNvSpPr>
          <p:nvPr>
            <p:ph type="ctrTitle"/>
          </p:nvPr>
        </p:nvSpPr>
        <p:spPr>
          <a:xfrm>
            <a:off x="6585882" y="4267832"/>
            <a:ext cx="4805996" cy="1401448"/>
          </a:xfrm>
        </p:spPr>
        <p:txBody>
          <a:bodyPr anchor="t">
            <a:normAutofit/>
          </a:bodyPr>
          <a:lstStyle/>
          <a:p>
            <a:pPr algn="l"/>
            <a:r>
              <a:rPr lang="en-IE" sz="3100">
                <a:solidFill>
                  <a:srgbClr val="000000"/>
                </a:solidFill>
              </a:rPr>
              <a:t>Parks and Open Space (POS) Strategy</a:t>
            </a:r>
            <a:br>
              <a:rPr lang="en-IE" sz="3100">
                <a:solidFill>
                  <a:srgbClr val="000000"/>
                </a:solidFill>
              </a:rPr>
            </a:br>
            <a:endParaRPr lang="en-IE" sz="3100">
              <a:solidFill>
                <a:srgbClr val="000000"/>
              </a:solidFill>
            </a:endParaRPr>
          </a:p>
        </p:txBody>
      </p:sp>
      <p:sp>
        <p:nvSpPr>
          <p:cNvPr id="3" name="Subtitle 2">
            <a:extLst>
              <a:ext uri="{FF2B5EF4-FFF2-40B4-BE49-F238E27FC236}">
                <a16:creationId xmlns:a16="http://schemas.microsoft.com/office/drawing/2014/main" id="{C9C7C32B-3B45-4C4F-88B8-1B5131E96FCB}"/>
              </a:ext>
            </a:extLst>
          </p:cNvPr>
          <p:cNvSpPr>
            <a:spLocks noGrp="1"/>
          </p:cNvSpPr>
          <p:nvPr>
            <p:ph type="subTitle" idx="1"/>
          </p:nvPr>
        </p:nvSpPr>
        <p:spPr>
          <a:xfrm>
            <a:off x="6586186" y="3428999"/>
            <a:ext cx="4805691" cy="838831"/>
          </a:xfrm>
        </p:spPr>
        <p:txBody>
          <a:bodyPr anchor="b">
            <a:normAutofit/>
          </a:bodyPr>
          <a:lstStyle/>
          <a:p>
            <a:pPr algn="l"/>
            <a:r>
              <a:rPr lang="en-IE" sz="1800" dirty="0">
                <a:solidFill>
                  <a:srgbClr val="000000"/>
                </a:solidFill>
              </a:rPr>
              <a:t>EWCC SPC</a:t>
            </a:r>
            <a:endParaRPr lang="en-IE" sz="1800">
              <a:solidFill>
                <a:srgbClr val="000000"/>
              </a:solidFill>
            </a:endParaRPr>
          </a:p>
          <a:p>
            <a:pPr algn="l"/>
            <a:r>
              <a:rPr lang="en-IE" sz="1800" dirty="0">
                <a:solidFill>
                  <a:srgbClr val="000000"/>
                </a:solidFill>
              </a:rPr>
              <a:t>23 09 2020</a:t>
            </a:r>
            <a:endParaRPr lang="en-IE" sz="1800">
              <a:solidFill>
                <a:srgbClr val="000000"/>
              </a:solidFill>
            </a:endParaRPr>
          </a:p>
        </p:txBody>
      </p:sp>
      <p:sp>
        <p:nvSpPr>
          <p:cNvPr id="27"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1F2151DA-74F2-427A-A19C-A087AFB911F6}"/>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4507" r="27488" b="1"/>
          <a:stretch/>
        </p:blipFill>
        <p:spPr>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4027305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5CA35C8-5D76-4EF5-B1D1-3961E017C686}"/>
              </a:ext>
            </a:extLst>
          </p:cNvPr>
          <p:cNvSpPr>
            <a:spLocks noGrp="1"/>
          </p:cNvSpPr>
          <p:nvPr>
            <p:ph type="title"/>
          </p:nvPr>
        </p:nvSpPr>
        <p:spPr>
          <a:xfrm>
            <a:off x="640079" y="2053641"/>
            <a:ext cx="3669161" cy="2760098"/>
          </a:xfrm>
        </p:spPr>
        <p:txBody>
          <a:bodyPr>
            <a:normAutofit/>
          </a:bodyPr>
          <a:lstStyle/>
          <a:p>
            <a:r>
              <a:rPr lang="en-IE" sz="1600" dirty="0">
                <a:solidFill>
                  <a:srgbClr val="FFFFFF"/>
                </a:solidFill>
              </a:rPr>
              <a:t>PARKS AND OPEN SPACES:</a:t>
            </a:r>
            <a:br>
              <a:rPr lang="en-IE" sz="1600" i="1" dirty="0">
                <a:solidFill>
                  <a:srgbClr val="FFFFFF"/>
                </a:solidFill>
              </a:rPr>
            </a:br>
            <a:br>
              <a:rPr lang="en-IE" sz="1600" i="1" dirty="0">
                <a:solidFill>
                  <a:srgbClr val="FFFFFF"/>
                </a:solidFill>
              </a:rPr>
            </a:br>
            <a:r>
              <a:rPr lang="en-IE" sz="1600" i="1" dirty="0">
                <a:solidFill>
                  <a:srgbClr val="FFFFFF"/>
                </a:solidFill>
              </a:rPr>
              <a:t>Are fundamental in contributing to a high quality of life for those living, working and visiting the County. </a:t>
            </a:r>
            <a:br>
              <a:rPr lang="en-IE" sz="1600" i="1" dirty="0">
                <a:solidFill>
                  <a:srgbClr val="FFFFFF"/>
                </a:solidFill>
              </a:rPr>
            </a:br>
            <a:br>
              <a:rPr lang="en-IE" sz="1600" i="1" dirty="0">
                <a:solidFill>
                  <a:srgbClr val="FFFFFF"/>
                </a:solidFill>
              </a:rPr>
            </a:br>
            <a:r>
              <a:rPr lang="en-IE" sz="1600" i="1" dirty="0">
                <a:solidFill>
                  <a:srgbClr val="FFFFFF"/>
                </a:solidFill>
              </a:rPr>
              <a:t>They provide habitats for ecological processes, a focal point for active and passive recreation, promote community interaction and help mitigate the impacts of climate change. </a:t>
            </a:r>
          </a:p>
        </p:txBody>
      </p:sp>
      <p:sp>
        <p:nvSpPr>
          <p:cNvPr id="3" name="Content Placeholder 2">
            <a:extLst>
              <a:ext uri="{FF2B5EF4-FFF2-40B4-BE49-F238E27FC236}">
                <a16:creationId xmlns:a16="http://schemas.microsoft.com/office/drawing/2014/main" id="{A10A8C14-6D57-485B-BD47-F5BB1E032330}"/>
              </a:ext>
            </a:extLst>
          </p:cNvPr>
          <p:cNvSpPr>
            <a:spLocks noGrp="1"/>
          </p:cNvSpPr>
          <p:nvPr>
            <p:ph idx="1"/>
          </p:nvPr>
        </p:nvSpPr>
        <p:spPr>
          <a:xfrm>
            <a:off x="6090574" y="801865"/>
            <a:ext cx="5339426" cy="5299389"/>
          </a:xfrm>
        </p:spPr>
        <p:txBody>
          <a:bodyPr anchor="ctr">
            <a:noAutofit/>
          </a:bodyPr>
          <a:lstStyle/>
          <a:p>
            <a:pPr marL="0" indent="0">
              <a:buNone/>
            </a:pPr>
            <a:r>
              <a:rPr lang="en-IE" sz="1400" b="1" dirty="0">
                <a:solidFill>
                  <a:srgbClr val="000000"/>
                </a:solidFill>
              </a:rPr>
              <a:t>A parks and open space strategy guides the protection and creation of a network of high-quality open spaces that can:</a:t>
            </a:r>
          </a:p>
          <a:p>
            <a:r>
              <a:rPr lang="en-IE" sz="1400" dirty="0">
                <a:solidFill>
                  <a:srgbClr val="000000"/>
                </a:solidFill>
              </a:rPr>
              <a:t>reinforce local identity and civic pride </a:t>
            </a:r>
          </a:p>
          <a:p>
            <a:r>
              <a:rPr lang="en-IE" sz="1400" dirty="0">
                <a:solidFill>
                  <a:srgbClr val="000000"/>
                </a:solidFill>
              </a:rPr>
              <a:t>enhance the physical character of an area, </a:t>
            </a:r>
          </a:p>
          <a:p>
            <a:r>
              <a:rPr lang="en-IE" sz="1400" dirty="0">
                <a:solidFill>
                  <a:srgbClr val="000000"/>
                </a:solidFill>
              </a:rPr>
              <a:t>shaping existing and future development </a:t>
            </a:r>
          </a:p>
          <a:p>
            <a:r>
              <a:rPr lang="en-IE" sz="1400" dirty="0">
                <a:solidFill>
                  <a:srgbClr val="000000"/>
                </a:solidFill>
              </a:rPr>
              <a:t>improve physical and social inclusion including accessibility </a:t>
            </a:r>
          </a:p>
          <a:p>
            <a:r>
              <a:rPr lang="en-IE" sz="1400" dirty="0">
                <a:solidFill>
                  <a:srgbClr val="000000"/>
                </a:solidFill>
              </a:rPr>
              <a:t>provide connected routes between places for wildlife, recreation, walking and cycling, and safer routes to schools </a:t>
            </a:r>
          </a:p>
          <a:p>
            <a:r>
              <a:rPr lang="en-IE" sz="1400" dirty="0">
                <a:solidFill>
                  <a:srgbClr val="000000"/>
                </a:solidFill>
              </a:rPr>
              <a:t>protect and enhance biodiversity and ecological habitats </a:t>
            </a:r>
          </a:p>
          <a:p>
            <a:r>
              <a:rPr lang="en-IE" sz="1400" dirty="0">
                <a:solidFill>
                  <a:srgbClr val="000000"/>
                </a:solidFill>
              </a:rPr>
              <a:t>provide green infrastructure and ecosystem services</a:t>
            </a:r>
          </a:p>
          <a:p>
            <a:r>
              <a:rPr lang="en-IE" sz="1400" dirty="0">
                <a:solidFill>
                  <a:srgbClr val="000000"/>
                </a:solidFill>
              </a:rPr>
              <a:t>Provide for multi generational use, spaces for older people, people of middle age,  for children and young people’s play and recreation </a:t>
            </a:r>
          </a:p>
          <a:p>
            <a:r>
              <a:rPr lang="en-IE" sz="1400" dirty="0">
                <a:solidFill>
                  <a:srgbClr val="000000"/>
                </a:solidFill>
              </a:rPr>
              <a:t>raise property values and aid urban regeneration </a:t>
            </a:r>
          </a:p>
          <a:p>
            <a:r>
              <a:rPr lang="en-IE" sz="1400" dirty="0">
                <a:solidFill>
                  <a:srgbClr val="000000"/>
                </a:solidFill>
              </a:rPr>
              <a:t>boost the economic potential of tourism, leisure and cultural activities</a:t>
            </a:r>
          </a:p>
          <a:p>
            <a:r>
              <a:rPr lang="en-IE" sz="1400" dirty="0">
                <a:solidFill>
                  <a:srgbClr val="000000"/>
                </a:solidFill>
              </a:rPr>
              <a:t>provide cultural, social, recreational, sporting and community facilities </a:t>
            </a:r>
          </a:p>
          <a:p>
            <a:r>
              <a:rPr lang="en-IE" sz="1400" dirty="0">
                <a:solidFill>
                  <a:srgbClr val="000000"/>
                </a:solidFill>
              </a:rPr>
              <a:t>protect and promote understanding of the historical, cultural and archaeological value of places</a:t>
            </a:r>
          </a:p>
          <a:p>
            <a:r>
              <a:rPr lang="en-IE" sz="1400" dirty="0">
                <a:solidFill>
                  <a:srgbClr val="000000"/>
                </a:solidFill>
              </a:rPr>
              <a:t>contribute to the creation of healthy places, including quiet areas </a:t>
            </a:r>
          </a:p>
          <a:p>
            <a:r>
              <a:rPr lang="en-IE" sz="1400" dirty="0">
                <a:solidFill>
                  <a:srgbClr val="000000"/>
                </a:solidFill>
              </a:rPr>
              <a:t>provide popular outdoor educational facilities </a:t>
            </a:r>
          </a:p>
          <a:p>
            <a:r>
              <a:rPr lang="en-IE" sz="1400" dirty="0">
                <a:solidFill>
                  <a:srgbClr val="000000"/>
                </a:solidFill>
              </a:rPr>
              <a:t>promote the opportunities for local food production </a:t>
            </a:r>
          </a:p>
          <a:p>
            <a:r>
              <a:rPr lang="en-IE" sz="1400" dirty="0">
                <a:solidFill>
                  <a:srgbClr val="000000"/>
                </a:solidFill>
              </a:rPr>
              <a:t>help mitigate and adapt to climate change </a:t>
            </a:r>
          </a:p>
          <a:p>
            <a:r>
              <a:rPr lang="en-IE" sz="1400" dirty="0">
                <a:solidFill>
                  <a:srgbClr val="000000"/>
                </a:solidFill>
              </a:rPr>
              <a:t>improve opportunities to enjoy contact with the natural world.</a:t>
            </a:r>
          </a:p>
        </p:txBody>
      </p:sp>
    </p:spTree>
    <p:extLst>
      <p:ext uri="{BB962C8B-B14F-4D97-AF65-F5344CB8AC3E}">
        <p14:creationId xmlns:p14="http://schemas.microsoft.com/office/powerpoint/2010/main" val="1219982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Rectangle 26">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006CE05-DA93-4531-89BD-79AFE495044A}"/>
              </a:ext>
            </a:extLst>
          </p:cNvPr>
          <p:cNvSpPr>
            <a:spLocks noGrp="1"/>
          </p:cNvSpPr>
          <p:nvPr>
            <p:ph type="title"/>
          </p:nvPr>
        </p:nvSpPr>
        <p:spPr>
          <a:xfrm>
            <a:off x="958506" y="800392"/>
            <a:ext cx="10264697" cy="1212102"/>
          </a:xfrm>
        </p:spPr>
        <p:txBody>
          <a:bodyPr>
            <a:normAutofit fontScale="90000"/>
          </a:bodyPr>
          <a:lstStyle/>
          <a:p>
            <a:r>
              <a:rPr lang="en-IE" sz="1800" dirty="0">
                <a:solidFill>
                  <a:srgbClr val="FFFFFF"/>
                </a:solidFill>
              </a:rPr>
              <a:t>THE PARKS AND OPEN SPACE STRATEGY:</a:t>
            </a:r>
            <a:br>
              <a:rPr lang="en-IE" sz="1800" i="1" dirty="0">
                <a:solidFill>
                  <a:srgbClr val="FFFFFF"/>
                </a:solidFill>
              </a:rPr>
            </a:br>
            <a:br>
              <a:rPr lang="en-IE" sz="1800" i="1" dirty="0">
                <a:solidFill>
                  <a:srgbClr val="FFFFFF"/>
                </a:solidFill>
              </a:rPr>
            </a:br>
            <a:r>
              <a:rPr lang="en-IE" sz="1800" i="1" dirty="0">
                <a:solidFill>
                  <a:srgbClr val="FFFFFF"/>
                </a:solidFill>
              </a:rPr>
              <a:t>“The basic aim is to understand supply and demand for open spaces, to identify deficiencies, to secure new provision, and to improve quality through better management. The spatial elements of the open space strategy will also feed into the local development plans and can be of consideration in the determination of planning applications.”</a:t>
            </a:r>
            <a:br>
              <a:rPr lang="en-IE" sz="1300" i="1" dirty="0">
                <a:solidFill>
                  <a:srgbClr val="FFFFFF"/>
                </a:solidFill>
              </a:rPr>
            </a:br>
            <a:endParaRPr lang="en-IE" sz="1300" i="1" dirty="0">
              <a:solidFill>
                <a:srgbClr val="FFFFFF"/>
              </a:solidFill>
            </a:endParaRPr>
          </a:p>
        </p:txBody>
      </p:sp>
      <p:sp>
        <p:nvSpPr>
          <p:cNvPr id="3" name="Content Placeholder 2">
            <a:extLst>
              <a:ext uri="{FF2B5EF4-FFF2-40B4-BE49-F238E27FC236}">
                <a16:creationId xmlns:a16="http://schemas.microsoft.com/office/drawing/2014/main" id="{3DFE51AD-BF87-4EEB-9851-2A69ABFA3703}"/>
              </a:ext>
            </a:extLst>
          </p:cNvPr>
          <p:cNvSpPr>
            <a:spLocks noGrp="1"/>
          </p:cNvSpPr>
          <p:nvPr>
            <p:ph idx="1"/>
          </p:nvPr>
        </p:nvSpPr>
        <p:spPr>
          <a:xfrm>
            <a:off x="1367624" y="2490436"/>
            <a:ext cx="9708995" cy="3567173"/>
          </a:xfrm>
        </p:spPr>
        <p:txBody>
          <a:bodyPr anchor="ctr">
            <a:normAutofit/>
          </a:bodyPr>
          <a:lstStyle/>
          <a:p>
            <a:endParaRPr lang="en-IE" sz="1700"/>
          </a:p>
          <a:p>
            <a:r>
              <a:rPr lang="en-IE" sz="1700"/>
              <a:t>The strategy’s action plan will chime with the vision for the county promoting community involvement, greater use of public open space, and more effective cross-departmental and partnership working.</a:t>
            </a:r>
          </a:p>
          <a:p>
            <a:endParaRPr lang="en-IE" sz="1700"/>
          </a:p>
          <a:p>
            <a:r>
              <a:rPr lang="en-IE" sz="1700"/>
              <a:t>Is an essential management tool and the basis for producing promotional materials. Without a clear strategy, it is difficult to prioritise, spend and plan resources and to show how much open space is valued.</a:t>
            </a:r>
          </a:p>
          <a:p>
            <a:pPr marL="0" indent="0">
              <a:buNone/>
            </a:pPr>
            <a:endParaRPr lang="en-IE" sz="1700"/>
          </a:p>
          <a:p>
            <a:r>
              <a:rPr lang="en-IE" sz="1700"/>
              <a:t>Open space is multi-functional so the strategy will reflect a widely shared vision. It is not just for the parks and planning departments. Many stakeholders will be consulted and involved.</a:t>
            </a:r>
          </a:p>
          <a:p>
            <a:endParaRPr lang="en-IE" sz="1700"/>
          </a:p>
        </p:txBody>
      </p:sp>
    </p:spTree>
    <p:extLst>
      <p:ext uri="{BB962C8B-B14F-4D97-AF65-F5344CB8AC3E}">
        <p14:creationId xmlns:p14="http://schemas.microsoft.com/office/powerpoint/2010/main" val="2275775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55" name="Group 54">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56" name="Freeform: Shape 55">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Shape 58">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D909F08-D5B7-4229-8576-93C2BB404F07}"/>
              </a:ext>
            </a:extLst>
          </p:cNvPr>
          <p:cNvSpPr>
            <a:spLocks noGrp="1"/>
          </p:cNvSpPr>
          <p:nvPr>
            <p:ph type="title"/>
          </p:nvPr>
        </p:nvSpPr>
        <p:spPr>
          <a:xfrm>
            <a:off x="640080" y="1243013"/>
            <a:ext cx="3855720" cy="4371974"/>
          </a:xfrm>
        </p:spPr>
        <p:txBody>
          <a:bodyPr>
            <a:normAutofit/>
          </a:bodyPr>
          <a:lstStyle/>
          <a:p>
            <a:r>
              <a:rPr lang="en-IE" sz="3600">
                <a:solidFill>
                  <a:schemeClr val="tx2"/>
                </a:solidFill>
              </a:rPr>
              <a:t>Consultants</a:t>
            </a:r>
          </a:p>
        </p:txBody>
      </p:sp>
      <p:sp>
        <p:nvSpPr>
          <p:cNvPr id="3" name="Content Placeholder 2">
            <a:extLst>
              <a:ext uri="{FF2B5EF4-FFF2-40B4-BE49-F238E27FC236}">
                <a16:creationId xmlns:a16="http://schemas.microsoft.com/office/drawing/2014/main" id="{CA944EB2-DEB0-4B90-9099-B40B7BC12D86}"/>
              </a:ext>
            </a:extLst>
          </p:cNvPr>
          <p:cNvSpPr>
            <a:spLocks noGrp="1"/>
          </p:cNvSpPr>
          <p:nvPr>
            <p:ph idx="1"/>
          </p:nvPr>
        </p:nvSpPr>
        <p:spPr>
          <a:xfrm>
            <a:off x="6172200" y="804672"/>
            <a:ext cx="5221224" cy="5230368"/>
          </a:xfrm>
        </p:spPr>
        <p:txBody>
          <a:bodyPr anchor="ctr">
            <a:normAutofit/>
          </a:bodyPr>
          <a:lstStyle/>
          <a:p>
            <a:r>
              <a:rPr lang="en-IE" sz="1800" b="0" i="0" u="none" strike="noStrike" baseline="0">
                <a:solidFill>
                  <a:schemeClr val="tx2"/>
                </a:solidFill>
                <a:latin typeface="DaxlinePro-Regular"/>
              </a:rPr>
              <a:t>The assignment calls for a multi-disciplinary team with skills and experience in planning, ecology, landscape architecture, urban design, recreational planning and engineering (water, drainage and flooding).</a:t>
            </a:r>
            <a:endParaRPr lang="en-IE" sz="1800" b="1">
              <a:solidFill>
                <a:schemeClr val="tx2"/>
              </a:solidFill>
              <a:latin typeface="DaxlinePro-Bold"/>
            </a:endParaRPr>
          </a:p>
          <a:p>
            <a:endParaRPr lang="en-IE" sz="1800" b="1" i="0" u="none" strike="noStrike" baseline="0">
              <a:solidFill>
                <a:schemeClr val="tx2"/>
              </a:solidFill>
              <a:latin typeface="DaxlinePro-Bold"/>
            </a:endParaRPr>
          </a:p>
          <a:p>
            <a:r>
              <a:rPr lang="en-IE" sz="1800" b="1" i="0" u="none" strike="noStrike" baseline="0">
                <a:solidFill>
                  <a:schemeClr val="tx2"/>
                </a:solidFill>
                <a:latin typeface="DaxlinePro-Bold"/>
              </a:rPr>
              <a:t>Future Analytics Consulting Ltd. (FAC)</a:t>
            </a:r>
            <a:r>
              <a:rPr lang="en-IE" sz="1800" b="0" i="0" u="none" strike="noStrike" baseline="0">
                <a:solidFill>
                  <a:schemeClr val="tx2"/>
                </a:solidFill>
                <a:latin typeface="DaxlinePro-Regular"/>
              </a:rPr>
              <a:t>, a chartered planning, research and economic development consultancy with complementary expertise in tourism and recreation, GIS, data analytics and demographics, located at 23 Fitzwilliam Square (South), Dublin 2</a:t>
            </a:r>
            <a:endParaRPr lang="en-IE" sz="1800">
              <a:solidFill>
                <a:schemeClr val="tx2"/>
              </a:solidFill>
              <a:latin typeface="DaxlinePro-Regular"/>
            </a:endParaRPr>
          </a:p>
          <a:p>
            <a:pPr marL="0" indent="0">
              <a:buNone/>
            </a:pPr>
            <a:r>
              <a:rPr lang="en-IE" sz="1800" b="0" i="0" u="none" strike="noStrike" baseline="0">
                <a:solidFill>
                  <a:schemeClr val="tx2"/>
                </a:solidFill>
                <a:latin typeface="DaxlinePro-Regular"/>
              </a:rPr>
              <a:t>in partnership with </a:t>
            </a:r>
          </a:p>
          <a:p>
            <a:r>
              <a:rPr lang="en-IE" sz="1800" b="1" i="0" u="none" strike="noStrike" baseline="0">
                <a:solidFill>
                  <a:schemeClr val="tx2"/>
                </a:solidFill>
                <a:latin typeface="DaxlinePro-Bold"/>
              </a:rPr>
              <a:t>Mary Tubridy Associates </a:t>
            </a:r>
            <a:r>
              <a:rPr lang="en-IE" sz="1800" i="0" u="none" strike="noStrike" baseline="0">
                <a:solidFill>
                  <a:schemeClr val="tx2"/>
                </a:solidFill>
                <a:latin typeface="DaxlinePro-Bold"/>
              </a:rPr>
              <a:t>(Ecology)</a:t>
            </a:r>
          </a:p>
          <a:p>
            <a:r>
              <a:rPr lang="en-IE" sz="1800" b="1" i="0" u="none" strike="noStrike" baseline="0">
                <a:solidFill>
                  <a:schemeClr val="tx2"/>
                </a:solidFill>
                <a:latin typeface="DaxlinePro-Bold"/>
              </a:rPr>
              <a:t>Nicholas de Jong Architects </a:t>
            </a:r>
            <a:r>
              <a:rPr lang="en-IE" sz="1800" i="0" u="none" strike="noStrike" baseline="0">
                <a:solidFill>
                  <a:schemeClr val="tx2"/>
                </a:solidFill>
                <a:latin typeface="DaxlinePro-Bold"/>
              </a:rPr>
              <a:t>(Landscape Architects, Urban Designers and Recreation Specialists) </a:t>
            </a:r>
          </a:p>
          <a:p>
            <a:r>
              <a:rPr lang="en-IE" sz="1800" b="1" i="0" u="none" strike="noStrike" baseline="0">
                <a:solidFill>
                  <a:schemeClr val="tx2"/>
                </a:solidFill>
                <a:latin typeface="DaxlinePro-Bold"/>
              </a:rPr>
              <a:t>Curtins Engineering </a:t>
            </a:r>
            <a:r>
              <a:rPr lang="en-IE" sz="1800" i="0" u="none" strike="noStrike" baseline="0">
                <a:solidFill>
                  <a:schemeClr val="tx2"/>
                </a:solidFill>
                <a:latin typeface="DaxlinePro-Bold"/>
              </a:rPr>
              <a:t>(Engineering</a:t>
            </a:r>
            <a:r>
              <a:rPr lang="en-IE" sz="1800" i="0" u="none" strike="noStrike" baseline="0">
                <a:solidFill>
                  <a:schemeClr val="tx2"/>
                </a:solidFill>
                <a:latin typeface="DaxlinePro-Regular"/>
              </a:rPr>
              <a:t>)</a:t>
            </a:r>
            <a:endParaRPr lang="en-IE" sz="1800">
              <a:solidFill>
                <a:schemeClr val="tx2"/>
              </a:solidFill>
            </a:endParaRPr>
          </a:p>
        </p:txBody>
      </p:sp>
    </p:spTree>
    <p:extLst>
      <p:ext uri="{BB962C8B-B14F-4D97-AF65-F5344CB8AC3E}">
        <p14:creationId xmlns:p14="http://schemas.microsoft.com/office/powerpoint/2010/main" val="3552789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57D4A72-F4F1-498A-B083-59E8C50B7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7FF3303-6FC3-4637-A201-B4CCC1C992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220636" cy="6858000"/>
          </a:xfrm>
          <a:prstGeom prst="rect">
            <a:avLst/>
          </a:prstGeom>
        </p:spPr>
      </p:pic>
      <p:sp>
        <p:nvSpPr>
          <p:cNvPr id="2" name="Title 1">
            <a:extLst>
              <a:ext uri="{FF2B5EF4-FFF2-40B4-BE49-F238E27FC236}">
                <a16:creationId xmlns:a16="http://schemas.microsoft.com/office/drawing/2014/main" id="{F5019681-4336-4FC7-BBFA-6074D9166494}"/>
              </a:ext>
            </a:extLst>
          </p:cNvPr>
          <p:cNvSpPr>
            <a:spLocks noGrp="1"/>
          </p:cNvSpPr>
          <p:nvPr>
            <p:ph type="title"/>
          </p:nvPr>
        </p:nvSpPr>
        <p:spPr>
          <a:xfrm>
            <a:off x="218364" y="1433015"/>
            <a:ext cx="4394580" cy="4339988"/>
          </a:xfrm>
        </p:spPr>
        <p:txBody>
          <a:bodyPr>
            <a:normAutofit fontScale="90000"/>
          </a:bodyPr>
          <a:lstStyle/>
          <a:p>
            <a:pPr algn="l"/>
            <a:br>
              <a:rPr lang="en-IE" sz="2200" b="0" i="0" u="none" strike="noStrike" baseline="0">
                <a:solidFill>
                  <a:srgbClr val="FFFFFF"/>
                </a:solidFill>
                <a:latin typeface="DaxlinePro-Regular"/>
              </a:rPr>
            </a:br>
            <a:r>
              <a:rPr lang="en-IE" sz="2200" b="1" i="0" u="none" strike="noStrike" baseline="0">
                <a:solidFill>
                  <a:srgbClr val="FFFFFF"/>
                </a:solidFill>
                <a:latin typeface="DaxlinePro-Regular"/>
              </a:rPr>
              <a:t>Methodology and programme:</a:t>
            </a:r>
            <a:br>
              <a:rPr lang="en-IE" sz="2200" b="1" i="0" u="none" strike="noStrike" baseline="0">
                <a:solidFill>
                  <a:srgbClr val="FFFFFF"/>
                </a:solidFill>
                <a:latin typeface="DaxlinePro-Regular"/>
              </a:rPr>
            </a:br>
            <a:r>
              <a:rPr lang="en-IE" sz="2200" b="1" i="0" u="none" strike="noStrike" baseline="0">
                <a:solidFill>
                  <a:srgbClr val="FFFFFF"/>
                </a:solidFill>
                <a:latin typeface="DaxlinePro-Regular"/>
              </a:rPr>
              <a:t>GI Strategy and POS Strategy being delivered in tandem</a:t>
            </a:r>
            <a:br>
              <a:rPr lang="en-IE" sz="2200" b="1" i="0" u="none" strike="noStrike" baseline="0">
                <a:solidFill>
                  <a:srgbClr val="FFFFFF"/>
                </a:solidFill>
                <a:latin typeface="DaxlinePro-Regular"/>
              </a:rPr>
            </a:br>
            <a:br>
              <a:rPr lang="en-IE" sz="2200">
                <a:solidFill>
                  <a:srgbClr val="FFFFFF"/>
                </a:solidFill>
                <a:latin typeface="DaxlinePro-Regular"/>
              </a:rPr>
            </a:br>
            <a:r>
              <a:rPr lang="en-US" sz="2200">
                <a:solidFill>
                  <a:schemeClr val="bg1"/>
                </a:solidFill>
              </a:rPr>
              <a:t>2 separate but complementary documents</a:t>
            </a:r>
            <a:br>
              <a:rPr lang="en-US" sz="2200">
                <a:solidFill>
                  <a:schemeClr val="bg1"/>
                </a:solidFill>
              </a:rPr>
            </a:br>
            <a:br>
              <a:rPr lang="en-US" sz="2200">
                <a:solidFill>
                  <a:schemeClr val="bg1"/>
                </a:solidFill>
              </a:rPr>
            </a:br>
            <a:r>
              <a:rPr lang="en-US" sz="2200">
                <a:solidFill>
                  <a:schemeClr val="bg1"/>
                </a:solidFill>
              </a:rPr>
              <a:t>POS has a separate consultation process.</a:t>
            </a:r>
            <a:br>
              <a:rPr lang="en-US" sz="2200">
                <a:solidFill>
                  <a:schemeClr val="bg1"/>
                </a:solidFill>
              </a:rPr>
            </a:br>
            <a:br>
              <a:rPr lang="en-US" sz="2200">
                <a:solidFill>
                  <a:schemeClr val="bg1"/>
                </a:solidFill>
              </a:rPr>
            </a:br>
            <a:r>
              <a:rPr lang="en-US" sz="2200">
                <a:solidFill>
                  <a:schemeClr val="bg1"/>
                </a:solidFill>
              </a:rPr>
              <a:t>Relevant POS policies and actions will be incorporated into the CDP.</a:t>
            </a:r>
            <a:br>
              <a:rPr lang="en-US" sz="2200">
                <a:solidFill>
                  <a:srgbClr val="000000"/>
                </a:solidFill>
              </a:rPr>
            </a:br>
            <a:br>
              <a:rPr lang="en-IE" sz="4000" b="0" i="0" u="none" strike="noStrike" baseline="0">
                <a:solidFill>
                  <a:srgbClr val="FFFFFF"/>
                </a:solidFill>
                <a:latin typeface="DaxlinePro-Regular"/>
              </a:rPr>
            </a:br>
            <a:endParaRPr lang="en-IE" sz="4000" dirty="0">
              <a:solidFill>
                <a:srgbClr val="FFFFFF"/>
              </a:solidFill>
            </a:endParaRPr>
          </a:p>
        </p:txBody>
      </p:sp>
      <p:graphicFrame>
        <p:nvGraphicFramePr>
          <p:cNvPr id="5" name="Content Placeholder 2">
            <a:extLst>
              <a:ext uri="{FF2B5EF4-FFF2-40B4-BE49-F238E27FC236}">
                <a16:creationId xmlns:a16="http://schemas.microsoft.com/office/drawing/2014/main" id="{5A91A7AD-798F-4C06-B222-1561431E6D07}"/>
              </a:ext>
            </a:extLst>
          </p:cNvPr>
          <p:cNvGraphicFramePr>
            <a:graphicFrameLocks noGrp="1"/>
          </p:cNvGraphicFramePr>
          <p:nvPr>
            <p:ph idx="1"/>
            <p:extLst>
              <p:ext uri="{D42A27DB-BD31-4B8C-83A1-F6EECF244321}">
                <p14:modId xmlns:p14="http://schemas.microsoft.com/office/powerpoint/2010/main" val="252592685"/>
              </p:ext>
            </p:extLst>
          </p:nvPr>
        </p:nvGraphicFramePr>
        <p:xfrm>
          <a:off x="6355080" y="955653"/>
          <a:ext cx="5029200" cy="4947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13923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650</Words>
  <Application>Microsoft Office PowerPoint</Application>
  <PresentationFormat>Widescreen</PresentationFormat>
  <Paragraphs>50</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DaxlinePro-Bold</vt:lpstr>
      <vt:lpstr>DaxlinePro-Regular</vt:lpstr>
      <vt:lpstr>Office Theme</vt:lpstr>
      <vt:lpstr>Parks and Open Space (POS) Strategy </vt:lpstr>
      <vt:lpstr>PARKS AND OPEN SPACES:  Are fundamental in contributing to a high quality of life for those living, working and visiting the County.   They provide habitats for ecological processes, a focal point for active and passive recreation, promote community interaction and help mitigate the impacts of climate change. </vt:lpstr>
      <vt:lpstr>THE PARKS AND OPEN SPACE STRATEGY:  “The basic aim is to understand supply and demand for open spaces, to identify deficiencies, to secure new provision, and to improve quality through better management. The spatial elements of the open space strategy will also feed into the local development plans and can be of consideration in the determination of planning applications.” </vt:lpstr>
      <vt:lpstr>Consultants</vt:lpstr>
      <vt:lpstr> Methodology and programme: GI Strategy and POS Strategy being delivered in tandem  2 separate but complementary documents  POS has a separate consultation process.  Relevant POS policies and actions will be incorporated into the CDP.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Parks and Open Space (POS) Strategy </dc:title>
  <dc:creator>Suzanne Furlong</dc:creator>
  <cp:lastModifiedBy>Suzanne Furlong</cp:lastModifiedBy>
  <cp:revision>2</cp:revision>
  <dcterms:created xsi:type="dcterms:W3CDTF">2020-09-09T13:35:58Z</dcterms:created>
  <dcterms:modified xsi:type="dcterms:W3CDTF">2020-09-14T11:32:54Z</dcterms:modified>
</cp:coreProperties>
</file>