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6" r:id="rId2"/>
    <p:sldId id="306" r:id="rId3"/>
    <p:sldId id="341" r:id="rId4"/>
    <p:sldId id="340" r:id="rId5"/>
    <p:sldId id="344" r:id="rId6"/>
    <p:sldId id="346" r:id="rId7"/>
    <p:sldId id="258" r:id="rId8"/>
    <p:sldId id="362" r:id="rId9"/>
    <p:sldId id="332" r:id="rId10"/>
    <p:sldId id="366" r:id="rId11"/>
    <p:sldId id="345" r:id="rId12"/>
    <p:sldId id="369" r:id="rId13"/>
    <p:sldId id="322" r:id="rId14"/>
    <p:sldId id="365" r:id="rId15"/>
    <p:sldId id="347" r:id="rId16"/>
    <p:sldId id="368" r:id="rId17"/>
    <p:sldId id="349" r:id="rId18"/>
    <p:sldId id="348" r:id="rId19"/>
    <p:sldId id="367" r:id="rId20"/>
    <p:sldId id="352" r:id="rId21"/>
    <p:sldId id="324" r:id="rId22"/>
    <p:sldId id="337" r:id="rId23"/>
    <p:sldId id="338" r:id="rId24"/>
    <p:sldId id="351" r:id="rId25"/>
    <p:sldId id="354" r:id="rId26"/>
    <p:sldId id="355" r:id="rId27"/>
    <p:sldId id="353" r:id="rId28"/>
    <p:sldId id="304" r:id="rId29"/>
    <p:sldId id="360" r:id="rId30"/>
    <p:sldId id="361" r:id="rId31"/>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userDrawn="1">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59" autoAdjust="0"/>
    <p:restoredTop sz="94660"/>
  </p:normalViewPr>
  <p:slideViewPr>
    <p:cSldViewPr snapToGrid="0">
      <p:cViewPr varScale="1">
        <p:scale>
          <a:sx n="65" d="100"/>
          <a:sy n="65" d="100"/>
        </p:scale>
        <p:origin x="1056" y="78"/>
      </p:cViewPr>
      <p:guideLst>
        <p:guide orient="horz"/>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18956BF4-86D6-4997-B325-1D75EA08AD7E}" type="datetimeFigureOut">
              <a:rPr lang="en-IE" smtClean="0"/>
              <a:t>11/09/2020</a:t>
            </a:fld>
            <a:endParaRPr lang="en-IE" dirty="0"/>
          </a:p>
        </p:txBody>
      </p:sp>
      <p:sp>
        <p:nvSpPr>
          <p:cNvPr id="4" name="Slide Image Placeholder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A2D11A82-9A8E-48EC-9D89-EA9B6AB93C45}" type="slidenum">
              <a:rPr lang="en-IE" smtClean="0"/>
              <a:t>‹#›</a:t>
            </a:fld>
            <a:endParaRPr lang="en-IE" dirty="0"/>
          </a:p>
        </p:txBody>
      </p:sp>
    </p:spTree>
    <p:extLst>
      <p:ext uri="{BB962C8B-B14F-4D97-AF65-F5344CB8AC3E}">
        <p14:creationId xmlns:p14="http://schemas.microsoft.com/office/powerpoint/2010/main" val="156387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11/09/2020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58209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11/09/2020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148477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11/09/2020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91701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11/09/2020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285913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EEB4D-905E-4893-AE0A-34851A8B8E85}" type="datetimeFigureOut">
              <a:rPr lang="en-IE" smtClean="0"/>
              <a:t>11/09/2020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246119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1EEB4D-905E-4893-AE0A-34851A8B8E85}" type="datetimeFigureOut">
              <a:rPr lang="en-IE" smtClean="0"/>
              <a:t>11/09/2020</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288061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1EEB4D-905E-4893-AE0A-34851A8B8E85}" type="datetimeFigureOut">
              <a:rPr lang="en-IE" smtClean="0"/>
              <a:t>11/09/2020</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39783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1EEB4D-905E-4893-AE0A-34851A8B8E85}" type="datetimeFigureOut">
              <a:rPr lang="en-IE" smtClean="0"/>
              <a:t>11/09/2020</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330609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EEB4D-905E-4893-AE0A-34851A8B8E85}" type="datetimeFigureOut">
              <a:rPr lang="en-IE" smtClean="0"/>
              <a:t>11/09/2020</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260407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11/09/2020</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414330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11/09/2020</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18985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EEB4D-905E-4893-AE0A-34851A8B8E85}" type="datetimeFigureOut">
              <a:rPr lang="en-IE" smtClean="0"/>
              <a:t>11/09/2020</a:t>
            </a:fld>
            <a:endParaRPr lang="en-IE"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12019-8E48-4DF3-B5AD-273A550E8C9D}" type="slidenum">
              <a:rPr lang="en-IE" smtClean="0"/>
              <a:t>‹#›</a:t>
            </a:fld>
            <a:endParaRPr lang="en-IE" dirty="0"/>
          </a:p>
        </p:txBody>
      </p:sp>
    </p:spTree>
    <p:extLst>
      <p:ext uri="{BB962C8B-B14F-4D97-AF65-F5344CB8AC3E}">
        <p14:creationId xmlns:p14="http://schemas.microsoft.com/office/powerpoint/2010/main" val="590489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p:cNvSpPr txBox="1"/>
          <p:nvPr/>
        </p:nvSpPr>
        <p:spPr>
          <a:xfrm>
            <a:off x="346323" y="2864414"/>
            <a:ext cx="8299939" cy="2554545"/>
          </a:xfrm>
          <a:prstGeom prst="rect">
            <a:avLst/>
          </a:prstGeom>
          <a:noFill/>
        </p:spPr>
        <p:txBody>
          <a:bodyPr wrap="square" rtlCol="0">
            <a:spAutoFit/>
          </a:bodyPr>
          <a:lstStyle/>
          <a:p>
            <a:r>
              <a:rPr lang="en-IE" sz="3200" b="1" dirty="0">
                <a:solidFill>
                  <a:schemeClr val="bg1"/>
                </a:solidFill>
                <a:latin typeface="Times New Roman" panose="02020603050405020304" pitchFamily="18" charset="0"/>
                <a:cs typeface="Times New Roman" panose="02020603050405020304" pitchFamily="18" charset="0"/>
              </a:rPr>
              <a:t>SHD Application</a:t>
            </a:r>
            <a:r>
              <a:rPr lang="en-IE" sz="3200" dirty="0">
                <a:solidFill>
                  <a:schemeClr val="bg1"/>
                </a:solidFill>
                <a:latin typeface="Times New Roman" panose="02020603050405020304" pitchFamily="18" charset="0"/>
                <a:cs typeface="Times New Roman" panose="02020603050405020304" pitchFamily="18" charset="0"/>
              </a:rPr>
              <a:t>: </a:t>
            </a:r>
          </a:p>
          <a:p>
            <a:r>
              <a:rPr lang="en-IE" sz="3200" dirty="0">
                <a:solidFill>
                  <a:schemeClr val="bg1"/>
                </a:solidFill>
                <a:latin typeface="Times New Roman" panose="02020603050405020304" pitchFamily="18" charset="0"/>
                <a:cs typeface="Times New Roman" panose="02020603050405020304" pitchFamily="18" charset="0"/>
              </a:rPr>
              <a:t>Stoneyhill Road, Rathcoole.</a:t>
            </a:r>
          </a:p>
          <a:p>
            <a:r>
              <a:rPr lang="en-IE" sz="3200" b="1" dirty="0">
                <a:solidFill>
                  <a:schemeClr val="bg1"/>
                </a:solidFill>
                <a:latin typeface="Times New Roman" panose="02020603050405020304" pitchFamily="18" charset="0"/>
                <a:cs typeface="Times New Roman" panose="02020603050405020304" pitchFamily="18" charset="0"/>
              </a:rPr>
              <a:t>SDCC Ref: SHD3ABP-307698-20</a:t>
            </a:r>
          </a:p>
          <a:p>
            <a:r>
              <a:rPr lang="en-IE" sz="3200" b="1" dirty="0">
                <a:solidFill>
                  <a:schemeClr val="bg1"/>
                </a:solidFill>
                <a:latin typeface="Times New Roman" panose="02020603050405020304" pitchFamily="18" charset="0"/>
                <a:cs typeface="Times New Roman" panose="02020603050405020304" pitchFamily="18" charset="0"/>
              </a:rPr>
              <a:t>Applicant</a:t>
            </a:r>
            <a:r>
              <a:rPr lang="en-IE" sz="3200" dirty="0">
                <a:solidFill>
                  <a:schemeClr val="bg1"/>
                </a:solidFill>
                <a:latin typeface="Times New Roman" panose="02020603050405020304" pitchFamily="18" charset="0"/>
                <a:cs typeface="Times New Roman" panose="02020603050405020304" pitchFamily="18" charset="0"/>
              </a:rPr>
              <a:t>: Romeville Developments Ltd.</a:t>
            </a:r>
          </a:p>
          <a:p>
            <a:r>
              <a:rPr lang="en-IE" sz="3200" dirty="0">
                <a:solidFill>
                  <a:schemeClr val="bg1"/>
                </a:solidFill>
                <a:latin typeface="Times New Roman" panose="02020603050405020304" pitchFamily="18" charset="0"/>
                <a:cs typeface="Times New Roman" panose="02020603050405020304" pitchFamily="18" charset="0"/>
              </a:rPr>
              <a:t>16/09/2020</a:t>
            </a:r>
          </a:p>
        </p:txBody>
      </p:sp>
      <p:cxnSp>
        <p:nvCxnSpPr>
          <p:cNvPr id="5" name="Straight Connector 4"/>
          <p:cNvCxnSpPr/>
          <p:nvPr/>
        </p:nvCxnSpPr>
        <p:spPr>
          <a:xfrm>
            <a:off x="346323" y="2751026"/>
            <a:ext cx="3506662" cy="156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8" name="TextBox 7"/>
          <p:cNvSpPr txBox="1"/>
          <p:nvPr/>
        </p:nvSpPr>
        <p:spPr>
          <a:xfrm>
            <a:off x="6427915" y="5356092"/>
            <a:ext cx="2467216" cy="523220"/>
          </a:xfrm>
          <a:prstGeom prst="rect">
            <a:avLst/>
          </a:prstGeom>
          <a:noFill/>
        </p:spPr>
        <p:txBody>
          <a:bodyPr wrap="square" rtlCol="0">
            <a:spAutoFit/>
          </a:bodyPr>
          <a:lstStyle/>
          <a:p>
            <a:r>
              <a:rPr lang="en-IE" sz="1400" b="1" dirty="0">
                <a:solidFill>
                  <a:schemeClr val="accent5">
                    <a:lumMod val="60000"/>
                    <a:lumOff val="40000"/>
                  </a:schemeClr>
                </a:solidFill>
              </a:rPr>
              <a:t>Fiona Redmond</a:t>
            </a:r>
          </a:p>
          <a:p>
            <a:r>
              <a:rPr lang="en-IE" sz="1400" b="1" dirty="0">
                <a:solidFill>
                  <a:schemeClr val="accent5">
                    <a:lumMod val="60000"/>
                    <a:lumOff val="40000"/>
                  </a:schemeClr>
                </a:solidFill>
              </a:rPr>
              <a:t>Senior Executive Planner</a:t>
            </a:r>
          </a:p>
        </p:txBody>
      </p:sp>
    </p:spTree>
    <p:extLst>
      <p:ext uri="{BB962C8B-B14F-4D97-AF65-F5344CB8AC3E}">
        <p14:creationId xmlns:p14="http://schemas.microsoft.com/office/powerpoint/2010/main" val="256421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485" y="434162"/>
            <a:ext cx="8062915" cy="5878532"/>
          </a:xfrm>
          <a:prstGeom prst="rect">
            <a:avLst/>
          </a:prstGeom>
          <a:noFill/>
        </p:spPr>
        <p:txBody>
          <a:bodyPr wrap="square" rtlCol="0">
            <a:spAutoFit/>
          </a:bodyPr>
          <a:lstStyle/>
          <a:p>
            <a:pPr>
              <a:lnSpc>
                <a:spcPct val="200000"/>
              </a:lnSpc>
            </a:pPr>
            <a:r>
              <a:rPr lang="en-IE" b="1" dirty="0">
                <a:solidFill>
                  <a:srgbClr val="0070C0"/>
                </a:solidFill>
                <a:latin typeface="Times New Roman" panose="02020603050405020304" pitchFamily="18" charset="0"/>
                <a:cs typeface="Times New Roman" panose="02020603050405020304" pitchFamily="18" charset="0"/>
              </a:rPr>
              <a:t>ABP Opinion – Summary of Items requiring clarification/ amendment</a:t>
            </a:r>
            <a:endParaRPr lang="en-IE" dirty="0"/>
          </a:p>
          <a:p>
            <a:endParaRPr lang="en-IE" b="1" dirty="0">
              <a:solidFill>
                <a:srgbClr val="0070C0"/>
              </a:solidFill>
              <a:latin typeface="Times New Roman" panose="02020603050405020304" pitchFamily="18" charset="0"/>
              <a:cs typeface="Times New Roman" panose="02020603050405020304" pitchFamily="18" charset="0"/>
            </a:endParaRPr>
          </a:p>
          <a:p>
            <a:r>
              <a:rPr lang="en-IE" b="1" dirty="0">
                <a:solidFill>
                  <a:srgbClr val="0070C0"/>
                </a:solidFill>
                <a:latin typeface="Times New Roman" panose="02020603050405020304" pitchFamily="18" charset="0"/>
                <a:cs typeface="Times New Roman" panose="02020603050405020304" pitchFamily="18" charset="0"/>
              </a:rPr>
              <a:t>Item 2 – Design and Layout of Residential Development</a:t>
            </a:r>
          </a:p>
          <a:p>
            <a:r>
              <a:rPr lang="en-IE" dirty="0">
                <a:latin typeface="Times New Roman" panose="02020603050405020304" pitchFamily="18" charset="0"/>
                <a:cs typeface="Times New Roman" panose="02020603050405020304" pitchFamily="18" charset="0"/>
              </a:rPr>
              <a:t>Further consideration/justification of the documents as they relate to the design and layout of residential development:</a:t>
            </a:r>
          </a:p>
          <a:p>
            <a:pPr marL="285750" indent="-285750">
              <a:buFontTx/>
              <a:buChar char="-"/>
            </a:pPr>
            <a:r>
              <a:rPr lang="en-IE" dirty="0">
                <a:latin typeface="Times New Roman" panose="02020603050405020304" pitchFamily="18" charset="0"/>
                <a:cs typeface="Times New Roman" panose="02020603050405020304" pitchFamily="18" charset="0"/>
              </a:rPr>
              <a:t>The proposed development to provide optimal urban design and architectural solution for the site and are of sufficient quality to make a positive contribution to the area. In particular:</a:t>
            </a:r>
          </a:p>
          <a:p>
            <a:pPr marL="285750" indent="-285750">
              <a:buFontTx/>
              <a:buChar char="-"/>
            </a:pPr>
            <a:r>
              <a:rPr lang="en-IE" dirty="0">
                <a:latin typeface="Times New Roman" panose="02020603050405020304" pitchFamily="18" charset="0"/>
                <a:cs typeface="Times New Roman" panose="02020603050405020304" pitchFamily="18" charset="0"/>
              </a:rPr>
              <a:t>Cross sections and details of proposed levels.</a:t>
            </a:r>
          </a:p>
          <a:p>
            <a:pPr marL="285750" indent="-285750">
              <a:buFontTx/>
              <a:buChar char="-"/>
            </a:pPr>
            <a:r>
              <a:rPr lang="en-IE" dirty="0">
                <a:latin typeface="Times New Roman" panose="02020603050405020304" pitchFamily="18" charset="0"/>
                <a:cs typeface="Times New Roman" panose="02020603050405020304" pitchFamily="18" charset="0"/>
              </a:rPr>
              <a:t>Further consideration of design and layout of apartment block and associated communal parking area, open space and pedestrian connections, consideration of sunlight and daylight levels, provision of high quality elevational treatments. </a:t>
            </a:r>
          </a:p>
          <a:p>
            <a:pPr marL="285750" indent="-285750">
              <a:buFontTx/>
              <a:buChar char="-"/>
            </a:pPr>
            <a:r>
              <a:rPr lang="en-IE" dirty="0">
                <a:latin typeface="Times New Roman" panose="02020603050405020304" pitchFamily="18" charset="0"/>
                <a:cs typeface="Times New Roman" panose="02020603050405020304" pitchFamily="18" charset="0"/>
              </a:rPr>
              <a:t>Reconsider the overall public open space provision to provide a hierarchy of open spaces. Include detailed cross sections of the open space and adjacent residential units.</a:t>
            </a:r>
          </a:p>
          <a:p>
            <a:pPr marL="285750" indent="-285750">
              <a:buFontTx/>
              <a:buChar char="-"/>
            </a:pPr>
            <a:r>
              <a:rPr lang="en-IE" dirty="0">
                <a:latin typeface="Times New Roman" panose="02020603050405020304" pitchFamily="18" charset="0"/>
                <a:cs typeface="Times New Roman" panose="02020603050405020304" pitchFamily="18" charset="0"/>
              </a:rPr>
              <a:t>Provision of safe and accessible pedestrian and cycle connections. </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The consideration of these issues may require an amendment to the documents and/or design proposals. </a:t>
            </a: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033829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485" y="434162"/>
            <a:ext cx="8709030" cy="5016758"/>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Summary of Specific Information to be submitted with the application:</a:t>
            </a:r>
          </a:p>
          <a:p>
            <a:r>
              <a:rPr lang="en-IE" b="1" dirty="0">
                <a:solidFill>
                  <a:srgbClr val="0070C0"/>
                </a:solidFill>
                <a:latin typeface="Times New Roman" panose="02020603050405020304" pitchFamily="18" charset="0"/>
                <a:cs typeface="Times New Roman" panose="02020603050405020304" pitchFamily="18" charset="0"/>
              </a:rPr>
              <a:t> </a:t>
            </a:r>
            <a:endParaRPr lang="en-IE" dirty="0"/>
          </a:p>
          <a:p>
            <a:r>
              <a:rPr lang="en-IE" dirty="0">
                <a:latin typeface="Times New Roman" panose="02020603050405020304" pitchFamily="18" charset="0"/>
                <a:cs typeface="Times New Roman" panose="02020603050405020304" pitchFamily="18" charset="0"/>
              </a:rPr>
              <a:t>1- Housing Quality Assessment</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2 - Details of existing and proposed levels across the site. </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3 - Shadow Analysis.</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4 – Rationale for proposed childcare provision.</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5 – Details of Phasing including timeframe for delivery of creche. </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6 – Photomontages and visual impact analysis and landscaping proposals.</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7 – Traffic and Transport Impact Assessment</a:t>
            </a:r>
          </a:p>
          <a:p>
            <a:endParaRPr lang="en-IE" dirty="0">
              <a:latin typeface="Times New Roman" panose="02020603050405020304" pitchFamily="18" charset="0"/>
              <a:cs typeface="Times New Roman" panose="02020603050405020304" pitchFamily="18" charset="0"/>
            </a:endParaRPr>
          </a:p>
          <a:p>
            <a:endParaRPr lang="en-IE"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420580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485" y="434162"/>
            <a:ext cx="8709030" cy="4462760"/>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Summary of Specific Information to be submitted with the application (cont’d):</a:t>
            </a:r>
          </a:p>
          <a:p>
            <a:r>
              <a:rPr lang="en-IE" b="1" dirty="0">
                <a:solidFill>
                  <a:srgbClr val="0070C0"/>
                </a:solidFill>
                <a:latin typeface="Times New Roman" panose="02020603050405020304" pitchFamily="18" charset="0"/>
                <a:cs typeface="Times New Roman" panose="02020603050405020304" pitchFamily="18" charset="0"/>
              </a:rPr>
              <a:t> </a:t>
            </a:r>
            <a:endParaRPr lang="en-IE" dirty="0"/>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8 - Landscaping design rationale and comprehensive landscaping proposals.</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9 - A site layout indicating areas to be taken in charge. </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10 – Ecological Impact Assessment</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11 - Appropriate Assessment Screening</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12 - Archaeological Assessment</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13 – Site Specific Flood Risk Assessment</a:t>
            </a:r>
          </a:p>
          <a:p>
            <a:endParaRPr lang="en-IE"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1878684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4431" y="1226043"/>
            <a:ext cx="8832024" cy="338554"/>
          </a:xfrm>
          <a:prstGeom prst="rect">
            <a:avLst/>
          </a:prstGeom>
          <a:noFill/>
        </p:spPr>
        <p:txBody>
          <a:bodyPr wrap="square" rtlCol="0">
            <a:spAutoFit/>
          </a:bodyPr>
          <a:lstStyle/>
          <a:p>
            <a:r>
              <a:rPr lang="en-GB" sz="1600" b="1" dirty="0"/>
              <a:t>S</a:t>
            </a:r>
            <a:r>
              <a:rPr lang="en-IE" sz="1600" b="1" dirty="0"/>
              <a:t>ITE FEATURES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7" name="Picture 6">
            <a:extLst>
              <a:ext uri="{FF2B5EF4-FFF2-40B4-BE49-F238E27FC236}">
                <a16:creationId xmlns:a16="http://schemas.microsoft.com/office/drawing/2014/main" id="{5E1BFD16-1F40-43E0-9D54-2D8425D75EC5}"/>
              </a:ext>
            </a:extLst>
          </p:cNvPr>
          <p:cNvPicPr>
            <a:picLocks noChangeAspect="1"/>
          </p:cNvPicPr>
          <p:nvPr/>
        </p:nvPicPr>
        <p:blipFill rotWithShape="1">
          <a:blip r:embed="rId5"/>
          <a:srcRect l="21666" t="21729" r="36000" b="9457"/>
          <a:stretch/>
        </p:blipFill>
        <p:spPr>
          <a:xfrm>
            <a:off x="1981200" y="1564597"/>
            <a:ext cx="5577840" cy="4389163"/>
          </a:xfrm>
          <a:prstGeom prst="rect">
            <a:avLst/>
          </a:prstGeom>
        </p:spPr>
      </p:pic>
    </p:spTree>
    <p:extLst>
      <p:ext uri="{BB962C8B-B14F-4D97-AF65-F5344CB8AC3E}">
        <p14:creationId xmlns:p14="http://schemas.microsoft.com/office/powerpoint/2010/main" val="1176533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4431" y="1226043"/>
            <a:ext cx="8832024" cy="338554"/>
          </a:xfrm>
          <a:prstGeom prst="rect">
            <a:avLst/>
          </a:prstGeom>
          <a:noFill/>
        </p:spPr>
        <p:txBody>
          <a:bodyPr wrap="square" rtlCol="0">
            <a:spAutoFit/>
          </a:bodyPr>
          <a:lstStyle/>
          <a:p>
            <a:r>
              <a:rPr lang="en-GB" sz="1600" b="1" dirty="0"/>
              <a:t>S</a:t>
            </a:r>
            <a:r>
              <a:rPr lang="en-IE" sz="1600" b="1" dirty="0"/>
              <a:t>ITE CONSTRAINTS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8" name="Picture 7">
            <a:extLst>
              <a:ext uri="{FF2B5EF4-FFF2-40B4-BE49-F238E27FC236}">
                <a16:creationId xmlns:a16="http://schemas.microsoft.com/office/drawing/2014/main" id="{D2705100-9E0A-45AD-AB7F-D803C808A665}"/>
              </a:ext>
            </a:extLst>
          </p:cNvPr>
          <p:cNvPicPr>
            <a:picLocks noChangeAspect="1"/>
          </p:cNvPicPr>
          <p:nvPr/>
        </p:nvPicPr>
        <p:blipFill rotWithShape="1">
          <a:blip r:embed="rId5"/>
          <a:srcRect l="22778" t="23205" r="36555" b="13104"/>
          <a:stretch/>
        </p:blipFill>
        <p:spPr>
          <a:xfrm>
            <a:off x="2082800" y="1564597"/>
            <a:ext cx="5334000" cy="4389163"/>
          </a:xfrm>
          <a:prstGeom prst="rect">
            <a:avLst/>
          </a:prstGeom>
        </p:spPr>
      </p:pic>
    </p:spTree>
    <p:extLst>
      <p:ext uri="{BB962C8B-B14F-4D97-AF65-F5344CB8AC3E}">
        <p14:creationId xmlns:p14="http://schemas.microsoft.com/office/powerpoint/2010/main" val="481408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5" name="TextBox 4">
            <a:extLst>
              <a:ext uri="{FF2B5EF4-FFF2-40B4-BE49-F238E27FC236}">
                <a16:creationId xmlns:a16="http://schemas.microsoft.com/office/drawing/2014/main" id="{CDB435BD-4CBB-4F9D-89CD-F7F2B5084C4E}"/>
              </a:ext>
            </a:extLst>
          </p:cNvPr>
          <p:cNvSpPr txBox="1"/>
          <p:nvPr/>
        </p:nvSpPr>
        <p:spPr>
          <a:xfrm>
            <a:off x="636284" y="1221342"/>
            <a:ext cx="6272516" cy="369332"/>
          </a:xfrm>
          <a:prstGeom prst="rect">
            <a:avLst/>
          </a:prstGeom>
          <a:noFill/>
        </p:spPr>
        <p:txBody>
          <a:bodyPr wrap="square" rtlCol="0">
            <a:spAutoFit/>
          </a:bodyPr>
          <a:lstStyle/>
          <a:p>
            <a:r>
              <a:rPr lang="en-GB" dirty="0"/>
              <a:t>Conceptual Layout including Open Space and Street Network</a:t>
            </a:r>
            <a:endParaRPr lang="en-IE" dirty="0"/>
          </a:p>
        </p:txBody>
      </p:sp>
      <p:pic>
        <p:nvPicPr>
          <p:cNvPr id="8" name="Picture 7">
            <a:extLst>
              <a:ext uri="{FF2B5EF4-FFF2-40B4-BE49-F238E27FC236}">
                <a16:creationId xmlns:a16="http://schemas.microsoft.com/office/drawing/2014/main" id="{DED64351-7914-49BA-BC07-75C7187F7840}"/>
              </a:ext>
            </a:extLst>
          </p:cNvPr>
          <p:cNvPicPr>
            <a:picLocks noChangeAspect="1"/>
          </p:cNvPicPr>
          <p:nvPr/>
        </p:nvPicPr>
        <p:blipFill rotWithShape="1">
          <a:blip r:embed="rId5"/>
          <a:srcRect l="28193" t="11580" r="17778" b="17704"/>
          <a:stretch/>
        </p:blipFill>
        <p:spPr>
          <a:xfrm>
            <a:off x="2061156" y="1725672"/>
            <a:ext cx="6107483" cy="4338320"/>
          </a:xfrm>
          <a:prstGeom prst="rect">
            <a:avLst/>
          </a:prstGeom>
        </p:spPr>
      </p:pic>
    </p:spTree>
    <p:extLst>
      <p:ext uri="{BB962C8B-B14F-4D97-AF65-F5344CB8AC3E}">
        <p14:creationId xmlns:p14="http://schemas.microsoft.com/office/powerpoint/2010/main" val="2543114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5" name="TextBox 4">
            <a:extLst>
              <a:ext uri="{FF2B5EF4-FFF2-40B4-BE49-F238E27FC236}">
                <a16:creationId xmlns:a16="http://schemas.microsoft.com/office/drawing/2014/main" id="{CDB435BD-4CBB-4F9D-89CD-F7F2B5084C4E}"/>
              </a:ext>
            </a:extLst>
          </p:cNvPr>
          <p:cNvSpPr txBox="1"/>
          <p:nvPr/>
        </p:nvSpPr>
        <p:spPr>
          <a:xfrm>
            <a:off x="636284" y="1221342"/>
            <a:ext cx="6272516" cy="369332"/>
          </a:xfrm>
          <a:prstGeom prst="rect">
            <a:avLst/>
          </a:prstGeom>
          <a:noFill/>
        </p:spPr>
        <p:txBody>
          <a:bodyPr wrap="square" rtlCol="0">
            <a:spAutoFit/>
          </a:bodyPr>
          <a:lstStyle/>
          <a:p>
            <a:r>
              <a:rPr lang="en-GB"/>
              <a:t>Applicant’s Proposed </a:t>
            </a:r>
            <a:r>
              <a:rPr lang="en-GB" dirty="0"/>
              <a:t>Area Plan Indicative Strategy</a:t>
            </a:r>
            <a:endParaRPr lang="en-IE" dirty="0"/>
          </a:p>
        </p:txBody>
      </p:sp>
      <p:pic>
        <p:nvPicPr>
          <p:cNvPr id="7" name="Picture 6">
            <a:extLst>
              <a:ext uri="{FF2B5EF4-FFF2-40B4-BE49-F238E27FC236}">
                <a16:creationId xmlns:a16="http://schemas.microsoft.com/office/drawing/2014/main" id="{9FFFE7E6-C8D7-4E08-A738-0F74770E91A0}"/>
              </a:ext>
            </a:extLst>
          </p:cNvPr>
          <p:cNvPicPr>
            <a:picLocks noChangeAspect="1"/>
          </p:cNvPicPr>
          <p:nvPr/>
        </p:nvPicPr>
        <p:blipFill rotWithShape="1">
          <a:blip r:embed="rId5"/>
          <a:srcRect l="32223" t="14259" r="38222" b="11523"/>
          <a:stretch/>
        </p:blipFill>
        <p:spPr>
          <a:xfrm rot="-5400000">
            <a:off x="3291389" y="923798"/>
            <a:ext cx="4045983" cy="5952366"/>
          </a:xfrm>
          <a:prstGeom prst="rect">
            <a:avLst/>
          </a:prstGeom>
        </p:spPr>
      </p:pic>
    </p:spTree>
    <p:extLst>
      <p:ext uri="{BB962C8B-B14F-4D97-AF65-F5344CB8AC3E}">
        <p14:creationId xmlns:p14="http://schemas.microsoft.com/office/powerpoint/2010/main" val="3723618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4431" y="1226043"/>
            <a:ext cx="8832024" cy="338554"/>
          </a:xfrm>
          <a:prstGeom prst="rect">
            <a:avLst/>
          </a:prstGeom>
          <a:noFill/>
        </p:spPr>
        <p:txBody>
          <a:bodyPr wrap="square" rtlCol="0">
            <a:spAutoFit/>
          </a:bodyPr>
          <a:lstStyle/>
          <a:p>
            <a:r>
              <a:rPr lang="en-IE" sz="1600" b="1" dirty="0"/>
              <a:t>Proposed Scheme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8" name="Picture 7">
            <a:extLst>
              <a:ext uri="{FF2B5EF4-FFF2-40B4-BE49-F238E27FC236}">
                <a16:creationId xmlns:a16="http://schemas.microsoft.com/office/drawing/2014/main" id="{DA02AFC9-F609-4475-ACC3-097CFA5FF8EC}"/>
              </a:ext>
            </a:extLst>
          </p:cNvPr>
          <p:cNvPicPr>
            <a:picLocks noChangeAspect="1"/>
          </p:cNvPicPr>
          <p:nvPr/>
        </p:nvPicPr>
        <p:blipFill rotWithShape="1">
          <a:blip r:embed="rId5"/>
          <a:srcRect l="21778" t="22642" r="35222" b="16687"/>
          <a:stretch/>
        </p:blipFill>
        <p:spPr>
          <a:xfrm>
            <a:off x="1991360" y="1564597"/>
            <a:ext cx="5740400" cy="4450123"/>
          </a:xfrm>
          <a:prstGeom prst="rect">
            <a:avLst/>
          </a:prstGeom>
        </p:spPr>
      </p:pic>
    </p:spTree>
    <p:extLst>
      <p:ext uri="{BB962C8B-B14F-4D97-AF65-F5344CB8AC3E}">
        <p14:creationId xmlns:p14="http://schemas.microsoft.com/office/powerpoint/2010/main" val="233238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5" name="TextBox 4">
            <a:extLst>
              <a:ext uri="{FF2B5EF4-FFF2-40B4-BE49-F238E27FC236}">
                <a16:creationId xmlns:a16="http://schemas.microsoft.com/office/drawing/2014/main" id="{CDB435BD-4CBB-4F9D-89CD-F7F2B5084C4E}"/>
              </a:ext>
            </a:extLst>
          </p:cNvPr>
          <p:cNvSpPr txBox="1"/>
          <p:nvPr/>
        </p:nvSpPr>
        <p:spPr>
          <a:xfrm>
            <a:off x="781050" y="1466850"/>
            <a:ext cx="2957830" cy="646331"/>
          </a:xfrm>
          <a:prstGeom prst="rect">
            <a:avLst/>
          </a:prstGeom>
          <a:noFill/>
        </p:spPr>
        <p:txBody>
          <a:bodyPr wrap="square" rtlCol="0">
            <a:spAutoFit/>
          </a:bodyPr>
          <a:lstStyle/>
          <a:p>
            <a:r>
              <a:rPr lang="en-GB" dirty="0"/>
              <a:t>Proposed Apartment Block  39 units</a:t>
            </a:r>
            <a:endParaRPr lang="en-IE" dirty="0"/>
          </a:p>
        </p:txBody>
      </p:sp>
      <p:pic>
        <p:nvPicPr>
          <p:cNvPr id="8" name="Picture 7">
            <a:extLst>
              <a:ext uri="{FF2B5EF4-FFF2-40B4-BE49-F238E27FC236}">
                <a16:creationId xmlns:a16="http://schemas.microsoft.com/office/drawing/2014/main" id="{5E19D7CB-9195-4CB6-B8F4-D1CF5ED161A7}"/>
              </a:ext>
            </a:extLst>
          </p:cNvPr>
          <p:cNvPicPr>
            <a:picLocks noChangeAspect="1"/>
          </p:cNvPicPr>
          <p:nvPr/>
        </p:nvPicPr>
        <p:blipFill rotWithShape="1">
          <a:blip r:embed="rId5"/>
          <a:srcRect l="20666" t="20976" r="42778" b="10524"/>
          <a:stretch/>
        </p:blipFill>
        <p:spPr>
          <a:xfrm>
            <a:off x="3098800" y="2023117"/>
            <a:ext cx="4886960" cy="4276236"/>
          </a:xfrm>
          <a:prstGeom prst="rect">
            <a:avLst/>
          </a:prstGeom>
        </p:spPr>
      </p:pic>
    </p:spTree>
    <p:extLst>
      <p:ext uri="{BB962C8B-B14F-4D97-AF65-F5344CB8AC3E}">
        <p14:creationId xmlns:p14="http://schemas.microsoft.com/office/powerpoint/2010/main" val="2132297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5" name="TextBox 4">
            <a:extLst>
              <a:ext uri="{FF2B5EF4-FFF2-40B4-BE49-F238E27FC236}">
                <a16:creationId xmlns:a16="http://schemas.microsoft.com/office/drawing/2014/main" id="{CDB435BD-4CBB-4F9D-89CD-F7F2B5084C4E}"/>
              </a:ext>
            </a:extLst>
          </p:cNvPr>
          <p:cNvSpPr txBox="1"/>
          <p:nvPr/>
        </p:nvSpPr>
        <p:spPr>
          <a:xfrm>
            <a:off x="237438" y="1302656"/>
            <a:ext cx="2957830" cy="369332"/>
          </a:xfrm>
          <a:prstGeom prst="rect">
            <a:avLst/>
          </a:prstGeom>
          <a:noFill/>
        </p:spPr>
        <p:txBody>
          <a:bodyPr wrap="square" rtlCol="0">
            <a:spAutoFit/>
          </a:bodyPr>
          <a:lstStyle/>
          <a:p>
            <a:r>
              <a:rPr lang="en-GB" dirty="0"/>
              <a:t>Proposed Childcare Facility</a:t>
            </a:r>
            <a:endParaRPr lang="en-IE" dirty="0"/>
          </a:p>
        </p:txBody>
      </p:sp>
      <p:pic>
        <p:nvPicPr>
          <p:cNvPr id="7" name="Picture 6">
            <a:extLst>
              <a:ext uri="{FF2B5EF4-FFF2-40B4-BE49-F238E27FC236}">
                <a16:creationId xmlns:a16="http://schemas.microsoft.com/office/drawing/2014/main" id="{674AA715-2708-496F-BDDE-F38C258509A0}"/>
              </a:ext>
            </a:extLst>
          </p:cNvPr>
          <p:cNvPicPr>
            <a:picLocks noChangeAspect="1"/>
          </p:cNvPicPr>
          <p:nvPr/>
        </p:nvPicPr>
        <p:blipFill rotWithShape="1">
          <a:blip r:embed="rId5"/>
          <a:srcRect l="16778" t="13527" r="16778" b="4369"/>
          <a:stretch/>
        </p:blipFill>
        <p:spPr>
          <a:xfrm>
            <a:off x="2458720" y="1888300"/>
            <a:ext cx="6075680" cy="4222986"/>
          </a:xfrm>
          <a:prstGeom prst="rect">
            <a:avLst/>
          </a:prstGeom>
        </p:spPr>
      </p:pic>
    </p:spTree>
    <p:extLst>
      <p:ext uri="{BB962C8B-B14F-4D97-AF65-F5344CB8AC3E}">
        <p14:creationId xmlns:p14="http://schemas.microsoft.com/office/powerpoint/2010/main" val="610208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8174" y="1195897"/>
            <a:ext cx="8003956" cy="4093428"/>
          </a:xfrm>
          <a:prstGeom prst="rect">
            <a:avLst/>
          </a:prstGeom>
          <a:noFill/>
        </p:spPr>
        <p:txBody>
          <a:bodyPr wrap="square" rtlCol="0">
            <a:spAutoFit/>
          </a:bodyPr>
          <a:lstStyle/>
          <a:p>
            <a:r>
              <a:rPr lang="en-IE" sz="1600" b="1" dirty="0">
                <a:solidFill>
                  <a:srgbClr val="0070C0"/>
                </a:solidFill>
                <a:latin typeface="Times New Roman" panose="02020603050405020304" pitchFamily="18" charset="0"/>
                <a:cs typeface="Times New Roman" panose="02020603050405020304" pitchFamily="18" charset="0"/>
              </a:rPr>
              <a:t>Strategic Housing Development </a:t>
            </a:r>
          </a:p>
          <a:p>
            <a:endParaRPr lang="en-IE" sz="1600" b="1" dirty="0">
              <a:solidFill>
                <a:srgbClr val="0070C0"/>
              </a:solidFill>
              <a:latin typeface="Times New Roman" panose="02020603050405020304" pitchFamily="18" charset="0"/>
              <a:cs typeface="Times New Roman" panose="02020603050405020304" pitchFamily="18" charset="0"/>
            </a:endParaRPr>
          </a:p>
          <a:p>
            <a:r>
              <a:rPr lang="en-IE" b="1" dirty="0"/>
              <a:t>Planning and Development (Housing) and Residential Tenancies Act 2016 </a:t>
            </a:r>
            <a:endParaRPr lang="en-IE" dirty="0"/>
          </a:p>
          <a:p>
            <a:r>
              <a:rPr lang="en-IE" b="1" dirty="0"/>
              <a:t>Planning and Development (Strategic Housing Development) Regulations 2017 </a:t>
            </a:r>
            <a:endParaRPr lang="en-IE" dirty="0"/>
          </a:p>
          <a:p>
            <a:endParaRPr lang="en-IE" dirty="0"/>
          </a:p>
          <a:p>
            <a:r>
              <a:rPr lang="en-IE" dirty="0"/>
              <a:t>Section 4 applications for strategic housing development (SHD) are to be made directly to An Bord Pleanála. </a:t>
            </a:r>
          </a:p>
          <a:p>
            <a:endParaRPr lang="en-IE" dirty="0">
              <a:solidFill>
                <a:schemeClr val="accent1">
                  <a:lumMod val="75000"/>
                </a:schemeClr>
              </a:solidFill>
            </a:endParaRPr>
          </a:p>
          <a:p>
            <a:r>
              <a:rPr lang="en-IE" sz="1600" b="1" dirty="0">
                <a:solidFill>
                  <a:schemeClr val="accent1">
                    <a:lumMod val="75000"/>
                  </a:schemeClr>
                </a:solidFill>
                <a:latin typeface="Times New Roman" panose="02020603050405020304" pitchFamily="18" charset="0"/>
                <a:cs typeface="Times New Roman" panose="02020603050405020304" pitchFamily="18" charset="0"/>
              </a:rPr>
              <a:t>Steps</a:t>
            </a:r>
          </a:p>
          <a:p>
            <a:endParaRPr lang="en-IE" sz="1600" b="1" dirty="0">
              <a:solidFill>
                <a:schemeClr val="accent1">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b="1" dirty="0"/>
              <a:t>Pre-Application Consultation with Planning Authority</a:t>
            </a:r>
          </a:p>
          <a:p>
            <a:pPr marL="285750" indent="-285750">
              <a:buFont typeface="Arial" panose="020B0604020202020204" pitchFamily="34" charset="0"/>
              <a:buChar char="•"/>
            </a:pPr>
            <a:r>
              <a:rPr lang="en-IE" b="1" dirty="0"/>
              <a:t>Pre- Application with An Bord Pleanala (ABP) and the Planning Authority</a:t>
            </a:r>
          </a:p>
          <a:p>
            <a:pPr marL="285750" indent="-285750">
              <a:buFont typeface="Arial" panose="020B0604020202020204" pitchFamily="34" charset="0"/>
              <a:buChar char="•"/>
            </a:pPr>
            <a:r>
              <a:rPr lang="en-IE" b="1" dirty="0"/>
              <a:t>Planning Application lodged with ABP</a:t>
            </a:r>
          </a:p>
          <a:p>
            <a:endParaRPr lang="en-IE" dirty="0"/>
          </a:p>
          <a:p>
            <a:endParaRPr lang="en-IE" sz="1600" b="1" dirty="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Tree>
    <p:extLst>
      <p:ext uri="{BB962C8B-B14F-4D97-AF65-F5344CB8AC3E}">
        <p14:creationId xmlns:p14="http://schemas.microsoft.com/office/powerpoint/2010/main" val="306714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sp>
        <p:nvSpPr>
          <p:cNvPr id="5" name="TextBox 4">
            <a:extLst>
              <a:ext uri="{FF2B5EF4-FFF2-40B4-BE49-F238E27FC236}">
                <a16:creationId xmlns:a16="http://schemas.microsoft.com/office/drawing/2014/main" id="{E0173FC9-579F-41C3-A57D-55BA1E573A07}"/>
              </a:ext>
            </a:extLst>
          </p:cNvPr>
          <p:cNvSpPr txBox="1"/>
          <p:nvPr/>
        </p:nvSpPr>
        <p:spPr>
          <a:xfrm>
            <a:off x="542925" y="815459"/>
            <a:ext cx="1457325" cy="369332"/>
          </a:xfrm>
          <a:prstGeom prst="rect">
            <a:avLst/>
          </a:prstGeom>
          <a:noFill/>
        </p:spPr>
        <p:txBody>
          <a:bodyPr wrap="square" rtlCol="0">
            <a:spAutoFit/>
          </a:bodyPr>
          <a:lstStyle/>
          <a:p>
            <a:r>
              <a:rPr lang="en-GB" dirty="0"/>
              <a:t>CGI Image</a:t>
            </a:r>
            <a:endParaRPr lang="en-IE" dirty="0"/>
          </a:p>
        </p:txBody>
      </p:sp>
      <p:pic>
        <p:nvPicPr>
          <p:cNvPr id="8" name="Picture 7">
            <a:extLst>
              <a:ext uri="{FF2B5EF4-FFF2-40B4-BE49-F238E27FC236}">
                <a16:creationId xmlns:a16="http://schemas.microsoft.com/office/drawing/2014/main" id="{FD12FC52-909F-41A7-8310-7AE61A93DB2B}"/>
              </a:ext>
            </a:extLst>
          </p:cNvPr>
          <p:cNvPicPr>
            <a:picLocks noChangeAspect="1"/>
          </p:cNvPicPr>
          <p:nvPr/>
        </p:nvPicPr>
        <p:blipFill rotWithShape="1">
          <a:blip r:embed="rId4"/>
          <a:srcRect l="20333" t="13301" r="22334" b="19171"/>
          <a:stretch/>
        </p:blipFill>
        <p:spPr>
          <a:xfrm>
            <a:off x="2936240" y="3306967"/>
            <a:ext cx="5242560" cy="3473320"/>
          </a:xfrm>
          <a:prstGeom prst="rect">
            <a:avLst/>
          </a:prstGeom>
        </p:spPr>
      </p:pic>
      <p:pic>
        <p:nvPicPr>
          <p:cNvPr id="10" name="Picture 9">
            <a:extLst>
              <a:ext uri="{FF2B5EF4-FFF2-40B4-BE49-F238E27FC236}">
                <a16:creationId xmlns:a16="http://schemas.microsoft.com/office/drawing/2014/main" id="{6E183A14-1C69-4278-9444-4AFF9D794B50}"/>
              </a:ext>
            </a:extLst>
          </p:cNvPr>
          <p:cNvPicPr>
            <a:picLocks noChangeAspect="1"/>
          </p:cNvPicPr>
          <p:nvPr/>
        </p:nvPicPr>
        <p:blipFill rotWithShape="1">
          <a:blip r:embed="rId5"/>
          <a:srcRect l="20111" t="13217" r="22556" b="19847"/>
          <a:stretch/>
        </p:blipFill>
        <p:spPr>
          <a:xfrm>
            <a:off x="291616" y="686997"/>
            <a:ext cx="5242560" cy="3442870"/>
          </a:xfrm>
          <a:prstGeom prst="rect">
            <a:avLst/>
          </a:prstGeom>
        </p:spPr>
      </p:pic>
    </p:spTree>
    <p:extLst>
      <p:ext uri="{BB962C8B-B14F-4D97-AF65-F5344CB8AC3E}">
        <p14:creationId xmlns:p14="http://schemas.microsoft.com/office/powerpoint/2010/main" val="4095086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sp>
        <p:nvSpPr>
          <p:cNvPr id="7" name="TextBox 6">
            <a:extLst>
              <a:ext uri="{FF2B5EF4-FFF2-40B4-BE49-F238E27FC236}">
                <a16:creationId xmlns:a16="http://schemas.microsoft.com/office/drawing/2014/main" id="{174095BF-F6F9-4E73-857A-2C19CB98A093}"/>
              </a:ext>
            </a:extLst>
          </p:cNvPr>
          <p:cNvSpPr txBox="1"/>
          <p:nvPr/>
        </p:nvSpPr>
        <p:spPr>
          <a:xfrm>
            <a:off x="466725" y="714375"/>
            <a:ext cx="2309821" cy="369332"/>
          </a:xfrm>
          <a:prstGeom prst="rect">
            <a:avLst/>
          </a:prstGeom>
          <a:noFill/>
        </p:spPr>
        <p:txBody>
          <a:bodyPr wrap="square" rtlCol="0">
            <a:spAutoFit/>
          </a:bodyPr>
          <a:lstStyle/>
          <a:p>
            <a:r>
              <a:rPr lang="en-GB" dirty="0"/>
              <a:t>Photomontages</a:t>
            </a:r>
            <a:endParaRPr lang="en-IE" dirty="0"/>
          </a:p>
        </p:txBody>
      </p:sp>
      <p:pic>
        <p:nvPicPr>
          <p:cNvPr id="9" name="Picture 8">
            <a:extLst>
              <a:ext uri="{FF2B5EF4-FFF2-40B4-BE49-F238E27FC236}">
                <a16:creationId xmlns:a16="http://schemas.microsoft.com/office/drawing/2014/main" id="{A62FE047-9327-4A58-A710-2DEA242842CE}"/>
              </a:ext>
            </a:extLst>
          </p:cNvPr>
          <p:cNvPicPr>
            <a:picLocks noChangeAspect="1"/>
          </p:cNvPicPr>
          <p:nvPr/>
        </p:nvPicPr>
        <p:blipFill rotWithShape="1">
          <a:blip r:embed="rId4"/>
          <a:srcRect l="28450" t="11185" r="18556" b="19706"/>
          <a:stretch/>
        </p:blipFill>
        <p:spPr>
          <a:xfrm>
            <a:off x="1283555" y="1432529"/>
            <a:ext cx="6163726" cy="4610011"/>
          </a:xfrm>
          <a:prstGeom prst="rect">
            <a:avLst/>
          </a:prstGeom>
        </p:spPr>
      </p:pic>
    </p:spTree>
    <p:extLst>
      <p:ext uri="{BB962C8B-B14F-4D97-AF65-F5344CB8AC3E}">
        <p14:creationId xmlns:p14="http://schemas.microsoft.com/office/powerpoint/2010/main" val="113217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8" name="Picture 7">
            <a:extLst>
              <a:ext uri="{FF2B5EF4-FFF2-40B4-BE49-F238E27FC236}">
                <a16:creationId xmlns:a16="http://schemas.microsoft.com/office/drawing/2014/main" id="{82E92AC9-2D68-4D1B-9FDA-64238700388B}"/>
              </a:ext>
            </a:extLst>
          </p:cNvPr>
          <p:cNvPicPr>
            <a:picLocks noChangeAspect="1"/>
          </p:cNvPicPr>
          <p:nvPr/>
        </p:nvPicPr>
        <p:blipFill rotWithShape="1">
          <a:blip r:embed="rId4"/>
          <a:srcRect l="28450" t="22699" r="17333" b="15812"/>
          <a:stretch/>
        </p:blipFill>
        <p:spPr>
          <a:xfrm>
            <a:off x="3645671" y="550552"/>
            <a:ext cx="4957603" cy="3162740"/>
          </a:xfrm>
          <a:prstGeom prst="rect">
            <a:avLst/>
          </a:prstGeom>
        </p:spPr>
      </p:pic>
      <p:pic>
        <p:nvPicPr>
          <p:cNvPr id="7" name="Picture 6">
            <a:extLst>
              <a:ext uri="{FF2B5EF4-FFF2-40B4-BE49-F238E27FC236}">
                <a16:creationId xmlns:a16="http://schemas.microsoft.com/office/drawing/2014/main" id="{75BCD04C-39C6-4BF1-9D4F-BA8263210E51}"/>
              </a:ext>
            </a:extLst>
          </p:cNvPr>
          <p:cNvPicPr>
            <a:picLocks noChangeAspect="1"/>
          </p:cNvPicPr>
          <p:nvPr/>
        </p:nvPicPr>
        <p:blipFill rotWithShape="1">
          <a:blip r:embed="rId5"/>
          <a:srcRect l="19556" t="18578" r="21444" b="19087"/>
          <a:stretch/>
        </p:blipFill>
        <p:spPr>
          <a:xfrm>
            <a:off x="445045" y="2839489"/>
            <a:ext cx="4716235" cy="3206240"/>
          </a:xfrm>
          <a:prstGeom prst="rect">
            <a:avLst/>
          </a:prstGeom>
        </p:spPr>
      </p:pic>
    </p:spTree>
    <p:extLst>
      <p:ext uri="{BB962C8B-B14F-4D97-AF65-F5344CB8AC3E}">
        <p14:creationId xmlns:p14="http://schemas.microsoft.com/office/powerpoint/2010/main" val="759057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8" name="Picture 7">
            <a:extLst>
              <a:ext uri="{FF2B5EF4-FFF2-40B4-BE49-F238E27FC236}">
                <a16:creationId xmlns:a16="http://schemas.microsoft.com/office/drawing/2014/main" id="{6EDF11F3-54A2-47B6-BE08-0B8E02117501}"/>
              </a:ext>
            </a:extLst>
          </p:cNvPr>
          <p:cNvPicPr>
            <a:picLocks noChangeAspect="1"/>
          </p:cNvPicPr>
          <p:nvPr/>
        </p:nvPicPr>
        <p:blipFill rotWithShape="1">
          <a:blip r:embed="rId4"/>
          <a:srcRect l="21778" t="22218" r="19000" b="12482"/>
          <a:stretch/>
        </p:blipFill>
        <p:spPr>
          <a:xfrm>
            <a:off x="1991360" y="2000000"/>
            <a:ext cx="5415280" cy="3358730"/>
          </a:xfrm>
          <a:prstGeom prst="rect">
            <a:avLst/>
          </a:prstGeom>
        </p:spPr>
      </p:pic>
    </p:spTree>
    <p:extLst>
      <p:ext uri="{BB962C8B-B14F-4D97-AF65-F5344CB8AC3E}">
        <p14:creationId xmlns:p14="http://schemas.microsoft.com/office/powerpoint/2010/main" val="3792292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sp>
        <p:nvSpPr>
          <p:cNvPr id="8" name="TextBox 7">
            <a:extLst>
              <a:ext uri="{FF2B5EF4-FFF2-40B4-BE49-F238E27FC236}">
                <a16:creationId xmlns:a16="http://schemas.microsoft.com/office/drawing/2014/main" id="{D22ECC7D-3AB5-4204-BFC5-01D22582B7B1}"/>
              </a:ext>
            </a:extLst>
          </p:cNvPr>
          <p:cNvSpPr txBox="1"/>
          <p:nvPr/>
        </p:nvSpPr>
        <p:spPr>
          <a:xfrm>
            <a:off x="495300" y="1184791"/>
            <a:ext cx="1666875" cy="646331"/>
          </a:xfrm>
          <a:prstGeom prst="rect">
            <a:avLst/>
          </a:prstGeom>
          <a:noFill/>
        </p:spPr>
        <p:txBody>
          <a:bodyPr wrap="square" rtlCol="0">
            <a:spAutoFit/>
          </a:bodyPr>
          <a:lstStyle/>
          <a:p>
            <a:r>
              <a:rPr lang="en-GB" dirty="0"/>
              <a:t>CGI Image</a:t>
            </a:r>
            <a:endParaRPr lang="en-IE" dirty="0"/>
          </a:p>
          <a:p>
            <a:endParaRPr lang="en-IE" dirty="0"/>
          </a:p>
        </p:txBody>
      </p:sp>
      <p:pic>
        <p:nvPicPr>
          <p:cNvPr id="7" name="Picture 6">
            <a:extLst>
              <a:ext uri="{FF2B5EF4-FFF2-40B4-BE49-F238E27FC236}">
                <a16:creationId xmlns:a16="http://schemas.microsoft.com/office/drawing/2014/main" id="{381AB33E-B262-4DF1-9091-6A3E4C224118}"/>
              </a:ext>
            </a:extLst>
          </p:cNvPr>
          <p:cNvPicPr>
            <a:picLocks noChangeAspect="1"/>
          </p:cNvPicPr>
          <p:nvPr/>
        </p:nvPicPr>
        <p:blipFill rotWithShape="1">
          <a:blip r:embed="rId4"/>
          <a:srcRect l="19667" t="13075" r="21444" b="19018"/>
          <a:stretch/>
        </p:blipFill>
        <p:spPr>
          <a:xfrm>
            <a:off x="1798320" y="1529780"/>
            <a:ext cx="5384800" cy="3492749"/>
          </a:xfrm>
          <a:prstGeom prst="rect">
            <a:avLst/>
          </a:prstGeom>
        </p:spPr>
      </p:pic>
    </p:spTree>
    <p:extLst>
      <p:ext uri="{BB962C8B-B14F-4D97-AF65-F5344CB8AC3E}">
        <p14:creationId xmlns:p14="http://schemas.microsoft.com/office/powerpoint/2010/main" val="2442933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sp>
        <p:nvSpPr>
          <p:cNvPr id="7" name="TextBox 6">
            <a:extLst>
              <a:ext uri="{FF2B5EF4-FFF2-40B4-BE49-F238E27FC236}">
                <a16:creationId xmlns:a16="http://schemas.microsoft.com/office/drawing/2014/main" id="{4F9515D6-780A-46F3-ACDE-A8A231402BBC}"/>
              </a:ext>
            </a:extLst>
          </p:cNvPr>
          <p:cNvSpPr txBox="1"/>
          <p:nvPr/>
        </p:nvSpPr>
        <p:spPr>
          <a:xfrm>
            <a:off x="371475" y="981075"/>
            <a:ext cx="1781175" cy="646331"/>
          </a:xfrm>
          <a:prstGeom prst="rect">
            <a:avLst/>
          </a:prstGeom>
          <a:noFill/>
        </p:spPr>
        <p:txBody>
          <a:bodyPr wrap="square" rtlCol="0">
            <a:spAutoFit/>
          </a:bodyPr>
          <a:lstStyle/>
          <a:p>
            <a:r>
              <a:rPr lang="en-GB" dirty="0"/>
              <a:t>CGI Image</a:t>
            </a:r>
            <a:endParaRPr lang="en-IE" dirty="0"/>
          </a:p>
          <a:p>
            <a:endParaRPr lang="en-IE" dirty="0"/>
          </a:p>
        </p:txBody>
      </p:sp>
      <p:pic>
        <p:nvPicPr>
          <p:cNvPr id="8" name="Picture 7">
            <a:extLst>
              <a:ext uri="{FF2B5EF4-FFF2-40B4-BE49-F238E27FC236}">
                <a16:creationId xmlns:a16="http://schemas.microsoft.com/office/drawing/2014/main" id="{F7D5F235-48A6-468E-BF73-88A2E08AC520}"/>
              </a:ext>
            </a:extLst>
          </p:cNvPr>
          <p:cNvPicPr>
            <a:picLocks noChangeAspect="1"/>
          </p:cNvPicPr>
          <p:nvPr/>
        </p:nvPicPr>
        <p:blipFill rotWithShape="1">
          <a:blip r:embed="rId4"/>
          <a:srcRect l="19777" t="14654" r="21445" b="17812"/>
          <a:stretch/>
        </p:blipFill>
        <p:spPr>
          <a:xfrm>
            <a:off x="1808480" y="1610964"/>
            <a:ext cx="5374640" cy="3473621"/>
          </a:xfrm>
          <a:prstGeom prst="rect">
            <a:avLst/>
          </a:prstGeom>
        </p:spPr>
      </p:pic>
    </p:spTree>
    <p:extLst>
      <p:ext uri="{BB962C8B-B14F-4D97-AF65-F5344CB8AC3E}">
        <p14:creationId xmlns:p14="http://schemas.microsoft.com/office/powerpoint/2010/main" val="2489130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sp>
        <p:nvSpPr>
          <p:cNvPr id="8" name="TextBox 7">
            <a:extLst>
              <a:ext uri="{FF2B5EF4-FFF2-40B4-BE49-F238E27FC236}">
                <a16:creationId xmlns:a16="http://schemas.microsoft.com/office/drawing/2014/main" id="{CFEB6243-4645-465A-955F-A2173E995D10}"/>
              </a:ext>
            </a:extLst>
          </p:cNvPr>
          <p:cNvSpPr txBox="1"/>
          <p:nvPr/>
        </p:nvSpPr>
        <p:spPr>
          <a:xfrm>
            <a:off x="291616" y="1000125"/>
            <a:ext cx="7775424" cy="2308324"/>
          </a:xfrm>
          <a:prstGeom prst="rect">
            <a:avLst/>
          </a:prstGeom>
          <a:noFill/>
        </p:spPr>
        <p:txBody>
          <a:bodyPr wrap="square">
            <a:spAutoFit/>
          </a:bodyPr>
          <a:lstStyle/>
          <a:p>
            <a:r>
              <a:rPr lang="en-IE" sz="1800" b="1" dirty="0">
                <a:solidFill>
                  <a:srgbClr val="0070C0"/>
                </a:solidFill>
                <a:latin typeface="Times New Roman" panose="02020603050405020304" pitchFamily="18" charset="0"/>
                <a:cs typeface="Times New Roman" panose="02020603050405020304" pitchFamily="18" charset="0"/>
              </a:rPr>
              <a:t>Submissions</a:t>
            </a:r>
          </a:p>
          <a:p>
            <a:endParaRPr lang="en-IE" b="1" dirty="0">
              <a:solidFill>
                <a:srgbClr val="0070C0"/>
              </a:solidFill>
              <a:latin typeface="Times New Roman" panose="02020603050405020304" pitchFamily="18" charset="0"/>
              <a:cs typeface="Times New Roman" panose="02020603050405020304" pitchFamily="18" charset="0"/>
            </a:endParaRPr>
          </a:p>
          <a:p>
            <a:endParaRPr lang="en-IE" sz="1800" dirty="0">
              <a:latin typeface="Times New Roman" panose="02020603050405020304" pitchFamily="18" charset="0"/>
              <a:cs typeface="Times New Roman" panose="02020603050405020304" pitchFamily="18" charset="0"/>
            </a:endParaRPr>
          </a:p>
          <a:p>
            <a:r>
              <a:rPr lang="en-IE" sz="1800" dirty="0">
                <a:latin typeface="Times New Roman" panose="02020603050405020304" pitchFamily="18" charset="0"/>
                <a:cs typeface="Times New Roman" panose="02020603050405020304" pitchFamily="18" charset="0"/>
              </a:rPr>
              <a:t>161 no. submissions were lodged with An Bord Pleanala in relation to this SHD application.  </a:t>
            </a:r>
          </a:p>
          <a:p>
            <a:endParaRPr lang="en-IE" sz="1800" dirty="0">
              <a:latin typeface="Times New Roman" panose="02020603050405020304" pitchFamily="18" charset="0"/>
              <a:cs typeface="Times New Roman" panose="02020603050405020304" pitchFamily="18" charset="0"/>
            </a:endParaRPr>
          </a:p>
          <a:p>
            <a:endParaRPr lang="en-IE"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800" dirty="0">
                <a:latin typeface="Times New Roman" panose="02020603050405020304" pitchFamily="18" charset="0"/>
                <a:cs typeface="Times New Roman" panose="02020603050405020304" pitchFamily="18" charset="0"/>
              </a:rPr>
              <a:t>Key Issues raised in submissions</a:t>
            </a:r>
          </a:p>
        </p:txBody>
      </p:sp>
    </p:spTree>
    <p:extLst>
      <p:ext uri="{BB962C8B-B14F-4D97-AF65-F5344CB8AC3E}">
        <p14:creationId xmlns:p14="http://schemas.microsoft.com/office/powerpoint/2010/main" val="53401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sp>
        <p:nvSpPr>
          <p:cNvPr id="7" name="TextBox 6">
            <a:extLst>
              <a:ext uri="{FF2B5EF4-FFF2-40B4-BE49-F238E27FC236}">
                <a16:creationId xmlns:a16="http://schemas.microsoft.com/office/drawing/2014/main" id="{B0066737-AA9F-472E-B4A0-0D77480E2E95}"/>
              </a:ext>
            </a:extLst>
          </p:cNvPr>
          <p:cNvSpPr txBox="1"/>
          <p:nvPr/>
        </p:nvSpPr>
        <p:spPr>
          <a:xfrm>
            <a:off x="381000" y="815459"/>
            <a:ext cx="3103880" cy="369332"/>
          </a:xfrm>
          <a:prstGeom prst="rect">
            <a:avLst/>
          </a:prstGeom>
          <a:noFill/>
        </p:spPr>
        <p:txBody>
          <a:bodyPr wrap="square" rtlCol="0">
            <a:spAutoFit/>
          </a:bodyPr>
          <a:lstStyle/>
          <a:p>
            <a:r>
              <a:rPr lang="en-GB" dirty="0"/>
              <a:t>Aerial View from the south</a:t>
            </a:r>
            <a:endParaRPr lang="en-IE" dirty="0"/>
          </a:p>
        </p:txBody>
      </p:sp>
      <p:pic>
        <p:nvPicPr>
          <p:cNvPr id="9" name="Picture 8">
            <a:extLst>
              <a:ext uri="{FF2B5EF4-FFF2-40B4-BE49-F238E27FC236}">
                <a16:creationId xmlns:a16="http://schemas.microsoft.com/office/drawing/2014/main" id="{41C73A4D-6C41-4168-AD87-7A9D89809123}"/>
              </a:ext>
            </a:extLst>
          </p:cNvPr>
          <p:cNvPicPr>
            <a:picLocks noChangeAspect="1"/>
          </p:cNvPicPr>
          <p:nvPr/>
        </p:nvPicPr>
        <p:blipFill rotWithShape="1">
          <a:blip r:embed="rId4"/>
          <a:srcRect l="15556" t="28821" r="17444" b="20256"/>
          <a:stretch/>
        </p:blipFill>
        <p:spPr>
          <a:xfrm>
            <a:off x="1148080" y="1768160"/>
            <a:ext cx="7000240" cy="3007040"/>
          </a:xfrm>
          <a:prstGeom prst="rect">
            <a:avLst/>
          </a:prstGeom>
        </p:spPr>
      </p:pic>
    </p:spTree>
    <p:extLst>
      <p:ext uri="{BB962C8B-B14F-4D97-AF65-F5344CB8AC3E}">
        <p14:creationId xmlns:p14="http://schemas.microsoft.com/office/powerpoint/2010/main" val="3103821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p:cNvSpPr txBox="1"/>
          <p:nvPr/>
        </p:nvSpPr>
        <p:spPr>
          <a:xfrm>
            <a:off x="346323" y="2887761"/>
            <a:ext cx="8299939" cy="1231106"/>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Thank You</a:t>
            </a:r>
          </a:p>
          <a:p>
            <a:endParaRPr lang="en-IE" dirty="0">
              <a:solidFill>
                <a:schemeClr val="accent3"/>
              </a:solidFill>
              <a:latin typeface="Times New Roman" panose="02020603050405020304" pitchFamily="18" charset="0"/>
              <a:cs typeface="Times New Roman" panose="02020603050405020304" pitchFamily="18" charset="0"/>
            </a:endParaRPr>
          </a:p>
          <a:p>
            <a:r>
              <a:rPr lang="en-IE" sz="2400" dirty="0">
                <a:solidFill>
                  <a:schemeClr val="accent3"/>
                </a:solidFill>
                <a:latin typeface="Times New Roman" panose="02020603050405020304" pitchFamily="18" charset="0"/>
                <a:cs typeface="Times New Roman" panose="02020603050405020304" pitchFamily="18" charset="0"/>
              </a:rPr>
              <a:t>Comments</a:t>
            </a:r>
          </a:p>
        </p:txBody>
      </p:sp>
      <p:cxnSp>
        <p:nvCxnSpPr>
          <p:cNvPr id="5" name="Straight Connector 4"/>
          <p:cNvCxnSpPr/>
          <p:nvPr/>
        </p:nvCxnSpPr>
        <p:spPr>
          <a:xfrm flipV="1">
            <a:off x="346323" y="2751015"/>
            <a:ext cx="1716939" cy="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67273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sp>
        <p:nvSpPr>
          <p:cNvPr id="8" name="TextBox 7">
            <a:extLst>
              <a:ext uri="{FF2B5EF4-FFF2-40B4-BE49-F238E27FC236}">
                <a16:creationId xmlns:a16="http://schemas.microsoft.com/office/drawing/2014/main" id="{236CDAC5-7084-4F8C-9F93-76A10AB4D392}"/>
              </a:ext>
            </a:extLst>
          </p:cNvPr>
          <p:cNvSpPr txBox="1"/>
          <p:nvPr/>
        </p:nvSpPr>
        <p:spPr>
          <a:xfrm>
            <a:off x="457200" y="815459"/>
            <a:ext cx="3338623" cy="369332"/>
          </a:xfrm>
          <a:prstGeom prst="rect">
            <a:avLst/>
          </a:prstGeom>
          <a:noFill/>
        </p:spPr>
        <p:txBody>
          <a:bodyPr wrap="square" rtlCol="0">
            <a:spAutoFit/>
          </a:bodyPr>
          <a:lstStyle/>
          <a:p>
            <a:r>
              <a:rPr lang="en-IE" dirty="0"/>
              <a:t>Site Notice</a:t>
            </a:r>
          </a:p>
        </p:txBody>
      </p:sp>
      <p:pic>
        <p:nvPicPr>
          <p:cNvPr id="7" name="Picture 6">
            <a:extLst>
              <a:ext uri="{FF2B5EF4-FFF2-40B4-BE49-F238E27FC236}">
                <a16:creationId xmlns:a16="http://schemas.microsoft.com/office/drawing/2014/main" id="{78521597-6EC8-4B9E-9C7D-4CE7ADD273B6}"/>
              </a:ext>
            </a:extLst>
          </p:cNvPr>
          <p:cNvPicPr>
            <a:picLocks noChangeAspect="1"/>
          </p:cNvPicPr>
          <p:nvPr/>
        </p:nvPicPr>
        <p:blipFill rotWithShape="1">
          <a:blip r:embed="rId4"/>
          <a:srcRect l="16444" t="8081" r="17111" b="8192"/>
          <a:stretch/>
        </p:blipFill>
        <p:spPr>
          <a:xfrm>
            <a:off x="1173076" y="1272890"/>
            <a:ext cx="6797847" cy="4936399"/>
          </a:xfrm>
          <a:prstGeom prst="rect">
            <a:avLst/>
          </a:prstGeom>
        </p:spPr>
      </p:pic>
    </p:spTree>
    <p:extLst>
      <p:ext uri="{BB962C8B-B14F-4D97-AF65-F5344CB8AC3E}">
        <p14:creationId xmlns:p14="http://schemas.microsoft.com/office/powerpoint/2010/main" val="1423649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8174" y="1195897"/>
            <a:ext cx="8003956" cy="4462760"/>
          </a:xfrm>
          <a:prstGeom prst="rect">
            <a:avLst/>
          </a:prstGeom>
          <a:noFill/>
        </p:spPr>
        <p:txBody>
          <a:bodyPr wrap="square" rtlCol="0">
            <a:spAutoFit/>
          </a:bodyPr>
          <a:lstStyle/>
          <a:p>
            <a:r>
              <a:rPr lang="en-IE" sz="1600" b="1" dirty="0">
                <a:solidFill>
                  <a:srgbClr val="0070C0"/>
                </a:solidFill>
                <a:latin typeface="Times New Roman" panose="02020603050405020304" pitchFamily="18" charset="0"/>
                <a:cs typeface="Times New Roman" panose="02020603050405020304" pitchFamily="18" charset="0"/>
              </a:rPr>
              <a:t>Strategic Housing Development </a:t>
            </a:r>
          </a:p>
          <a:p>
            <a:endParaRPr lang="en-IE" dirty="0"/>
          </a:p>
          <a:p>
            <a:r>
              <a:rPr lang="en-IE" dirty="0"/>
              <a:t>At the next Area Committee meeting, or the municipal district meeting for each municipal district concerned, as appropriate, the Planning Authority shall inform the relevant elected members of the following: </a:t>
            </a:r>
          </a:p>
          <a:p>
            <a:endParaRPr lang="en-IE" dirty="0"/>
          </a:p>
          <a:p>
            <a:r>
              <a:rPr lang="en-IE" dirty="0"/>
              <a:t>-  The details of the application;</a:t>
            </a:r>
          </a:p>
          <a:p>
            <a:r>
              <a:rPr lang="en-IE" dirty="0"/>
              <a:t>-  The consultations that have taken place in relation to the proposed development with both the Planning Authority and An Bord Pleanála;</a:t>
            </a:r>
          </a:p>
          <a:p>
            <a:pPr marL="285750" indent="-285750">
              <a:buFontTx/>
              <a:buChar char="-"/>
            </a:pPr>
            <a:r>
              <a:rPr lang="en-IE" dirty="0"/>
              <a:t>Details of the Notice of Opinion issued by An Bord Pleanála.</a:t>
            </a:r>
          </a:p>
          <a:p>
            <a:endParaRPr lang="en-IE" dirty="0"/>
          </a:p>
          <a:p>
            <a:r>
              <a:rPr lang="en-IE" dirty="0"/>
              <a:t>A summary of the views of the relevant elected members on the proposed development as expressed at the meeting shall be attached to the report of the Chief Executive and shall be submitted within 8 weeks of the lodgement of the application to ABP.</a:t>
            </a:r>
          </a:p>
          <a:p>
            <a:endParaRPr lang="en-IE" sz="1600" b="1" dirty="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Tree>
    <p:extLst>
      <p:ext uri="{BB962C8B-B14F-4D97-AF65-F5344CB8AC3E}">
        <p14:creationId xmlns:p14="http://schemas.microsoft.com/office/powerpoint/2010/main" val="3813273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sp>
        <p:nvSpPr>
          <p:cNvPr id="8" name="TextBox 7">
            <a:extLst>
              <a:ext uri="{FF2B5EF4-FFF2-40B4-BE49-F238E27FC236}">
                <a16:creationId xmlns:a16="http://schemas.microsoft.com/office/drawing/2014/main" id="{236CDAC5-7084-4F8C-9F93-76A10AB4D392}"/>
              </a:ext>
            </a:extLst>
          </p:cNvPr>
          <p:cNvSpPr txBox="1"/>
          <p:nvPr/>
        </p:nvSpPr>
        <p:spPr>
          <a:xfrm>
            <a:off x="457200" y="815459"/>
            <a:ext cx="3338623" cy="369332"/>
          </a:xfrm>
          <a:prstGeom prst="rect">
            <a:avLst/>
          </a:prstGeom>
          <a:noFill/>
        </p:spPr>
        <p:txBody>
          <a:bodyPr wrap="square" rtlCol="0">
            <a:spAutoFit/>
          </a:bodyPr>
          <a:lstStyle/>
          <a:p>
            <a:r>
              <a:rPr lang="en-IE" dirty="0"/>
              <a:t>Site Notice</a:t>
            </a:r>
          </a:p>
        </p:txBody>
      </p:sp>
      <p:pic>
        <p:nvPicPr>
          <p:cNvPr id="9" name="Picture 8">
            <a:extLst>
              <a:ext uri="{FF2B5EF4-FFF2-40B4-BE49-F238E27FC236}">
                <a16:creationId xmlns:a16="http://schemas.microsoft.com/office/drawing/2014/main" id="{C80FEF29-8F05-4922-8109-CA75184EF136}"/>
              </a:ext>
            </a:extLst>
          </p:cNvPr>
          <p:cNvPicPr>
            <a:picLocks noChangeAspect="1"/>
          </p:cNvPicPr>
          <p:nvPr/>
        </p:nvPicPr>
        <p:blipFill rotWithShape="1">
          <a:blip r:embed="rId4"/>
          <a:srcRect l="16000" t="8815" r="18111" b="11066"/>
          <a:stretch/>
        </p:blipFill>
        <p:spPr>
          <a:xfrm>
            <a:off x="914401" y="1310640"/>
            <a:ext cx="7387126" cy="4996808"/>
          </a:xfrm>
          <a:prstGeom prst="rect">
            <a:avLst/>
          </a:prstGeom>
        </p:spPr>
      </p:pic>
    </p:spTree>
    <p:extLst>
      <p:ext uri="{BB962C8B-B14F-4D97-AF65-F5344CB8AC3E}">
        <p14:creationId xmlns:p14="http://schemas.microsoft.com/office/powerpoint/2010/main" val="1726218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8174" y="1195897"/>
            <a:ext cx="5523843" cy="2787301"/>
          </a:xfrm>
          <a:prstGeom prst="rect">
            <a:avLst/>
          </a:prstGeom>
          <a:noFill/>
        </p:spPr>
        <p:txBody>
          <a:bodyPr wrap="square" rtlCol="0">
            <a:spAutoFit/>
          </a:bodyPr>
          <a:lstStyle/>
          <a:p>
            <a:r>
              <a:rPr lang="en-IE" sz="1600" b="1" dirty="0">
                <a:solidFill>
                  <a:srgbClr val="0070C0"/>
                </a:solidFill>
                <a:latin typeface="Times New Roman" panose="02020603050405020304" pitchFamily="18" charset="0"/>
                <a:cs typeface="Times New Roman" panose="02020603050405020304" pitchFamily="18" charset="0"/>
              </a:rPr>
              <a:t>Timelines </a:t>
            </a:r>
          </a:p>
          <a:p>
            <a:pPr marL="285750" indent="-285750">
              <a:lnSpc>
                <a:spcPct val="200000"/>
              </a:lnSpc>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SHD Lodged with ABP on 27/7/2020.</a:t>
            </a:r>
          </a:p>
          <a:p>
            <a:pPr marL="285750" indent="-285750">
              <a:lnSpc>
                <a:spcPct val="200000"/>
              </a:lnSpc>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5 Weeks Observations </a:t>
            </a:r>
          </a:p>
          <a:p>
            <a:pPr marL="285750" indent="-285750">
              <a:lnSpc>
                <a:spcPct val="200000"/>
              </a:lnSpc>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8 Weeks SDCC report due to ABP 21/9/2020.</a:t>
            </a:r>
          </a:p>
          <a:p>
            <a:pPr marL="285750" indent="-285750">
              <a:lnSpc>
                <a:spcPct val="200000"/>
              </a:lnSpc>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Decision due from ABP 16 weeks after </a:t>
            </a:r>
          </a:p>
          <a:p>
            <a:pPr>
              <a:lnSpc>
                <a:spcPct val="200000"/>
              </a:lnSpc>
            </a:pPr>
            <a:r>
              <a:rPr lang="en-IE" sz="1600" dirty="0">
                <a:latin typeface="Times New Roman" panose="02020603050405020304" pitchFamily="18" charset="0"/>
                <a:cs typeface="Times New Roman" panose="02020603050405020304" pitchFamily="18" charset="0"/>
              </a:rPr>
              <a:t>     application lodged with ABP.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8" name="Rectangle 7"/>
          <p:cNvSpPr/>
          <p:nvPr/>
        </p:nvSpPr>
        <p:spPr>
          <a:xfrm>
            <a:off x="268174" y="4877837"/>
            <a:ext cx="8479693" cy="1107996"/>
          </a:xfrm>
          <a:prstGeom prst="rect">
            <a:avLst/>
          </a:prstGeom>
        </p:spPr>
        <p:txBody>
          <a:bodyPr wrap="square">
            <a:spAutoFit/>
          </a:bodyPr>
          <a:lstStyle/>
          <a:p>
            <a:r>
              <a:rPr lang="en-IE" b="1" dirty="0">
                <a:solidFill>
                  <a:srgbClr val="0070C0"/>
                </a:solidFill>
                <a:latin typeface="Times New Roman" panose="02020603050405020304" pitchFamily="18" charset="0"/>
                <a:cs typeface="Times New Roman" panose="02020603050405020304" pitchFamily="18" charset="0"/>
              </a:rPr>
              <a:t>Consultations </a:t>
            </a:r>
          </a:p>
          <a:p>
            <a:pPr marL="285750" indent="-285750">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S.247 Pre-Planning meeting held with SDCC on 21</a:t>
            </a:r>
            <a:r>
              <a:rPr lang="en-IE" sz="1600" baseline="30000" dirty="0">
                <a:latin typeface="Times New Roman" panose="02020603050405020304" pitchFamily="18" charset="0"/>
                <a:cs typeface="Times New Roman" panose="02020603050405020304" pitchFamily="18" charset="0"/>
              </a:rPr>
              <a:t>st</a:t>
            </a:r>
            <a:r>
              <a:rPr lang="en-IE" sz="1600" dirty="0">
                <a:latin typeface="Times New Roman" panose="02020603050405020304" pitchFamily="18" charset="0"/>
                <a:cs typeface="Times New Roman" panose="02020603050405020304" pitchFamily="18" charset="0"/>
              </a:rPr>
              <a:t> May 2019. </a:t>
            </a:r>
          </a:p>
          <a:p>
            <a:pPr marL="285750" indent="-285750">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A  Pre-Planning meeting was held on 27</a:t>
            </a:r>
            <a:r>
              <a:rPr lang="en-IE" sz="1600" baseline="30000" dirty="0">
                <a:latin typeface="Times New Roman" panose="02020603050405020304" pitchFamily="18" charset="0"/>
                <a:cs typeface="Times New Roman" panose="02020603050405020304" pitchFamily="18" charset="0"/>
              </a:rPr>
              <a:t>th</a:t>
            </a:r>
            <a:r>
              <a:rPr lang="en-IE" sz="1600" dirty="0">
                <a:latin typeface="Times New Roman" panose="02020603050405020304" pitchFamily="18" charset="0"/>
                <a:cs typeface="Times New Roman" panose="02020603050405020304" pitchFamily="18" charset="0"/>
              </a:rPr>
              <a:t> November 2019 with An Bord Pleanala, the applicant and SDCC. </a:t>
            </a:r>
          </a:p>
        </p:txBody>
      </p:sp>
      <p:pic>
        <p:nvPicPr>
          <p:cNvPr id="9" name="Picture 8">
            <a:extLst>
              <a:ext uri="{FF2B5EF4-FFF2-40B4-BE49-F238E27FC236}">
                <a16:creationId xmlns:a16="http://schemas.microsoft.com/office/drawing/2014/main" id="{E65944F1-38CD-48D7-B069-DE8B90F7B602}"/>
              </a:ext>
            </a:extLst>
          </p:cNvPr>
          <p:cNvPicPr>
            <a:picLocks noChangeAspect="1"/>
          </p:cNvPicPr>
          <p:nvPr/>
        </p:nvPicPr>
        <p:blipFill rotWithShape="1">
          <a:blip r:embed="rId5"/>
          <a:srcRect l="21556" t="22388" r="37444" b="15388"/>
          <a:stretch/>
        </p:blipFill>
        <p:spPr>
          <a:xfrm>
            <a:off x="4508020" y="1195896"/>
            <a:ext cx="4239847" cy="3802823"/>
          </a:xfrm>
          <a:prstGeom prst="rect">
            <a:avLst/>
          </a:prstGeom>
        </p:spPr>
      </p:pic>
    </p:spTree>
    <p:extLst>
      <p:ext uri="{BB962C8B-B14F-4D97-AF65-F5344CB8AC3E}">
        <p14:creationId xmlns:p14="http://schemas.microsoft.com/office/powerpoint/2010/main" val="1985558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485" y="1198767"/>
            <a:ext cx="8709030" cy="338554"/>
          </a:xfrm>
          <a:prstGeom prst="rect">
            <a:avLst/>
          </a:prstGeom>
          <a:noFill/>
        </p:spPr>
        <p:txBody>
          <a:bodyPr wrap="square" rtlCol="0">
            <a:spAutoFit/>
          </a:bodyPr>
          <a:lstStyle/>
          <a:p>
            <a:r>
              <a:rPr lang="en-IE" sz="1600" b="1" dirty="0">
                <a:latin typeface="Times New Roman" panose="02020603050405020304" pitchFamily="18" charset="0"/>
                <a:cs typeface="Times New Roman" panose="02020603050405020304" pitchFamily="18" charset="0"/>
              </a:rPr>
              <a:t>Site Zoning in South Dublin County Development Plan 2016-2022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cxnSp>
        <p:nvCxnSpPr>
          <p:cNvPr id="7" name="Straight Connector 6">
            <a:extLst>
              <a:ext uri="{FF2B5EF4-FFF2-40B4-BE49-F238E27FC236}">
                <a16:creationId xmlns:a16="http://schemas.microsoft.com/office/drawing/2014/main" id="{3A7567FF-00B4-43E4-A00C-5D7570AB727F}"/>
              </a:ext>
            </a:extLst>
          </p:cNvPr>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6F91676-4DF9-4A62-8ADA-03A7981E9462}"/>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9" name="Picture 8">
            <a:extLst>
              <a:ext uri="{FF2B5EF4-FFF2-40B4-BE49-F238E27FC236}">
                <a16:creationId xmlns:a16="http://schemas.microsoft.com/office/drawing/2014/main" id="{9257F385-B4D8-4D25-81C7-873399B223EC}"/>
              </a:ext>
            </a:extLst>
          </p:cNvPr>
          <p:cNvPicPr>
            <a:picLocks noChangeAspect="1"/>
          </p:cNvPicPr>
          <p:nvPr/>
        </p:nvPicPr>
        <p:blipFill rotWithShape="1">
          <a:blip r:embed="rId5"/>
          <a:srcRect l="21778" t="22643" r="36444" b="12369"/>
          <a:stretch/>
        </p:blipFill>
        <p:spPr>
          <a:xfrm>
            <a:off x="1650635" y="1649744"/>
            <a:ext cx="5664565" cy="4293856"/>
          </a:xfrm>
          <a:prstGeom prst="rect">
            <a:avLst/>
          </a:prstGeom>
        </p:spPr>
      </p:pic>
    </p:spTree>
    <p:extLst>
      <p:ext uri="{BB962C8B-B14F-4D97-AF65-F5344CB8AC3E}">
        <p14:creationId xmlns:p14="http://schemas.microsoft.com/office/powerpoint/2010/main" val="2569306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6841" y="1321026"/>
            <a:ext cx="8832024" cy="5601533"/>
          </a:xfrm>
          <a:prstGeom prst="rect">
            <a:avLst/>
          </a:prstGeom>
          <a:noFill/>
        </p:spPr>
        <p:txBody>
          <a:bodyPr wrap="square" rtlCol="0">
            <a:spAutoFit/>
          </a:bodyPr>
          <a:lstStyle/>
          <a:p>
            <a:r>
              <a:rPr lang="en-IE" b="1" dirty="0">
                <a:latin typeface="Times New Roman" panose="02020603050405020304" pitchFamily="18" charset="0"/>
                <a:cs typeface="Times New Roman" panose="02020603050405020304" pitchFamily="18" charset="0"/>
              </a:rPr>
              <a:t>Proposed Development</a:t>
            </a:r>
          </a:p>
          <a:p>
            <a:pPr algn="l"/>
            <a:endParaRPr lang="en-IE"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7.985 hectare site comprising </a:t>
            </a:r>
            <a:r>
              <a:rPr lang="en-GB" sz="1800" b="0" i="0" u="sng" strike="noStrike" baseline="0" dirty="0">
                <a:solidFill>
                  <a:srgbClr val="000000"/>
                </a:solidFill>
                <a:latin typeface="Arial" panose="020B0604020202020204" pitchFamily="34" charset="0"/>
              </a:rPr>
              <a:t>2 sites</a:t>
            </a:r>
            <a:r>
              <a:rPr lang="en-GB" sz="1800" b="0" i="0" u="none" strike="noStrike" baseline="0" dirty="0">
                <a:solidFill>
                  <a:srgbClr val="000000"/>
                </a:solidFill>
                <a:latin typeface="Arial" panose="020B0604020202020204" pitchFamily="34" charset="0"/>
              </a:rPr>
              <a:t>:</a:t>
            </a:r>
          </a:p>
          <a:p>
            <a:endParaRPr lang="en-GB" sz="1800" b="0" i="0" u="none" strike="noStrike" baseline="0" dirty="0">
              <a:solidFill>
                <a:srgbClr val="000000"/>
              </a:solidFill>
              <a:latin typeface="Arial" panose="020B0604020202020204" pitchFamily="34" charset="0"/>
            </a:endParaRPr>
          </a:p>
          <a:p>
            <a:pPr marL="285750" indent="-285750">
              <a:buFontTx/>
              <a:buChar char="-"/>
            </a:pPr>
            <a:r>
              <a:rPr lang="en-GB" sz="1800" b="0" i="0" u="none" strike="noStrike" baseline="0" dirty="0">
                <a:solidFill>
                  <a:srgbClr val="000000"/>
                </a:solidFill>
                <a:latin typeface="Arial" panose="020B0604020202020204" pitchFamily="34" charset="0"/>
              </a:rPr>
              <a:t>7.783 hectares located to the east of Stoney Hill Road, Rathcoole, Co. Dublin; </a:t>
            </a:r>
          </a:p>
          <a:p>
            <a:pPr marL="285750" indent="-285750">
              <a:buFontTx/>
              <a:buChar char="-"/>
            </a:pPr>
            <a:endParaRPr lang="en-GB"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and</a:t>
            </a:r>
          </a:p>
          <a:p>
            <a:r>
              <a:rPr lang="en-GB" sz="1800" b="0" i="0" u="none" strike="noStrike" baseline="0" dirty="0">
                <a:solidFill>
                  <a:srgbClr val="000000"/>
                </a:solidFill>
                <a:latin typeface="Arial" panose="020B0604020202020204" pitchFamily="34" charset="0"/>
              </a:rPr>
              <a:t> </a:t>
            </a:r>
          </a:p>
          <a:p>
            <a:pPr marL="285750" indent="-285750">
              <a:buFontTx/>
              <a:buChar char="-"/>
            </a:pPr>
            <a:r>
              <a:rPr lang="en-GB" sz="1800" b="0" i="0" u="none" strike="noStrike" baseline="0" dirty="0">
                <a:solidFill>
                  <a:srgbClr val="000000"/>
                </a:solidFill>
                <a:latin typeface="Arial" panose="020B0604020202020204" pitchFamily="34" charset="0"/>
              </a:rPr>
              <a:t>0.202 hectares comprising an existing undeveloped portion of the Peyton Residential Estate located to the west of the existing roundabout north of Stoney Hill Road. </a:t>
            </a:r>
            <a:endParaRPr lang="en-IE" sz="1800" b="1" i="0" u="none" strike="noStrike" baseline="0" dirty="0">
              <a:solidFill>
                <a:srgbClr val="000000"/>
              </a:solidFill>
              <a:latin typeface="Times New Roman" panose="02020603050405020304" pitchFamily="18" charset="0"/>
              <a:cs typeface="Times New Roman" panose="02020603050405020304" pitchFamily="18" charset="0"/>
            </a:endParaRPr>
          </a:p>
          <a:p>
            <a:pPr algn="l"/>
            <a:endParaRPr lang="en-IE"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- 2 no. storey creche building of 639.2 sq.m. plus an outdoor play area of 	624.31 sq.m. located on an existing undeveloped portion of the Peyton site 	located to the west of Stoney Hill Road. 10 no. car parking spaces and 20 	no. bicycle parking spaces. </a:t>
            </a:r>
            <a:endParaRPr lang="en-IE" b="1" dirty="0">
              <a:latin typeface="Times New Roman" panose="02020603050405020304" pitchFamily="18" charset="0"/>
              <a:cs typeface="Times New Roman" panose="02020603050405020304" pitchFamily="18" charset="0"/>
            </a:endParaRPr>
          </a:p>
          <a:p>
            <a:pPr marL="285750" indent="-285750">
              <a:buFontTx/>
              <a:buChar char="-"/>
            </a:pPr>
            <a:endParaRPr lang="en-IE" b="1" dirty="0">
              <a:latin typeface="Times New Roman" panose="02020603050405020304" pitchFamily="18" charset="0"/>
              <a:cs typeface="Times New Roman" panose="02020603050405020304" pitchFamily="18" charset="0"/>
            </a:endParaRPr>
          </a:p>
          <a:p>
            <a:pPr marL="285750" indent="-285750">
              <a:buFontTx/>
              <a:buChar char="-"/>
            </a:pPr>
            <a:endParaRPr lang="en-IE" b="1" dirty="0">
              <a:latin typeface="Times New Roman" panose="02020603050405020304" pitchFamily="18" charset="0"/>
              <a:cs typeface="Times New Roman" panose="02020603050405020304" pitchFamily="18" charset="0"/>
            </a:endParaRPr>
          </a:p>
          <a:p>
            <a:endParaRPr lang="en-IE" b="1" dirty="0">
              <a:latin typeface="Times New Roman" panose="02020603050405020304" pitchFamily="18" charset="0"/>
              <a:cs typeface="Times New Roman" panose="02020603050405020304" pitchFamily="18" charset="0"/>
            </a:endParaRPr>
          </a:p>
          <a:p>
            <a:endParaRPr lang="en-IE"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Tree>
    <p:extLst>
      <p:ext uri="{BB962C8B-B14F-4D97-AF65-F5344CB8AC3E}">
        <p14:creationId xmlns:p14="http://schemas.microsoft.com/office/powerpoint/2010/main" val="244088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6841" y="1321026"/>
            <a:ext cx="8832024" cy="892552"/>
          </a:xfrm>
          <a:prstGeom prst="rect">
            <a:avLst/>
          </a:prstGeom>
          <a:noFill/>
        </p:spPr>
        <p:txBody>
          <a:bodyPr wrap="square" rtlCol="0">
            <a:spAutoFit/>
          </a:bodyPr>
          <a:lstStyle/>
          <a:p>
            <a:r>
              <a:rPr lang="en-IE" b="1" dirty="0">
                <a:latin typeface="Times New Roman" panose="02020603050405020304" pitchFamily="18" charset="0"/>
                <a:cs typeface="Times New Roman" panose="02020603050405020304" pitchFamily="18" charset="0"/>
              </a:rPr>
              <a:t>Proposed Development (continued) </a:t>
            </a:r>
          </a:p>
          <a:p>
            <a:endParaRPr lang="en-IE" b="1" dirty="0">
              <a:latin typeface="Times New Roman" panose="02020603050405020304" pitchFamily="18" charset="0"/>
              <a:cs typeface="Times New Roman" panose="02020603050405020304" pitchFamily="18" charset="0"/>
            </a:endParaRPr>
          </a:p>
          <a:p>
            <a:endParaRPr lang="en-IE"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7" name="Picture 6">
            <a:extLst>
              <a:ext uri="{FF2B5EF4-FFF2-40B4-BE49-F238E27FC236}">
                <a16:creationId xmlns:a16="http://schemas.microsoft.com/office/drawing/2014/main" id="{FB99C488-30BD-45AC-8E46-5F36D85E6AA8}"/>
              </a:ext>
            </a:extLst>
          </p:cNvPr>
          <p:cNvPicPr>
            <a:picLocks noChangeAspect="1"/>
          </p:cNvPicPr>
          <p:nvPr/>
        </p:nvPicPr>
        <p:blipFill rotWithShape="1">
          <a:blip r:embed="rId5"/>
          <a:srcRect l="64889" t="25096" r="19111" b="53193"/>
          <a:stretch/>
        </p:blipFill>
        <p:spPr>
          <a:xfrm>
            <a:off x="266841" y="2062480"/>
            <a:ext cx="4681080" cy="2103120"/>
          </a:xfrm>
          <a:prstGeom prst="rect">
            <a:avLst/>
          </a:prstGeom>
        </p:spPr>
      </p:pic>
      <p:pic>
        <p:nvPicPr>
          <p:cNvPr id="11" name="Picture 10">
            <a:extLst>
              <a:ext uri="{FF2B5EF4-FFF2-40B4-BE49-F238E27FC236}">
                <a16:creationId xmlns:a16="http://schemas.microsoft.com/office/drawing/2014/main" id="{565B796D-F702-4F81-9C18-F3A239A5D603}"/>
              </a:ext>
            </a:extLst>
          </p:cNvPr>
          <p:cNvPicPr>
            <a:picLocks noChangeAspect="1"/>
          </p:cNvPicPr>
          <p:nvPr/>
        </p:nvPicPr>
        <p:blipFill rotWithShape="1">
          <a:blip r:embed="rId5"/>
          <a:srcRect l="65333" t="54697" r="20001" b="35482"/>
          <a:stretch/>
        </p:blipFill>
        <p:spPr>
          <a:xfrm>
            <a:off x="436881" y="4053840"/>
            <a:ext cx="4511040" cy="1336086"/>
          </a:xfrm>
          <a:prstGeom prst="rect">
            <a:avLst/>
          </a:prstGeom>
        </p:spPr>
      </p:pic>
    </p:spTree>
    <p:extLst>
      <p:ext uri="{BB962C8B-B14F-4D97-AF65-F5344CB8AC3E}">
        <p14:creationId xmlns:p14="http://schemas.microsoft.com/office/powerpoint/2010/main" val="112522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6841" y="1321026"/>
            <a:ext cx="8832024" cy="338554"/>
          </a:xfrm>
          <a:prstGeom prst="rect">
            <a:avLst/>
          </a:prstGeom>
          <a:noFill/>
        </p:spPr>
        <p:txBody>
          <a:bodyPr wrap="square" rtlCol="0">
            <a:spAutoFit/>
          </a:bodyPr>
          <a:lstStyle/>
          <a:p>
            <a:r>
              <a:rPr lang="en-IE" sz="1600" b="1" dirty="0"/>
              <a:t>Ke</a:t>
            </a:r>
            <a:r>
              <a:rPr lang="en-IE" sz="1600" b="1" dirty="0">
                <a:latin typeface="Times New Roman" panose="02020603050405020304" pitchFamily="18" charset="0"/>
                <a:cs typeface="Times New Roman" panose="02020603050405020304" pitchFamily="18" charset="0"/>
              </a:rPr>
              <a:t>y Development Statistics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5" name="TextBox 4">
            <a:extLst>
              <a:ext uri="{FF2B5EF4-FFF2-40B4-BE49-F238E27FC236}">
                <a16:creationId xmlns:a16="http://schemas.microsoft.com/office/drawing/2014/main" id="{019EA1D7-6C68-4B43-A950-F83F2BFE76C5}"/>
              </a:ext>
            </a:extLst>
          </p:cNvPr>
          <p:cNvSpPr txBox="1"/>
          <p:nvPr/>
        </p:nvSpPr>
        <p:spPr>
          <a:xfrm>
            <a:off x="1197830" y="1805688"/>
            <a:ext cx="7146070" cy="3693319"/>
          </a:xfrm>
          <a:prstGeom prst="rect">
            <a:avLst/>
          </a:prstGeom>
          <a:noFill/>
        </p:spPr>
        <p:txBody>
          <a:bodyPr wrap="square" rtlCol="0">
            <a:spAutoFit/>
          </a:bodyPr>
          <a:lstStyle/>
          <a:p>
            <a:r>
              <a:rPr lang="en-GB" i="1" dirty="0"/>
              <a:t>Site Area:</a:t>
            </a:r>
            <a:r>
              <a:rPr lang="en-GB" dirty="0"/>
              <a:t>			7.783 ha</a:t>
            </a:r>
          </a:p>
          <a:p>
            <a:endParaRPr lang="en-GB" dirty="0">
              <a:highlight>
                <a:srgbClr val="FFFF00"/>
              </a:highlight>
            </a:endParaRPr>
          </a:p>
          <a:p>
            <a:r>
              <a:rPr lang="en-GB" i="1" dirty="0"/>
              <a:t>No. of units: </a:t>
            </a:r>
            <a:r>
              <a:rPr lang="en-GB" dirty="0"/>
              <a:t>		204 (151 dwellings, 53 apartments including 			28 duplex).</a:t>
            </a:r>
          </a:p>
          <a:p>
            <a:endParaRPr lang="en-GB" i="1" dirty="0"/>
          </a:p>
          <a:p>
            <a:r>
              <a:rPr lang="en-GB" i="1" dirty="0"/>
              <a:t>Density units p. ha.	:</a:t>
            </a:r>
            <a:r>
              <a:rPr lang="en-GB" dirty="0"/>
              <a:t>	40</a:t>
            </a:r>
          </a:p>
          <a:p>
            <a:endParaRPr lang="en-GB" dirty="0"/>
          </a:p>
          <a:p>
            <a:r>
              <a:rPr lang="en-GB" i="1" dirty="0"/>
              <a:t>Car Parking:</a:t>
            </a:r>
            <a:r>
              <a:rPr lang="en-GB" dirty="0"/>
              <a:t>		355</a:t>
            </a:r>
          </a:p>
          <a:p>
            <a:endParaRPr lang="en-GB" dirty="0"/>
          </a:p>
          <a:p>
            <a:r>
              <a:rPr lang="en-GB" i="1" dirty="0"/>
              <a:t>Public Open Space </a:t>
            </a:r>
            <a:r>
              <a:rPr lang="en-GB" dirty="0"/>
              <a:t>		7,608 sq.m.</a:t>
            </a:r>
          </a:p>
          <a:p>
            <a:r>
              <a:rPr lang="en-GB" i="1" dirty="0"/>
              <a:t>Communal open space</a:t>
            </a:r>
            <a:r>
              <a:rPr lang="en-GB" dirty="0"/>
              <a:t>	331 sq.m. </a:t>
            </a:r>
          </a:p>
          <a:p>
            <a:r>
              <a:rPr lang="en-GB" i="1" dirty="0"/>
              <a:t>Linear Park </a:t>
            </a:r>
            <a:r>
              <a:rPr lang="en-GB" dirty="0"/>
              <a:t>		21,420 sq.m. </a:t>
            </a:r>
          </a:p>
          <a:p>
            <a:r>
              <a:rPr lang="en-GB" dirty="0">
                <a:highlight>
                  <a:srgbClr val="FFFF00"/>
                </a:highlight>
              </a:rPr>
              <a:t> </a:t>
            </a:r>
            <a:endParaRPr lang="en-IE" dirty="0">
              <a:highlight>
                <a:srgbClr val="FFFF00"/>
              </a:highlight>
            </a:endParaRPr>
          </a:p>
        </p:txBody>
      </p:sp>
    </p:spTree>
    <p:extLst>
      <p:ext uri="{BB962C8B-B14F-4D97-AF65-F5344CB8AC3E}">
        <p14:creationId xmlns:p14="http://schemas.microsoft.com/office/powerpoint/2010/main" val="1802751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485" y="434162"/>
            <a:ext cx="8709030" cy="6063198"/>
          </a:xfrm>
          <a:prstGeom prst="rect">
            <a:avLst/>
          </a:prstGeom>
          <a:noFill/>
        </p:spPr>
        <p:txBody>
          <a:bodyPr wrap="square" rtlCol="0">
            <a:spAutoFit/>
          </a:bodyPr>
          <a:lstStyle/>
          <a:p>
            <a:pPr>
              <a:lnSpc>
                <a:spcPct val="200000"/>
              </a:lnSpc>
            </a:pPr>
            <a:r>
              <a:rPr lang="en-IE" b="1" dirty="0">
                <a:solidFill>
                  <a:srgbClr val="0070C0"/>
                </a:solidFill>
                <a:latin typeface="Times New Roman" panose="02020603050405020304" pitchFamily="18" charset="0"/>
                <a:cs typeface="Times New Roman" panose="02020603050405020304" pitchFamily="18" charset="0"/>
              </a:rPr>
              <a:t>ABP Opinion – Summary of Items requiring clarification/ amendment</a:t>
            </a:r>
            <a:endParaRPr lang="en-IE" dirty="0"/>
          </a:p>
          <a:p>
            <a:endParaRPr lang="en-IE" sz="1600" dirty="0">
              <a:solidFill>
                <a:srgbClr val="0070C0"/>
              </a:solidFill>
              <a:latin typeface="Times New Roman" panose="02020603050405020304" pitchFamily="18" charset="0"/>
              <a:cs typeface="Times New Roman" panose="02020603050405020304" pitchFamily="18" charset="0"/>
            </a:endParaRPr>
          </a:p>
          <a:p>
            <a:r>
              <a:rPr lang="en-IE" b="1" dirty="0">
                <a:solidFill>
                  <a:srgbClr val="0070C0"/>
                </a:solidFill>
                <a:latin typeface="Times New Roman" panose="02020603050405020304" pitchFamily="18" charset="0"/>
                <a:cs typeface="Times New Roman" panose="02020603050405020304" pitchFamily="18" charset="0"/>
              </a:rPr>
              <a:t>Item 1- Development Strategy</a:t>
            </a:r>
          </a:p>
          <a:p>
            <a:endParaRPr lang="en-IE" b="1" dirty="0">
              <a:solidFill>
                <a:srgbClr val="0070C0"/>
              </a:solidFill>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Further consideration/justification of the documents as they relate to:</a:t>
            </a:r>
          </a:p>
          <a:p>
            <a:endParaRPr lang="en-IE" dirty="0">
              <a:latin typeface="Times New Roman" panose="02020603050405020304" pitchFamily="18" charset="0"/>
              <a:cs typeface="Times New Roman" panose="02020603050405020304" pitchFamily="18" charset="0"/>
            </a:endParaRPr>
          </a:p>
          <a:p>
            <a:pPr marL="285750" indent="-285750">
              <a:buFontTx/>
              <a:buChar char="-"/>
            </a:pPr>
            <a:r>
              <a:rPr lang="en-IE" dirty="0">
                <a:latin typeface="Times New Roman" panose="02020603050405020304" pitchFamily="18" charset="0"/>
                <a:cs typeface="Times New Roman" panose="02020603050405020304" pitchFamily="18" charset="0"/>
              </a:rPr>
              <a:t>The requirement for development on RES-N zoned lands to be ‘in accordance with approved area plans’ and in the context of the draft Masterplan prepared by SDCC for the lands to the east. In particular having regard to the relationship of the subject site and adjoining lands with regard to:</a:t>
            </a:r>
          </a:p>
          <a:p>
            <a:pPr marL="742950" lvl="1" indent="-285750">
              <a:buFontTx/>
              <a:buChar char="-"/>
            </a:pPr>
            <a:r>
              <a:rPr lang="en-IE" dirty="0">
                <a:latin typeface="Times New Roman" panose="02020603050405020304" pitchFamily="18" charset="0"/>
                <a:cs typeface="Times New Roman" panose="02020603050405020304" pitchFamily="18" charset="0"/>
              </a:rPr>
              <a:t>Alignment, layout and function of spine road.</a:t>
            </a:r>
          </a:p>
          <a:p>
            <a:pPr marL="742950" lvl="1" indent="-285750">
              <a:buFontTx/>
              <a:buChar char="-"/>
            </a:pPr>
            <a:r>
              <a:rPr lang="en-IE" dirty="0">
                <a:latin typeface="Times New Roman" panose="02020603050405020304" pitchFamily="18" charset="0"/>
                <a:cs typeface="Times New Roman" panose="02020603050405020304" pitchFamily="18" charset="0"/>
              </a:rPr>
              <a:t>Vehicular, pedestrian and cycle connections.</a:t>
            </a:r>
          </a:p>
          <a:p>
            <a:pPr marL="742950" lvl="1" indent="-285750">
              <a:buFontTx/>
              <a:buChar char="-"/>
            </a:pPr>
            <a:r>
              <a:rPr lang="en-IE" dirty="0">
                <a:latin typeface="Times New Roman" panose="02020603050405020304" pitchFamily="18" charset="0"/>
                <a:cs typeface="Times New Roman" panose="02020603050405020304" pitchFamily="18" charset="0"/>
              </a:rPr>
              <a:t>Retention of existing trees and hedgerows.</a:t>
            </a:r>
          </a:p>
          <a:p>
            <a:pPr marL="742950" lvl="1" indent="-285750">
              <a:buFontTx/>
              <a:buChar char="-"/>
            </a:pPr>
            <a:r>
              <a:rPr lang="en-IE" dirty="0">
                <a:latin typeface="Times New Roman" panose="02020603050405020304" pitchFamily="18" charset="0"/>
                <a:cs typeface="Times New Roman" panose="02020603050405020304" pitchFamily="18" charset="0"/>
              </a:rPr>
              <a:t>Coherent and functional hierarchy of open spaces, including linear park along the southern boundary</a:t>
            </a:r>
          </a:p>
          <a:p>
            <a:pPr marL="742950" lvl="1" indent="-285750">
              <a:buFontTx/>
              <a:buChar char="-"/>
            </a:pPr>
            <a:r>
              <a:rPr lang="en-IE" dirty="0">
                <a:latin typeface="Times New Roman" panose="02020603050405020304" pitchFamily="18" charset="0"/>
                <a:cs typeface="Times New Roman" panose="02020603050405020304" pitchFamily="18" charset="0"/>
              </a:rPr>
              <a:t>Provision of site services.</a:t>
            </a:r>
          </a:p>
          <a:p>
            <a:pPr marL="742950" lvl="1" indent="-285750">
              <a:buFontTx/>
              <a:buChar char="-"/>
            </a:pPr>
            <a:r>
              <a:rPr lang="en-IE" dirty="0">
                <a:latin typeface="Times New Roman" panose="02020603050405020304" pitchFamily="18" charset="0"/>
                <a:cs typeface="Times New Roman" panose="02020603050405020304" pitchFamily="18" charset="0"/>
              </a:rPr>
              <a:t>Phasing of development with regard to traffic impacts and site services. </a:t>
            </a:r>
          </a:p>
          <a:p>
            <a:endParaRPr lang="en-IE" b="1" dirty="0">
              <a:solidFill>
                <a:srgbClr val="0070C0"/>
              </a:solidFill>
              <a:latin typeface="Times New Roman" panose="02020603050405020304" pitchFamily="18" charset="0"/>
              <a:cs typeface="Times New Roman" panose="02020603050405020304" pitchFamily="18" charset="0"/>
            </a:endParaRPr>
          </a:p>
          <a:p>
            <a:pPr>
              <a:lnSpc>
                <a:spcPct val="200000"/>
              </a:lnSpc>
            </a:pPr>
            <a:endParaRPr lang="en-IE" sz="1600" b="1"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3106023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11167</TotalTime>
  <Words>1003</Words>
  <Application>Microsoft Office PowerPoint</Application>
  <PresentationFormat>On-screen Show (4:3)</PresentationFormat>
  <Paragraphs>154</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Frehill</dc:creator>
  <cp:lastModifiedBy>Fiona Redmond</cp:lastModifiedBy>
  <cp:revision>351</cp:revision>
  <cp:lastPrinted>2019-11-22T16:21:35Z</cp:lastPrinted>
  <dcterms:created xsi:type="dcterms:W3CDTF">2018-07-16T08:09:38Z</dcterms:created>
  <dcterms:modified xsi:type="dcterms:W3CDTF">2020-09-11T14:52:19Z</dcterms:modified>
</cp:coreProperties>
</file>