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0" r:id="rId6"/>
    <p:sldId id="260" r:id="rId7"/>
    <p:sldId id="266" r:id="rId8"/>
    <p:sldId id="264" r:id="rId9"/>
    <p:sldId id="265" r:id="rId10"/>
    <p:sldId id="268" r:id="rId11"/>
    <p:sldId id="267" r:id="rId12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039F0F-44D3-4AFE-8540-417CC7DDC4E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4872E0B5-08F8-4579-A4D3-9278C499E0F9}">
      <dgm:prSet phldrT="[Text]" custT="1"/>
      <dgm:spPr/>
      <dgm:t>
        <a:bodyPr/>
        <a:lstStyle/>
        <a:p>
          <a:r>
            <a:rPr lang="en-IE" sz="2400" b="1" dirty="0"/>
            <a:t>World Health Organisation Age Friendly Initiative</a:t>
          </a:r>
        </a:p>
      </dgm:t>
    </dgm:pt>
    <dgm:pt modelId="{5644C84C-C3EC-43A5-8CF6-6442C9D09ABC}" type="parTrans" cxnId="{83CC4B85-1498-458A-866A-2348E81AE5F3}">
      <dgm:prSet/>
      <dgm:spPr/>
      <dgm:t>
        <a:bodyPr/>
        <a:lstStyle/>
        <a:p>
          <a:endParaRPr lang="en-IE" sz="3200" b="1"/>
        </a:p>
      </dgm:t>
    </dgm:pt>
    <dgm:pt modelId="{4BA24379-EFDA-44BD-A07E-F518DF8A37EA}" type="sibTrans" cxnId="{83CC4B85-1498-458A-866A-2348E81AE5F3}">
      <dgm:prSet/>
      <dgm:spPr/>
      <dgm:t>
        <a:bodyPr/>
        <a:lstStyle/>
        <a:p>
          <a:endParaRPr lang="en-IE" sz="3200" b="1"/>
        </a:p>
      </dgm:t>
    </dgm:pt>
    <dgm:pt modelId="{1D53E9D2-38D4-4A13-B12E-6EE7AC396B31}" type="asst">
      <dgm:prSet phldrT="[Text]" custT="1"/>
      <dgm:spPr/>
      <dgm:t>
        <a:bodyPr/>
        <a:lstStyle/>
        <a:p>
          <a:r>
            <a:rPr lang="en-IE" sz="2400" b="1"/>
            <a:t>National Policies and Programme for Government </a:t>
          </a:r>
        </a:p>
      </dgm:t>
    </dgm:pt>
    <dgm:pt modelId="{6962E62A-6F97-488B-BB77-0B6F39CBFD6C}" type="parTrans" cxnId="{5C844D2F-7EB1-42DA-8787-3610F6274E21}">
      <dgm:prSet/>
      <dgm:spPr/>
      <dgm:t>
        <a:bodyPr/>
        <a:lstStyle/>
        <a:p>
          <a:endParaRPr lang="en-IE" sz="3200" b="1"/>
        </a:p>
      </dgm:t>
    </dgm:pt>
    <dgm:pt modelId="{D0BC24DD-2AD1-4D3C-9BD5-56CFE292AF7F}" type="sibTrans" cxnId="{5C844D2F-7EB1-42DA-8787-3610F6274E21}">
      <dgm:prSet/>
      <dgm:spPr/>
      <dgm:t>
        <a:bodyPr/>
        <a:lstStyle/>
        <a:p>
          <a:endParaRPr lang="en-IE" sz="3200" b="1"/>
        </a:p>
      </dgm:t>
    </dgm:pt>
    <dgm:pt modelId="{08532314-2BC2-40D8-A53B-277087B9A797}">
      <dgm:prSet phldrT="[Text]" custT="1"/>
      <dgm:spPr/>
      <dgm:t>
        <a:bodyPr/>
        <a:lstStyle/>
        <a:p>
          <a:r>
            <a:rPr lang="en-IE" sz="2400" b="1"/>
            <a:t>Age Friendly Ireland </a:t>
          </a:r>
        </a:p>
        <a:p>
          <a:r>
            <a:rPr lang="en-IE" sz="2400" b="1"/>
            <a:t>Shared Service and Regional Managers   </a:t>
          </a:r>
        </a:p>
      </dgm:t>
    </dgm:pt>
    <dgm:pt modelId="{710A6515-CEA5-413B-A872-6A51C071EDDC}" type="parTrans" cxnId="{B59F56F6-B27D-4B6A-9BD1-B68859865A20}">
      <dgm:prSet/>
      <dgm:spPr/>
      <dgm:t>
        <a:bodyPr/>
        <a:lstStyle/>
        <a:p>
          <a:endParaRPr lang="en-IE" sz="3200" b="1"/>
        </a:p>
      </dgm:t>
    </dgm:pt>
    <dgm:pt modelId="{9EFA8180-1292-4F1D-ACB5-C6BF17C1DA50}" type="sibTrans" cxnId="{B59F56F6-B27D-4B6A-9BD1-B68859865A20}">
      <dgm:prSet/>
      <dgm:spPr/>
      <dgm:t>
        <a:bodyPr/>
        <a:lstStyle/>
        <a:p>
          <a:endParaRPr lang="en-IE" sz="3200" b="1"/>
        </a:p>
      </dgm:t>
    </dgm:pt>
    <dgm:pt modelId="{F4241804-D5CE-442F-A023-C3B1AC7F06C9}">
      <dgm:prSet phldrT="[Text]" custT="1"/>
      <dgm:spPr/>
      <dgm:t>
        <a:bodyPr/>
        <a:lstStyle/>
        <a:p>
          <a:r>
            <a:rPr lang="en-IE" sz="2400" b="1" dirty="0"/>
            <a:t>Age Friendly City &amp; County Strategies  / Local Programme Managers</a:t>
          </a:r>
        </a:p>
      </dgm:t>
    </dgm:pt>
    <dgm:pt modelId="{5B55A01E-582A-4D6B-8655-22008BCF4A7A}" type="parTrans" cxnId="{081CCA89-CDFE-4BC3-AA9D-2E7DEB5BC404}">
      <dgm:prSet/>
      <dgm:spPr/>
      <dgm:t>
        <a:bodyPr/>
        <a:lstStyle/>
        <a:p>
          <a:endParaRPr lang="en-IE" sz="3200" b="1"/>
        </a:p>
      </dgm:t>
    </dgm:pt>
    <dgm:pt modelId="{AE2BB194-A984-4DEC-9B55-81558CFE8F1B}" type="sibTrans" cxnId="{081CCA89-CDFE-4BC3-AA9D-2E7DEB5BC404}">
      <dgm:prSet/>
      <dgm:spPr/>
      <dgm:t>
        <a:bodyPr/>
        <a:lstStyle/>
        <a:p>
          <a:endParaRPr lang="en-IE" sz="3200" b="1"/>
        </a:p>
      </dgm:t>
    </dgm:pt>
    <dgm:pt modelId="{36BF9723-3D0C-42BC-885D-F38F89535D23}" type="pres">
      <dgm:prSet presAssocID="{94039F0F-44D3-4AFE-8540-417CC7DDC4E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374BD78-0942-494A-A86E-7AAA6BB13865}" type="pres">
      <dgm:prSet presAssocID="{4872E0B5-08F8-4579-A4D3-9278C499E0F9}" presName="hierRoot1" presStyleCnt="0">
        <dgm:presLayoutVars>
          <dgm:hierBranch val="init"/>
        </dgm:presLayoutVars>
      </dgm:prSet>
      <dgm:spPr/>
    </dgm:pt>
    <dgm:pt modelId="{94BB5B82-735A-4F87-BE35-9A42DAEFED1D}" type="pres">
      <dgm:prSet presAssocID="{4872E0B5-08F8-4579-A4D3-9278C499E0F9}" presName="rootComposite1" presStyleCnt="0"/>
      <dgm:spPr/>
    </dgm:pt>
    <dgm:pt modelId="{3BFC6DEF-E090-414A-A3A2-3A190EB2199F}" type="pres">
      <dgm:prSet presAssocID="{4872E0B5-08F8-4579-A4D3-9278C499E0F9}" presName="rootText1" presStyleLbl="alignAcc1" presStyleIdx="0" presStyleCnt="0">
        <dgm:presLayoutVars>
          <dgm:chPref val="3"/>
        </dgm:presLayoutVars>
      </dgm:prSet>
      <dgm:spPr/>
    </dgm:pt>
    <dgm:pt modelId="{EF3915FE-2BD3-4EE1-8F8F-2D5C4C38D109}" type="pres">
      <dgm:prSet presAssocID="{4872E0B5-08F8-4579-A4D3-9278C499E0F9}" presName="topArc1" presStyleLbl="parChTrans1D1" presStyleIdx="0" presStyleCnt="8"/>
      <dgm:spPr/>
    </dgm:pt>
    <dgm:pt modelId="{B3123560-7679-428C-862B-62FA46146CB6}" type="pres">
      <dgm:prSet presAssocID="{4872E0B5-08F8-4579-A4D3-9278C499E0F9}" presName="bottomArc1" presStyleLbl="parChTrans1D1" presStyleIdx="1" presStyleCnt="8"/>
      <dgm:spPr/>
    </dgm:pt>
    <dgm:pt modelId="{B3745375-A94C-4F99-AAE9-EBE3E96E4EED}" type="pres">
      <dgm:prSet presAssocID="{4872E0B5-08F8-4579-A4D3-9278C499E0F9}" presName="topConnNode1" presStyleLbl="node1" presStyleIdx="0" presStyleCnt="0"/>
      <dgm:spPr/>
    </dgm:pt>
    <dgm:pt modelId="{0F1BF8B4-B0C9-4CA1-B86A-5B217224E7FA}" type="pres">
      <dgm:prSet presAssocID="{4872E0B5-08F8-4579-A4D3-9278C499E0F9}" presName="hierChild2" presStyleCnt="0"/>
      <dgm:spPr/>
    </dgm:pt>
    <dgm:pt modelId="{28DBB51E-1BC9-4590-8C84-6EE90E137C61}" type="pres">
      <dgm:prSet presAssocID="{710A6515-CEA5-413B-A872-6A51C071EDDC}" presName="Name28" presStyleLbl="parChTrans1D2" presStyleIdx="0" presStyleCnt="3"/>
      <dgm:spPr/>
    </dgm:pt>
    <dgm:pt modelId="{F6488ABF-DA1C-45CF-83B1-EDB515C72B0C}" type="pres">
      <dgm:prSet presAssocID="{08532314-2BC2-40D8-A53B-277087B9A797}" presName="hierRoot2" presStyleCnt="0">
        <dgm:presLayoutVars>
          <dgm:hierBranch val="init"/>
        </dgm:presLayoutVars>
      </dgm:prSet>
      <dgm:spPr/>
    </dgm:pt>
    <dgm:pt modelId="{D54EFDC3-BEF2-40FC-90AB-9F757F9204DE}" type="pres">
      <dgm:prSet presAssocID="{08532314-2BC2-40D8-A53B-277087B9A797}" presName="rootComposite2" presStyleCnt="0"/>
      <dgm:spPr/>
    </dgm:pt>
    <dgm:pt modelId="{D28EA0EF-BC62-447E-B24B-201F95F135E1}" type="pres">
      <dgm:prSet presAssocID="{08532314-2BC2-40D8-A53B-277087B9A797}" presName="rootText2" presStyleLbl="alignAcc1" presStyleIdx="0" presStyleCnt="0">
        <dgm:presLayoutVars>
          <dgm:chPref val="3"/>
        </dgm:presLayoutVars>
      </dgm:prSet>
      <dgm:spPr/>
    </dgm:pt>
    <dgm:pt modelId="{958B9389-4403-4B58-950D-012A146228BA}" type="pres">
      <dgm:prSet presAssocID="{08532314-2BC2-40D8-A53B-277087B9A797}" presName="topArc2" presStyleLbl="parChTrans1D1" presStyleIdx="2" presStyleCnt="8"/>
      <dgm:spPr/>
    </dgm:pt>
    <dgm:pt modelId="{7D1D3235-EA04-4BF6-A2BD-1C55E360C01E}" type="pres">
      <dgm:prSet presAssocID="{08532314-2BC2-40D8-A53B-277087B9A797}" presName="bottomArc2" presStyleLbl="parChTrans1D1" presStyleIdx="3" presStyleCnt="8"/>
      <dgm:spPr/>
    </dgm:pt>
    <dgm:pt modelId="{CE27D8A8-0B1A-4F19-8790-BDB91C83064F}" type="pres">
      <dgm:prSet presAssocID="{08532314-2BC2-40D8-A53B-277087B9A797}" presName="topConnNode2" presStyleLbl="node2" presStyleIdx="0" presStyleCnt="0"/>
      <dgm:spPr/>
    </dgm:pt>
    <dgm:pt modelId="{A0E76928-95B5-4C5A-95C7-5E63357E133F}" type="pres">
      <dgm:prSet presAssocID="{08532314-2BC2-40D8-A53B-277087B9A797}" presName="hierChild4" presStyleCnt="0"/>
      <dgm:spPr/>
    </dgm:pt>
    <dgm:pt modelId="{8644998C-58BF-449E-9DA0-FB8D8C8C9721}" type="pres">
      <dgm:prSet presAssocID="{08532314-2BC2-40D8-A53B-277087B9A797}" presName="hierChild5" presStyleCnt="0"/>
      <dgm:spPr/>
    </dgm:pt>
    <dgm:pt modelId="{25EFF865-317F-4D51-B6FB-C6653C292D6A}" type="pres">
      <dgm:prSet presAssocID="{5B55A01E-582A-4D6B-8655-22008BCF4A7A}" presName="Name28" presStyleLbl="parChTrans1D2" presStyleIdx="1" presStyleCnt="3"/>
      <dgm:spPr/>
    </dgm:pt>
    <dgm:pt modelId="{90F4FFDB-C048-4DCB-8B53-D7FB64182D5C}" type="pres">
      <dgm:prSet presAssocID="{F4241804-D5CE-442F-A023-C3B1AC7F06C9}" presName="hierRoot2" presStyleCnt="0">
        <dgm:presLayoutVars>
          <dgm:hierBranch val="init"/>
        </dgm:presLayoutVars>
      </dgm:prSet>
      <dgm:spPr/>
    </dgm:pt>
    <dgm:pt modelId="{2F2DE17B-2DA9-41B1-B244-44B0CF076EA7}" type="pres">
      <dgm:prSet presAssocID="{F4241804-D5CE-442F-A023-C3B1AC7F06C9}" presName="rootComposite2" presStyleCnt="0"/>
      <dgm:spPr/>
    </dgm:pt>
    <dgm:pt modelId="{78ED8D77-97B5-478B-9A8C-85443495BC73}" type="pres">
      <dgm:prSet presAssocID="{F4241804-D5CE-442F-A023-C3B1AC7F06C9}" presName="rootText2" presStyleLbl="alignAcc1" presStyleIdx="0" presStyleCnt="0" custScaleX="136480">
        <dgm:presLayoutVars>
          <dgm:chPref val="3"/>
        </dgm:presLayoutVars>
      </dgm:prSet>
      <dgm:spPr/>
    </dgm:pt>
    <dgm:pt modelId="{64D2FFAD-8F24-458E-B212-AA45652E81E1}" type="pres">
      <dgm:prSet presAssocID="{F4241804-D5CE-442F-A023-C3B1AC7F06C9}" presName="topArc2" presStyleLbl="parChTrans1D1" presStyleIdx="4" presStyleCnt="8"/>
      <dgm:spPr/>
    </dgm:pt>
    <dgm:pt modelId="{84088B83-48A8-4C90-A87B-9780BF637B09}" type="pres">
      <dgm:prSet presAssocID="{F4241804-D5CE-442F-A023-C3B1AC7F06C9}" presName="bottomArc2" presStyleLbl="parChTrans1D1" presStyleIdx="5" presStyleCnt="8"/>
      <dgm:spPr/>
    </dgm:pt>
    <dgm:pt modelId="{6CAFC5B2-5D20-46E5-986B-AC0AFA7F0250}" type="pres">
      <dgm:prSet presAssocID="{F4241804-D5CE-442F-A023-C3B1AC7F06C9}" presName="topConnNode2" presStyleLbl="node2" presStyleIdx="0" presStyleCnt="0"/>
      <dgm:spPr/>
    </dgm:pt>
    <dgm:pt modelId="{FE0336ED-E4B7-4366-9956-39DFF3A48910}" type="pres">
      <dgm:prSet presAssocID="{F4241804-D5CE-442F-A023-C3B1AC7F06C9}" presName="hierChild4" presStyleCnt="0"/>
      <dgm:spPr/>
    </dgm:pt>
    <dgm:pt modelId="{AA22CB2A-C67C-47F4-97DC-56BD136F11D9}" type="pres">
      <dgm:prSet presAssocID="{F4241804-D5CE-442F-A023-C3B1AC7F06C9}" presName="hierChild5" presStyleCnt="0"/>
      <dgm:spPr/>
    </dgm:pt>
    <dgm:pt modelId="{9CCC84F1-F63D-4EDE-AF5E-DA5F5C395FD6}" type="pres">
      <dgm:prSet presAssocID="{4872E0B5-08F8-4579-A4D3-9278C499E0F9}" presName="hierChild3" presStyleCnt="0"/>
      <dgm:spPr/>
    </dgm:pt>
    <dgm:pt modelId="{AAE8A7ED-443C-437F-9311-F08F77834914}" type="pres">
      <dgm:prSet presAssocID="{6962E62A-6F97-488B-BB77-0B6F39CBFD6C}" presName="Name101" presStyleLbl="parChTrans1D2" presStyleIdx="2" presStyleCnt="3"/>
      <dgm:spPr/>
    </dgm:pt>
    <dgm:pt modelId="{28BCE9EB-115F-4EBA-8C9E-628E6C2527D6}" type="pres">
      <dgm:prSet presAssocID="{1D53E9D2-38D4-4A13-B12E-6EE7AC396B31}" presName="hierRoot3" presStyleCnt="0">
        <dgm:presLayoutVars>
          <dgm:hierBranch val="init"/>
        </dgm:presLayoutVars>
      </dgm:prSet>
      <dgm:spPr/>
    </dgm:pt>
    <dgm:pt modelId="{1E973464-5AD7-41AD-BF44-3F227876FA18}" type="pres">
      <dgm:prSet presAssocID="{1D53E9D2-38D4-4A13-B12E-6EE7AC396B31}" presName="rootComposite3" presStyleCnt="0"/>
      <dgm:spPr/>
    </dgm:pt>
    <dgm:pt modelId="{CB55AEAD-C487-4695-9F0E-758709B58D86}" type="pres">
      <dgm:prSet presAssocID="{1D53E9D2-38D4-4A13-B12E-6EE7AC396B31}" presName="rootText3" presStyleLbl="alignAcc1" presStyleIdx="0" presStyleCnt="0">
        <dgm:presLayoutVars>
          <dgm:chPref val="3"/>
        </dgm:presLayoutVars>
      </dgm:prSet>
      <dgm:spPr/>
    </dgm:pt>
    <dgm:pt modelId="{5C1AE76C-5DCA-4013-84A4-778D9CF6B826}" type="pres">
      <dgm:prSet presAssocID="{1D53E9D2-38D4-4A13-B12E-6EE7AC396B31}" presName="topArc3" presStyleLbl="parChTrans1D1" presStyleIdx="6" presStyleCnt="8"/>
      <dgm:spPr/>
    </dgm:pt>
    <dgm:pt modelId="{4BE8793C-6B84-44E3-A99C-061ED0BF896D}" type="pres">
      <dgm:prSet presAssocID="{1D53E9D2-38D4-4A13-B12E-6EE7AC396B31}" presName="bottomArc3" presStyleLbl="parChTrans1D1" presStyleIdx="7" presStyleCnt="8"/>
      <dgm:spPr/>
    </dgm:pt>
    <dgm:pt modelId="{E6D2478E-CCBD-4683-9877-3B49AD8CB606}" type="pres">
      <dgm:prSet presAssocID="{1D53E9D2-38D4-4A13-B12E-6EE7AC396B31}" presName="topConnNode3" presStyleLbl="asst1" presStyleIdx="0" presStyleCnt="0"/>
      <dgm:spPr/>
    </dgm:pt>
    <dgm:pt modelId="{0411B3EF-B5E8-4FEC-919A-9E79A4DCFB01}" type="pres">
      <dgm:prSet presAssocID="{1D53E9D2-38D4-4A13-B12E-6EE7AC396B31}" presName="hierChild6" presStyleCnt="0"/>
      <dgm:spPr/>
    </dgm:pt>
    <dgm:pt modelId="{037CE912-9F06-4081-9678-9093068D101B}" type="pres">
      <dgm:prSet presAssocID="{1D53E9D2-38D4-4A13-B12E-6EE7AC396B31}" presName="hierChild7" presStyleCnt="0"/>
      <dgm:spPr/>
    </dgm:pt>
  </dgm:ptLst>
  <dgm:cxnLst>
    <dgm:cxn modelId="{9C4D2707-943C-4D4A-A685-BD37E84B0D79}" type="presOf" srcId="{5B55A01E-582A-4D6B-8655-22008BCF4A7A}" destId="{25EFF865-317F-4D51-B6FB-C6653C292D6A}" srcOrd="0" destOrd="0" presId="urn:microsoft.com/office/officeart/2008/layout/HalfCircleOrganizationChart"/>
    <dgm:cxn modelId="{3B4A120A-15EC-4E2A-A49C-F1295BE4778A}" type="presOf" srcId="{1D53E9D2-38D4-4A13-B12E-6EE7AC396B31}" destId="{E6D2478E-CCBD-4683-9877-3B49AD8CB606}" srcOrd="1" destOrd="0" presId="urn:microsoft.com/office/officeart/2008/layout/HalfCircleOrganizationChart"/>
    <dgm:cxn modelId="{0FE7820D-8CA5-4164-ADF9-4ECDD970ADD1}" type="presOf" srcId="{4872E0B5-08F8-4579-A4D3-9278C499E0F9}" destId="{B3745375-A94C-4F99-AAE9-EBE3E96E4EED}" srcOrd="1" destOrd="0" presId="urn:microsoft.com/office/officeart/2008/layout/HalfCircleOrganizationChart"/>
    <dgm:cxn modelId="{D3F2381C-3670-4886-9B0E-DFA525868AA1}" type="presOf" srcId="{F4241804-D5CE-442F-A023-C3B1AC7F06C9}" destId="{6CAFC5B2-5D20-46E5-986B-AC0AFA7F0250}" srcOrd="1" destOrd="0" presId="urn:microsoft.com/office/officeart/2008/layout/HalfCircleOrganizationChart"/>
    <dgm:cxn modelId="{5C844D2F-7EB1-42DA-8787-3610F6274E21}" srcId="{4872E0B5-08F8-4579-A4D3-9278C499E0F9}" destId="{1D53E9D2-38D4-4A13-B12E-6EE7AC396B31}" srcOrd="0" destOrd="0" parTransId="{6962E62A-6F97-488B-BB77-0B6F39CBFD6C}" sibTransId="{D0BC24DD-2AD1-4D3C-9BD5-56CFE292AF7F}"/>
    <dgm:cxn modelId="{A5D3D633-06DA-40DD-89B4-3B0B68EBAF6E}" type="presOf" srcId="{F4241804-D5CE-442F-A023-C3B1AC7F06C9}" destId="{78ED8D77-97B5-478B-9A8C-85443495BC73}" srcOrd="0" destOrd="0" presId="urn:microsoft.com/office/officeart/2008/layout/HalfCircleOrganizationChart"/>
    <dgm:cxn modelId="{AA334A73-1332-4562-84D4-CE28E3F52DF7}" type="presOf" srcId="{6962E62A-6F97-488B-BB77-0B6F39CBFD6C}" destId="{AAE8A7ED-443C-437F-9311-F08F77834914}" srcOrd="0" destOrd="0" presId="urn:microsoft.com/office/officeart/2008/layout/HalfCircleOrganizationChart"/>
    <dgm:cxn modelId="{CB111174-BBD1-4CCD-B4D7-682D836DF77B}" type="presOf" srcId="{08532314-2BC2-40D8-A53B-277087B9A797}" destId="{CE27D8A8-0B1A-4F19-8790-BDB91C83064F}" srcOrd="1" destOrd="0" presId="urn:microsoft.com/office/officeart/2008/layout/HalfCircleOrganizationChart"/>
    <dgm:cxn modelId="{C8FB8B75-1C2C-469B-9A66-78AFF3AD0B48}" type="presOf" srcId="{710A6515-CEA5-413B-A872-6A51C071EDDC}" destId="{28DBB51E-1BC9-4590-8C84-6EE90E137C61}" srcOrd="0" destOrd="0" presId="urn:microsoft.com/office/officeart/2008/layout/HalfCircleOrganizationChart"/>
    <dgm:cxn modelId="{83CC4B85-1498-458A-866A-2348E81AE5F3}" srcId="{94039F0F-44D3-4AFE-8540-417CC7DDC4E1}" destId="{4872E0B5-08F8-4579-A4D3-9278C499E0F9}" srcOrd="0" destOrd="0" parTransId="{5644C84C-C3EC-43A5-8CF6-6442C9D09ABC}" sibTransId="{4BA24379-EFDA-44BD-A07E-F518DF8A37EA}"/>
    <dgm:cxn modelId="{081CCA89-CDFE-4BC3-AA9D-2E7DEB5BC404}" srcId="{4872E0B5-08F8-4579-A4D3-9278C499E0F9}" destId="{F4241804-D5CE-442F-A023-C3B1AC7F06C9}" srcOrd="2" destOrd="0" parTransId="{5B55A01E-582A-4D6B-8655-22008BCF4A7A}" sibTransId="{AE2BB194-A984-4DEC-9B55-81558CFE8F1B}"/>
    <dgm:cxn modelId="{7DCA8F90-1670-4CFD-AF4A-B2AA755D01D0}" type="presOf" srcId="{08532314-2BC2-40D8-A53B-277087B9A797}" destId="{D28EA0EF-BC62-447E-B24B-201F95F135E1}" srcOrd="0" destOrd="0" presId="urn:microsoft.com/office/officeart/2008/layout/HalfCircleOrganizationChart"/>
    <dgm:cxn modelId="{4DC1A9A6-3CC7-4DBA-9AEC-83A097B326A6}" type="presOf" srcId="{4872E0B5-08F8-4579-A4D3-9278C499E0F9}" destId="{3BFC6DEF-E090-414A-A3A2-3A190EB2199F}" srcOrd="0" destOrd="0" presId="urn:microsoft.com/office/officeart/2008/layout/HalfCircleOrganizationChart"/>
    <dgm:cxn modelId="{2E8E8DC7-122E-4C01-84DD-F0F05431346F}" type="presOf" srcId="{94039F0F-44D3-4AFE-8540-417CC7DDC4E1}" destId="{36BF9723-3D0C-42BC-885D-F38F89535D23}" srcOrd="0" destOrd="0" presId="urn:microsoft.com/office/officeart/2008/layout/HalfCircleOrganizationChart"/>
    <dgm:cxn modelId="{1AE6ECDD-C8CF-46BE-8C9F-E480929E19EA}" type="presOf" srcId="{1D53E9D2-38D4-4A13-B12E-6EE7AC396B31}" destId="{CB55AEAD-C487-4695-9F0E-758709B58D86}" srcOrd="0" destOrd="0" presId="urn:microsoft.com/office/officeart/2008/layout/HalfCircleOrganizationChart"/>
    <dgm:cxn modelId="{B59F56F6-B27D-4B6A-9BD1-B68859865A20}" srcId="{4872E0B5-08F8-4579-A4D3-9278C499E0F9}" destId="{08532314-2BC2-40D8-A53B-277087B9A797}" srcOrd="1" destOrd="0" parTransId="{710A6515-CEA5-413B-A872-6A51C071EDDC}" sibTransId="{9EFA8180-1292-4F1D-ACB5-C6BF17C1DA50}"/>
    <dgm:cxn modelId="{7655E0C6-5B59-4FE7-8A50-A8D36055258E}" type="presParOf" srcId="{36BF9723-3D0C-42BC-885D-F38F89535D23}" destId="{0374BD78-0942-494A-A86E-7AAA6BB13865}" srcOrd="0" destOrd="0" presId="urn:microsoft.com/office/officeart/2008/layout/HalfCircleOrganizationChart"/>
    <dgm:cxn modelId="{F32EF05C-64F0-4154-9F83-7D2657F20CA5}" type="presParOf" srcId="{0374BD78-0942-494A-A86E-7AAA6BB13865}" destId="{94BB5B82-735A-4F87-BE35-9A42DAEFED1D}" srcOrd="0" destOrd="0" presId="urn:microsoft.com/office/officeart/2008/layout/HalfCircleOrganizationChart"/>
    <dgm:cxn modelId="{FBAD11DC-9356-4AF1-A25A-27CAD3559820}" type="presParOf" srcId="{94BB5B82-735A-4F87-BE35-9A42DAEFED1D}" destId="{3BFC6DEF-E090-414A-A3A2-3A190EB2199F}" srcOrd="0" destOrd="0" presId="urn:microsoft.com/office/officeart/2008/layout/HalfCircleOrganizationChart"/>
    <dgm:cxn modelId="{03365ED2-3A39-4D52-BB1A-C34BFE1D1097}" type="presParOf" srcId="{94BB5B82-735A-4F87-BE35-9A42DAEFED1D}" destId="{EF3915FE-2BD3-4EE1-8F8F-2D5C4C38D109}" srcOrd="1" destOrd="0" presId="urn:microsoft.com/office/officeart/2008/layout/HalfCircleOrganizationChart"/>
    <dgm:cxn modelId="{AA88A56D-4C63-4214-8AE8-2E172DA29220}" type="presParOf" srcId="{94BB5B82-735A-4F87-BE35-9A42DAEFED1D}" destId="{B3123560-7679-428C-862B-62FA46146CB6}" srcOrd="2" destOrd="0" presId="urn:microsoft.com/office/officeart/2008/layout/HalfCircleOrganizationChart"/>
    <dgm:cxn modelId="{FA7E6094-BDDC-4595-85FF-A6D9641BFC03}" type="presParOf" srcId="{94BB5B82-735A-4F87-BE35-9A42DAEFED1D}" destId="{B3745375-A94C-4F99-AAE9-EBE3E96E4EED}" srcOrd="3" destOrd="0" presId="urn:microsoft.com/office/officeart/2008/layout/HalfCircleOrganizationChart"/>
    <dgm:cxn modelId="{0881942C-9367-4969-988F-E4A7D5529CC6}" type="presParOf" srcId="{0374BD78-0942-494A-A86E-7AAA6BB13865}" destId="{0F1BF8B4-B0C9-4CA1-B86A-5B217224E7FA}" srcOrd="1" destOrd="0" presId="urn:microsoft.com/office/officeart/2008/layout/HalfCircleOrganizationChart"/>
    <dgm:cxn modelId="{3FDD9B38-0440-438B-BCF7-CA425938834B}" type="presParOf" srcId="{0F1BF8B4-B0C9-4CA1-B86A-5B217224E7FA}" destId="{28DBB51E-1BC9-4590-8C84-6EE90E137C61}" srcOrd="0" destOrd="0" presId="urn:microsoft.com/office/officeart/2008/layout/HalfCircleOrganizationChart"/>
    <dgm:cxn modelId="{DAD64789-DE4D-46CE-B311-213363E03DF4}" type="presParOf" srcId="{0F1BF8B4-B0C9-4CA1-B86A-5B217224E7FA}" destId="{F6488ABF-DA1C-45CF-83B1-EDB515C72B0C}" srcOrd="1" destOrd="0" presId="urn:microsoft.com/office/officeart/2008/layout/HalfCircleOrganizationChart"/>
    <dgm:cxn modelId="{3C62F8CB-0520-4338-BCA0-F74BCF0AEC5B}" type="presParOf" srcId="{F6488ABF-DA1C-45CF-83B1-EDB515C72B0C}" destId="{D54EFDC3-BEF2-40FC-90AB-9F757F9204DE}" srcOrd="0" destOrd="0" presId="urn:microsoft.com/office/officeart/2008/layout/HalfCircleOrganizationChart"/>
    <dgm:cxn modelId="{5B9795C9-AC26-4032-A8A9-EE26196D9F22}" type="presParOf" srcId="{D54EFDC3-BEF2-40FC-90AB-9F757F9204DE}" destId="{D28EA0EF-BC62-447E-B24B-201F95F135E1}" srcOrd="0" destOrd="0" presId="urn:microsoft.com/office/officeart/2008/layout/HalfCircleOrganizationChart"/>
    <dgm:cxn modelId="{6D3B1D5A-CE51-4294-9546-EAC27838D3E9}" type="presParOf" srcId="{D54EFDC3-BEF2-40FC-90AB-9F757F9204DE}" destId="{958B9389-4403-4B58-950D-012A146228BA}" srcOrd="1" destOrd="0" presId="urn:microsoft.com/office/officeart/2008/layout/HalfCircleOrganizationChart"/>
    <dgm:cxn modelId="{79E1743F-D93D-439A-BAB8-BF0D50C81D9A}" type="presParOf" srcId="{D54EFDC3-BEF2-40FC-90AB-9F757F9204DE}" destId="{7D1D3235-EA04-4BF6-A2BD-1C55E360C01E}" srcOrd="2" destOrd="0" presId="urn:microsoft.com/office/officeart/2008/layout/HalfCircleOrganizationChart"/>
    <dgm:cxn modelId="{5325BF29-3963-46A7-A76D-02506111B16F}" type="presParOf" srcId="{D54EFDC3-BEF2-40FC-90AB-9F757F9204DE}" destId="{CE27D8A8-0B1A-4F19-8790-BDB91C83064F}" srcOrd="3" destOrd="0" presId="urn:microsoft.com/office/officeart/2008/layout/HalfCircleOrganizationChart"/>
    <dgm:cxn modelId="{A784F922-FD23-4A2B-BF31-F91B4DC1B67F}" type="presParOf" srcId="{F6488ABF-DA1C-45CF-83B1-EDB515C72B0C}" destId="{A0E76928-95B5-4C5A-95C7-5E63357E133F}" srcOrd="1" destOrd="0" presId="urn:microsoft.com/office/officeart/2008/layout/HalfCircleOrganizationChart"/>
    <dgm:cxn modelId="{73F92AA1-E068-4952-8B9E-4D8727932DAD}" type="presParOf" srcId="{F6488ABF-DA1C-45CF-83B1-EDB515C72B0C}" destId="{8644998C-58BF-449E-9DA0-FB8D8C8C9721}" srcOrd="2" destOrd="0" presId="urn:microsoft.com/office/officeart/2008/layout/HalfCircleOrganizationChart"/>
    <dgm:cxn modelId="{CB3F4071-2BF5-456B-A7F7-9B4C290D9547}" type="presParOf" srcId="{0F1BF8B4-B0C9-4CA1-B86A-5B217224E7FA}" destId="{25EFF865-317F-4D51-B6FB-C6653C292D6A}" srcOrd="2" destOrd="0" presId="urn:microsoft.com/office/officeart/2008/layout/HalfCircleOrganizationChart"/>
    <dgm:cxn modelId="{0CE4432C-A498-4C87-B9E8-A4660FFF75E0}" type="presParOf" srcId="{0F1BF8B4-B0C9-4CA1-B86A-5B217224E7FA}" destId="{90F4FFDB-C048-4DCB-8B53-D7FB64182D5C}" srcOrd="3" destOrd="0" presId="urn:microsoft.com/office/officeart/2008/layout/HalfCircleOrganizationChart"/>
    <dgm:cxn modelId="{CC7C3AC4-3FD2-43F7-A6FC-E7F260603F30}" type="presParOf" srcId="{90F4FFDB-C048-4DCB-8B53-D7FB64182D5C}" destId="{2F2DE17B-2DA9-41B1-B244-44B0CF076EA7}" srcOrd="0" destOrd="0" presId="urn:microsoft.com/office/officeart/2008/layout/HalfCircleOrganizationChart"/>
    <dgm:cxn modelId="{EEA86A63-55FB-4DD3-B153-3CB988B1BB3B}" type="presParOf" srcId="{2F2DE17B-2DA9-41B1-B244-44B0CF076EA7}" destId="{78ED8D77-97B5-478B-9A8C-85443495BC73}" srcOrd="0" destOrd="0" presId="urn:microsoft.com/office/officeart/2008/layout/HalfCircleOrganizationChart"/>
    <dgm:cxn modelId="{B9014035-5070-4661-8253-72D84C5EEC54}" type="presParOf" srcId="{2F2DE17B-2DA9-41B1-B244-44B0CF076EA7}" destId="{64D2FFAD-8F24-458E-B212-AA45652E81E1}" srcOrd="1" destOrd="0" presId="urn:microsoft.com/office/officeart/2008/layout/HalfCircleOrganizationChart"/>
    <dgm:cxn modelId="{B4F0FA42-2288-48A8-8D54-96024D563BC8}" type="presParOf" srcId="{2F2DE17B-2DA9-41B1-B244-44B0CF076EA7}" destId="{84088B83-48A8-4C90-A87B-9780BF637B09}" srcOrd="2" destOrd="0" presId="urn:microsoft.com/office/officeart/2008/layout/HalfCircleOrganizationChart"/>
    <dgm:cxn modelId="{483240CE-FAB4-4AD0-B550-BA8A249D86F3}" type="presParOf" srcId="{2F2DE17B-2DA9-41B1-B244-44B0CF076EA7}" destId="{6CAFC5B2-5D20-46E5-986B-AC0AFA7F0250}" srcOrd="3" destOrd="0" presId="urn:microsoft.com/office/officeart/2008/layout/HalfCircleOrganizationChart"/>
    <dgm:cxn modelId="{6D58E172-DE3E-452F-ADD9-A5D536345404}" type="presParOf" srcId="{90F4FFDB-C048-4DCB-8B53-D7FB64182D5C}" destId="{FE0336ED-E4B7-4366-9956-39DFF3A48910}" srcOrd="1" destOrd="0" presId="urn:microsoft.com/office/officeart/2008/layout/HalfCircleOrganizationChart"/>
    <dgm:cxn modelId="{56838B25-C8B9-41A2-B7D7-2F379D435CF4}" type="presParOf" srcId="{90F4FFDB-C048-4DCB-8B53-D7FB64182D5C}" destId="{AA22CB2A-C67C-47F4-97DC-56BD136F11D9}" srcOrd="2" destOrd="0" presId="urn:microsoft.com/office/officeart/2008/layout/HalfCircleOrganizationChart"/>
    <dgm:cxn modelId="{E91FF029-2950-41EF-BD92-277DB78B88D3}" type="presParOf" srcId="{0374BD78-0942-494A-A86E-7AAA6BB13865}" destId="{9CCC84F1-F63D-4EDE-AF5E-DA5F5C395FD6}" srcOrd="2" destOrd="0" presId="urn:microsoft.com/office/officeart/2008/layout/HalfCircleOrganizationChart"/>
    <dgm:cxn modelId="{EEBDFED8-2F9F-4DC0-B3E4-8C5AC4712537}" type="presParOf" srcId="{9CCC84F1-F63D-4EDE-AF5E-DA5F5C395FD6}" destId="{AAE8A7ED-443C-437F-9311-F08F77834914}" srcOrd="0" destOrd="0" presId="urn:microsoft.com/office/officeart/2008/layout/HalfCircleOrganizationChart"/>
    <dgm:cxn modelId="{4914030F-52C8-4E22-84BC-84A79EA935E9}" type="presParOf" srcId="{9CCC84F1-F63D-4EDE-AF5E-DA5F5C395FD6}" destId="{28BCE9EB-115F-4EBA-8C9E-628E6C2527D6}" srcOrd="1" destOrd="0" presId="urn:microsoft.com/office/officeart/2008/layout/HalfCircleOrganizationChart"/>
    <dgm:cxn modelId="{D08E1A1E-1398-4F8E-93D8-7BF2FA8F95CA}" type="presParOf" srcId="{28BCE9EB-115F-4EBA-8C9E-628E6C2527D6}" destId="{1E973464-5AD7-41AD-BF44-3F227876FA18}" srcOrd="0" destOrd="0" presId="urn:microsoft.com/office/officeart/2008/layout/HalfCircleOrganizationChart"/>
    <dgm:cxn modelId="{8389C8D5-549A-4C7C-A8BA-5689825A5D77}" type="presParOf" srcId="{1E973464-5AD7-41AD-BF44-3F227876FA18}" destId="{CB55AEAD-C487-4695-9F0E-758709B58D86}" srcOrd="0" destOrd="0" presId="urn:microsoft.com/office/officeart/2008/layout/HalfCircleOrganizationChart"/>
    <dgm:cxn modelId="{38E76B9F-1B6C-4CC3-BF67-578C7B86F0C2}" type="presParOf" srcId="{1E973464-5AD7-41AD-BF44-3F227876FA18}" destId="{5C1AE76C-5DCA-4013-84A4-778D9CF6B826}" srcOrd="1" destOrd="0" presId="urn:microsoft.com/office/officeart/2008/layout/HalfCircleOrganizationChart"/>
    <dgm:cxn modelId="{D90ADB7B-5140-4242-9B24-8C85C6B7F274}" type="presParOf" srcId="{1E973464-5AD7-41AD-BF44-3F227876FA18}" destId="{4BE8793C-6B84-44E3-A99C-061ED0BF896D}" srcOrd="2" destOrd="0" presId="urn:microsoft.com/office/officeart/2008/layout/HalfCircleOrganizationChart"/>
    <dgm:cxn modelId="{FD67461B-7727-4908-AAE6-22BF51FA5050}" type="presParOf" srcId="{1E973464-5AD7-41AD-BF44-3F227876FA18}" destId="{E6D2478E-CCBD-4683-9877-3B49AD8CB606}" srcOrd="3" destOrd="0" presId="urn:microsoft.com/office/officeart/2008/layout/HalfCircleOrganizationChart"/>
    <dgm:cxn modelId="{F46CE265-4415-4AFF-924F-9537ECE06F22}" type="presParOf" srcId="{28BCE9EB-115F-4EBA-8C9E-628E6C2527D6}" destId="{0411B3EF-B5E8-4FEC-919A-9E79A4DCFB01}" srcOrd="1" destOrd="0" presId="urn:microsoft.com/office/officeart/2008/layout/HalfCircleOrganizationChart"/>
    <dgm:cxn modelId="{676ACC4A-0523-47EB-9A71-62E6D66D2A0B}" type="presParOf" srcId="{28BCE9EB-115F-4EBA-8C9E-628E6C2527D6}" destId="{037CE912-9F06-4081-9678-9093068D101B}" srcOrd="2" destOrd="0" presId="urn:microsoft.com/office/officeart/2008/layout/HalfCircleOrganizationChart"/>
  </dgm:cxnLst>
  <dgm:bg>
    <a:solidFill>
      <a:schemeClr val="accent2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E8A7ED-443C-437F-9311-F08F77834914}">
      <dsp:nvSpPr>
        <dsp:cNvPr id="0" name=""/>
        <dsp:cNvSpPr/>
      </dsp:nvSpPr>
      <dsp:spPr>
        <a:xfrm>
          <a:off x="4191044" y="1285681"/>
          <a:ext cx="1066755" cy="771148"/>
        </a:xfrm>
        <a:custGeom>
          <a:avLst/>
          <a:gdLst/>
          <a:ahLst/>
          <a:cxnLst/>
          <a:rect l="0" t="0" r="0" b="0"/>
          <a:pathLst>
            <a:path>
              <a:moveTo>
                <a:pt x="1066755" y="0"/>
              </a:moveTo>
              <a:lnTo>
                <a:pt x="1066755" y="771148"/>
              </a:lnTo>
              <a:lnTo>
                <a:pt x="0" y="771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EFF865-317F-4D51-B6FB-C6653C292D6A}">
      <dsp:nvSpPr>
        <dsp:cNvPr id="0" name=""/>
        <dsp:cNvSpPr/>
      </dsp:nvSpPr>
      <dsp:spPr>
        <a:xfrm>
          <a:off x="5257800" y="1285681"/>
          <a:ext cx="1555149" cy="2364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4952"/>
              </a:lnTo>
              <a:lnTo>
                <a:pt x="1555149" y="2094952"/>
              </a:lnTo>
              <a:lnTo>
                <a:pt x="1555149" y="23648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BB51E-1BC9-4590-8C84-6EE90E137C61}">
      <dsp:nvSpPr>
        <dsp:cNvPr id="0" name=""/>
        <dsp:cNvSpPr/>
      </dsp:nvSpPr>
      <dsp:spPr>
        <a:xfrm>
          <a:off x="3233792" y="1285681"/>
          <a:ext cx="2024007" cy="2364854"/>
        </a:xfrm>
        <a:custGeom>
          <a:avLst/>
          <a:gdLst/>
          <a:ahLst/>
          <a:cxnLst/>
          <a:rect l="0" t="0" r="0" b="0"/>
          <a:pathLst>
            <a:path>
              <a:moveTo>
                <a:pt x="2024007" y="0"/>
              </a:moveTo>
              <a:lnTo>
                <a:pt x="2024007" y="2094952"/>
              </a:lnTo>
              <a:lnTo>
                <a:pt x="0" y="2094952"/>
              </a:lnTo>
              <a:lnTo>
                <a:pt x="0" y="23648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3915FE-2BD3-4EE1-8F8F-2D5C4C38D109}">
      <dsp:nvSpPr>
        <dsp:cNvPr id="0" name=""/>
        <dsp:cNvSpPr/>
      </dsp:nvSpPr>
      <dsp:spPr>
        <a:xfrm>
          <a:off x="4615176" y="434"/>
          <a:ext cx="1285247" cy="128524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23560-7679-428C-862B-62FA46146CB6}">
      <dsp:nvSpPr>
        <dsp:cNvPr id="0" name=""/>
        <dsp:cNvSpPr/>
      </dsp:nvSpPr>
      <dsp:spPr>
        <a:xfrm>
          <a:off x="4615176" y="434"/>
          <a:ext cx="1285247" cy="128524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C6DEF-E090-414A-A3A2-3A190EB2199F}">
      <dsp:nvSpPr>
        <dsp:cNvPr id="0" name=""/>
        <dsp:cNvSpPr/>
      </dsp:nvSpPr>
      <dsp:spPr>
        <a:xfrm>
          <a:off x="3972552" y="231778"/>
          <a:ext cx="2570494" cy="8225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 dirty="0"/>
            <a:t>World Health Organisation Age Friendly Initiative</a:t>
          </a:r>
        </a:p>
      </dsp:txBody>
      <dsp:txXfrm>
        <a:off x="3972552" y="231778"/>
        <a:ext cx="2570494" cy="822558"/>
      </dsp:txXfrm>
    </dsp:sp>
    <dsp:sp modelId="{958B9389-4403-4B58-950D-012A146228BA}">
      <dsp:nvSpPr>
        <dsp:cNvPr id="0" name=""/>
        <dsp:cNvSpPr/>
      </dsp:nvSpPr>
      <dsp:spPr>
        <a:xfrm>
          <a:off x="2591169" y="3650536"/>
          <a:ext cx="1285247" cy="128524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1D3235-EA04-4BF6-A2BD-1C55E360C01E}">
      <dsp:nvSpPr>
        <dsp:cNvPr id="0" name=""/>
        <dsp:cNvSpPr/>
      </dsp:nvSpPr>
      <dsp:spPr>
        <a:xfrm>
          <a:off x="2591169" y="3650536"/>
          <a:ext cx="1285247" cy="128524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8EA0EF-BC62-447E-B24B-201F95F135E1}">
      <dsp:nvSpPr>
        <dsp:cNvPr id="0" name=""/>
        <dsp:cNvSpPr/>
      </dsp:nvSpPr>
      <dsp:spPr>
        <a:xfrm>
          <a:off x="1948545" y="3881880"/>
          <a:ext cx="2570494" cy="8225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/>
            <a:t>Age Friendly Ireland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/>
            <a:t>Shared Service and Regional Managers   </a:t>
          </a:r>
        </a:p>
      </dsp:txBody>
      <dsp:txXfrm>
        <a:off x="1948545" y="3881880"/>
        <a:ext cx="2570494" cy="822558"/>
      </dsp:txXfrm>
    </dsp:sp>
    <dsp:sp modelId="{64D2FFAD-8F24-458E-B212-AA45652E81E1}">
      <dsp:nvSpPr>
        <dsp:cNvPr id="0" name=""/>
        <dsp:cNvSpPr/>
      </dsp:nvSpPr>
      <dsp:spPr>
        <a:xfrm>
          <a:off x="5935896" y="3650536"/>
          <a:ext cx="1754105" cy="128524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088B83-48A8-4C90-A87B-9780BF637B09}">
      <dsp:nvSpPr>
        <dsp:cNvPr id="0" name=""/>
        <dsp:cNvSpPr/>
      </dsp:nvSpPr>
      <dsp:spPr>
        <a:xfrm>
          <a:off x="5935896" y="3650536"/>
          <a:ext cx="1754105" cy="128524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D8D77-97B5-478B-9A8C-85443495BC73}">
      <dsp:nvSpPr>
        <dsp:cNvPr id="0" name=""/>
        <dsp:cNvSpPr/>
      </dsp:nvSpPr>
      <dsp:spPr>
        <a:xfrm>
          <a:off x="5058843" y="3881880"/>
          <a:ext cx="3508210" cy="8225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 dirty="0"/>
            <a:t>Age Friendly City &amp; County Strategies  / Local Programme Managers</a:t>
          </a:r>
        </a:p>
      </dsp:txBody>
      <dsp:txXfrm>
        <a:off x="5058843" y="3881880"/>
        <a:ext cx="3508210" cy="822558"/>
      </dsp:txXfrm>
    </dsp:sp>
    <dsp:sp modelId="{5C1AE76C-5DCA-4013-84A4-778D9CF6B826}">
      <dsp:nvSpPr>
        <dsp:cNvPr id="0" name=""/>
        <dsp:cNvSpPr/>
      </dsp:nvSpPr>
      <dsp:spPr>
        <a:xfrm>
          <a:off x="3060027" y="1825485"/>
          <a:ext cx="1285247" cy="128524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E8793C-6B84-44E3-A99C-061ED0BF896D}">
      <dsp:nvSpPr>
        <dsp:cNvPr id="0" name=""/>
        <dsp:cNvSpPr/>
      </dsp:nvSpPr>
      <dsp:spPr>
        <a:xfrm>
          <a:off x="3060027" y="1825485"/>
          <a:ext cx="1285247" cy="128524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5AEAD-C487-4695-9F0E-758709B58D86}">
      <dsp:nvSpPr>
        <dsp:cNvPr id="0" name=""/>
        <dsp:cNvSpPr/>
      </dsp:nvSpPr>
      <dsp:spPr>
        <a:xfrm>
          <a:off x="2417403" y="2056829"/>
          <a:ext cx="2570494" cy="8225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/>
            <a:t>National Policies and Programme for Government </a:t>
          </a:r>
        </a:p>
      </dsp:txBody>
      <dsp:txXfrm>
        <a:off x="2417403" y="2056829"/>
        <a:ext cx="2570494" cy="822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F25C3-37FA-446B-B92D-06978C507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55584-3A14-4642-8F54-CA8F8C4D3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A0795-616A-4284-ACB5-17A5F371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2608D-4598-4D59-B0D7-FA3693C6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7F4AE-F7D6-4749-BDB5-F02EB96FE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209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500B-4405-43AD-B68A-2194C523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D6BB4-C1D1-432D-A02D-846183136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F3FC3-DFE0-4F31-A5D0-EC58E732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21571-3B15-47D5-AB92-173F5095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DC0AC-2BD0-4ECE-A33F-29513468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808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43936-1C75-4855-80CD-482370911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C27CE-62FE-4F96-A826-4CD6183ED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6B7CD-306F-4242-B184-B622DD98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7729F-D21E-42EB-B707-0F466FDA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3D7EA-03E9-46DB-A309-6D2F733F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746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ED1D6-D0AE-4B51-AA26-86EB14228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AE49C-E5DF-4F5A-82F3-DC9E10258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A386E-125B-461C-ACEA-70822B550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51AC0-6BB3-49EF-A403-0BE6BCB6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68D17-77E8-400D-9EAB-C32C211F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372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123C-FA34-400E-856A-1A2C7937A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D3393-A273-45E9-BE74-9A4361EB7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4A8B9-A6B5-4C3A-963F-C895EFF91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F5784-B734-4B1A-AC0E-AEAE70DF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ACF6E-0CB1-422B-9EAA-3FCB3BFA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929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A7684-9FF7-4872-BA63-245D71F0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10179-F099-403A-8638-BF9DDB9BD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FA169-3323-46AA-A242-BA7B2AD49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4570E-DF3C-4AF0-802C-4C33D229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FAD3B-132E-4A27-8151-93C96D8C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4B644-733D-4E42-A74F-9258E424F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09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8A4B0-90C8-41DD-AC0F-3F471C81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E101C-340A-45A5-9EB7-77FBA4148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83DFA-46A8-4598-8F0F-D64894B71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0590C-10E5-4413-A142-E46570310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63DE2E-FDFE-4D58-9966-BFEB23CA2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0EE089-8B1A-492F-B70F-F4BF2ACDE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4B613-D9B8-4265-BC96-3EDAEB1F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F25A8-A396-4209-B025-44F289A39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9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7136C-D3E4-4469-BC00-FA5B9F31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CFC0B-C0DC-4B1F-82ED-05DD79454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135AE0-05A1-484A-86C7-D7C3FB27F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31E6C-3D8D-46FE-BFB0-D6368FA5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143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F5CB7-3953-42C1-9544-E010F248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710AC-8D3A-484E-9515-08423775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1DBB0-5D57-4520-8AF1-095455787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939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F22C-9241-499E-9645-3521609D2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1EBD6-53E4-4DE1-A043-35FC7A6B4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24AA1-8CD0-44A9-98ED-FCB53B1B0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B02F8-2481-4949-A4A6-16A1A051B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B7B45-27DD-4D52-A3FF-06CFD153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2E3D4-55EE-423D-B919-0ABE1F071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155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D952-9124-49B4-8348-ADE91A95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D2425E-D260-41E0-9CF4-039E34283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54A46-C635-4A9A-B104-8EE4AA776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E7A1E-8338-4608-8C8D-94155A2C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C4187-FD30-48E1-9DB2-46610F91D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9633C-3D05-4CE1-8F99-40771611A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059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42ECF-23C0-465B-93D3-7EBECC77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90F0E-2C82-4A0C-B665-3CD303235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9C2B9-C090-43D3-AC01-87026A922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A6810-E5AA-42A1-9772-858D518B169F}" type="datetimeFigureOut">
              <a:rPr lang="en-IE" smtClean="0"/>
              <a:t>11/09/2020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C2BB3-D20B-4D67-A34B-22BBC16B1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408D2-0B51-4965-8ABC-19E2127CD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490F9-CE1F-4AE8-809C-9527BF5251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353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1">
            <a:extLst>
              <a:ext uri="{FF2B5EF4-FFF2-40B4-BE49-F238E27FC236}">
                <a16:creationId xmlns:a16="http://schemas.microsoft.com/office/drawing/2014/main" id="{95A1624A-5542-4A4E-991D-7B30175B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gradFill>
            <a:gsLst>
              <a:gs pos="46000">
                <a:schemeClr val="accent2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3075" name="Rectangle 32">
            <a:extLst>
              <a:ext uri="{FF2B5EF4-FFF2-40B4-BE49-F238E27FC236}">
                <a16:creationId xmlns:a16="http://schemas.microsoft.com/office/drawing/2014/main" id="{86FEFD82-DE14-46F5-AB36-4D62A3A5C53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31951" y="1655762"/>
            <a:ext cx="8856663" cy="4559981"/>
          </a:xfrm>
          <a:noFill/>
        </p:spPr>
        <p:txBody>
          <a:bodyPr>
            <a:normAutofit fontScale="47500" lnSpcReduction="20000"/>
          </a:bodyPr>
          <a:lstStyle/>
          <a:p>
            <a:pPr eaLnBrk="1" hangingPunct="1"/>
            <a:endParaRPr lang="en-IE" altLang="en-US" sz="4000" dirty="0">
              <a:latin typeface="Trebuchet MS" panose="020B0603020202020204" pitchFamily="34" charset="0"/>
            </a:endParaRPr>
          </a:p>
          <a:p>
            <a:endParaRPr lang="en-IE" sz="11200" b="1" dirty="0"/>
          </a:p>
          <a:p>
            <a:r>
              <a:rPr lang="en-IE" sz="9600" b="1" dirty="0">
                <a:solidFill>
                  <a:schemeClr val="bg1"/>
                </a:solidFill>
              </a:rPr>
              <a:t>Draft Age Friendly County Strategy</a:t>
            </a:r>
          </a:p>
          <a:p>
            <a:r>
              <a:rPr lang="en-IE" sz="9600" b="1" dirty="0">
                <a:solidFill>
                  <a:schemeClr val="bg1"/>
                </a:solidFill>
              </a:rPr>
              <a:t>2020-2024</a:t>
            </a:r>
          </a:p>
          <a:p>
            <a:endParaRPr lang="en-IE" sz="9600" b="1" dirty="0">
              <a:solidFill>
                <a:schemeClr val="bg1"/>
              </a:solidFill>
            </a:endParaRPr>
          </a:p>
          <a:p>
            <a:r>
              <a:rPr lang="en-IE" sz="9600" b="1" dirty="0">
                <a:solidFill>
                  <a:schemeClr val="bg1"/>
                </a:solidFill>
              </a:rPr>
              <a:t>Council Meeting </a:t>
            </a:r>
          </a:p>
          <a:p>
            <a:r>
              <a:rPr lang="en-IE" sz="8000" b="1" dirty="0">
                <a:solidFill>
                  <a:schemeClr val="bg1"/>
                </a:solidFill>
              </a:rPr>
              <a:t>14</a:t>
            </a:r>
            <a:r>
              <a:rPr lang="en-IE" sz="8000" b="1" baseline="30000" dirty="0">
                <a:solidFill>
                  <a:schemeClr val="bg1"/>
                </a:solidFill>
              </a:rPr>
              <a:t>th</a:t>
            </a:r>
            <a:r>
              <a:rPr lang="en-IE" sz="8000" b="1" dirty="0">
                <a:solidFill>
                  <a:schemeClr val="bg1"/>
                </a:solidFill>
              </a:rPr>
              <a:t> September 2020</a:t>
            </a:r>
          </a:p>
          <a:p>
            <a:pPr eaLnBrk="1" hangingPunct="1"/>
            <a:r>
              <a:rPr lang="en-IE" altLang="en-US" sz="5400" dirty="0"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1B936A-7D0C-42BF-B4AA-9A5A9EB4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41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C826-ECD3-4386-8CE7-DA6CEFDA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7384"/>
          </a:xfrm>
        </p:spPr>
        <p:txBody>
          <a:bodyPr>
            <a:normAutofit/>
          </a:bodyPr>
          <a:lstStyle/>
          <a:p>
            <a:r>
              <a:rPr lang="en-IE" b="1" dirty="0"/>
              <a:t>Draft Age Friendly County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B7270-07ED-4BE4-8237-4FFF9148D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14" y="1524000"/>
            <a:ext cx="10706686" cy="4968875"/>
          </a:xfrm>
        </p:spPr>
        <p:txBody>
          <a:bodyPr/>
          <a:lstStyle/>
          <a:p>
            <a:pPr marL="0" indent="0">
              <a:buNone/>
            </a:pPr>
            <a:r>
              <a:rPr lang="en-IE" b="1" dirty="0"/>
              <a:t>New and updated Strategy:</a:t>
            </a:r>
          </a:p>
          <a:p>
            <a:r>
              <a:rPr lang="en-IE" dirty="0"/>
              <a:t>People in Ireland are living longer lives</a:t>
            </a:r>
          </a:p>
          <a:p>
            <a:r>
              <a:rPr lang="en-IE" dirty="0"/>
              <a:t>2016 census - increase in South Dublin population</a:t>
            </a:r>
          </a:p>
          <a:p>
            <a:r>
              <a:rPr lang="en-IE" dirty="0"/>
              <a:t>Build on the successes of previous strategy</a:t>
            </a:r>
          </a:p>
          <a:p>
            <a:pPr marL="0" indent="0">
              <a:buNone/>
            </a:pPr>
            <a:r>
              <a:rPr lang="en-IE" b="1" dirty="0"/>
              <a:t>Process: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sz="1400" b="1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3ACC20-96FB-438E-9305-6447825D7058}"/>
              </a:ext>
            </a:extLst>
          </p:cNvPr>
          <p:cNvSpPr/>
          <p:nvPr/>
        </p:nvSpPr>
        <p:spPr>
          <a:xfrm>
            <a:off x="688228" y="4076548"/>
            <a:ext cx="10815543" cy="24978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E" sz="3200" dirty="0"/>
              <a:t>Examine &amp; identify key strategic issues &amp; challenges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E" sz="3200" dirty="0"/>
              <a:t>Report to SPC / SPC Working Group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E" sz="3200" dirty="0"/>
              <a:t>Research &amp; Consultation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E" sz="3200" dirty="0"/>
              <a:t>Draft Strategy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1088AE-FE6C-45B2-A51F-D7AFBE998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8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61"/>
    </mc:Choice>
    <mc:Fallback>
      <p:transition spd="slow" advTm="106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7F08-6FCF-4788-9C6B-05BE0F2D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57114" cy="1325563"/>
          </a:xfrm>
        </p:spPr>
        <p:txBody>
          <a:bodyPr/>
          <a:lstStyle/>
          <a:p>
            <a:r>
              <a:rPr lang="en-IE" sz="4400" b="1" dirty="0"/>
              <a:t>Age Friendly Framework</a:t>
            </a:r>
            <a:endParaRPr lang="en-I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D64DF2-FD18-4E71-84DC-3F8F9EA27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89861A4C-F6FF-4C2A-A60C-F6B70F3644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0246130"/>
              </p:ext>
            </p:extLst>
          </p:nvPr>
        </p:nvGraphicFramePr>
        <p:xfrm>
          <a:off x="838200" y="1556657"/>
          <a:ext cx="10515600" cy="4936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8FD96DD-5598-47E3-A592-A36F717958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8120" y="5278210"/>
            <a:ext cx="1514476" cy="1033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69C36-D051-402A-BC23-893C8FDF79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6175" y="1556657"/>
            <a:ext cx="2120596" cy="1164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DD6F5-729B-4189-883C-E23C03294F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547" y="3413465"/>
            <a:ext cx="2005053" cy="1175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D118E-39BB-4326-A38A-1872652000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547" y="5301343"/>
            <a:ext cx="1744393" cy="103369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55F6699-A664-48C4-8341-C23B5B29D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8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60"/>
    </mc:Choice>
    <mc:Fallback>
      <p:transition spd="slow" advTm="5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EA4A6-58D7-4A79-AFD8-D9C54221E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 dirty="0"/>
              <a:t>Strategic Vision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EA2D5-D5DF-4C18-A696-76CC6DD48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625F2F-2AA1-44CA-A759-66DA1C7E8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43037"/>
              </p:ext>
            </p:extLst>
          </p:nvPr>
        </p:nvGraphicFramePr>
        <p:xfrm>
          <a:off x="838200" y="1690689"/>
          <a:ext cx="9818914" cy="4621212"/>
        </p:xfrm>
        <a:graphic>
          <a:graphicData uri="http://schemas.openxmlformats.org/drawingml/2006/table">
            <a:tbl>
              <a:tblPr/>
              <a:tblGrid>
                <a:gridCol w="9818914">
                  <a:extLst>
                    <a:ext uri="{9D8B030D-6E8A-4147-A177-3AD203B41FA5}">
                      <a16:colId xmlns:a16="http://schemas.microsoft.com/office/drawing/2014/main" val="1623918010"/>
                    </a:ext>
                  </a:extLst>
                </a:gridCol>
              </a:tblGrid>
              <a:tr h="4621212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enhance the quality of life of older people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Co-ordinated, strategic approach to age friendly initiatives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make South Dublin a place where older people are treated with dignity and respect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Valued contribution by older people to social, economic &amp; cultural fabric of the County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193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1A6D15-25FB-4013-BD94-4925627C8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2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98"/>
    </mc:Choice>
    <mc:Fallback>
      <p:transition spd="slow" advTm="3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EA4A6-58D7-4A79-AFD8-D9C54221E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 dirty="0"/>
              <a:t>Sample Strategic Thematic Actions (1)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EA2D5-D5DF-4C18-A696-76CC6DD48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625F2F-2AA1-44CA-A759-66DA1C7E8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260628"/>
              </p:ext>
            </p:extLst>
          </p:nvPr>
        </p:nvGraphicFramePr>
        <p:xfrm>
          <a:off x="838200" y="1690689"/>
          <a:ext cx="9937652" cy="4971368"/>
        </p:xfrm>
        <a:graphic>
          <a:graphicData uri="http://schemas.openxmlformats.org/drawingml/2006/table">
            <a:tbl>
              <a:tblPr/>
              <a:tblGrid>
                <a:gridCol w="9937652">
                  <a:extLst>
                    <a:ext uri="{9D8B030D-6E8A-4147-A177-3AD203B41FA5}">
                      <a16:colId xmlns:a16="http://schemas.microsoft.com/office/drawing/2014/main" val="1623918010"/>
                    </a:ext>
                  </a:extLst>
                </a:gridCol>
              </a:tblGrid>
              <a:tr h="4971368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Transportation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Consultation on future transport initiatives 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Promote road safety awareness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IE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Age Friendly Parking Scheme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IE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Housing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IE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Programme for delivery of Age Friendly Housing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Right-sizing research (with AFI)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Age Friendly Housing Technical Specialist 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IE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Social Participation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Annual programme of events  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Promote the use of cultural and natural amenities for older people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193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E9F7C7-6DC9-4B85-929E-5FCB74E14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47"/>
    </mc:Choice>
    <mc:Fallback>
      <p:transition spd="slow" advTm="74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EA4A6-58D7-4A79-AFD8-D9C54221E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 dirty="0"/>
              <a:t>Sample Strategic Thematic Actions (2)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EA2D5-D5DF-4C18-A696-76CC6DD48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625F2F-2AA1-44CA-A759-66DA1C7E8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386260"/>
              </p:ext>
            </p:extLst>
          </p:nvPr>
        </p:nvGraphicFramePr>
        <p:xfrm>
          <a:off x="838200" y="1690689"/>
          <a:ext cx="9937652" cy="4960482"/>
        </p:xfrm>
        <a:graphic>
          <a:graphicData uri="http://schemas.openxmlformats.org/drawingml/2006/table">
            <a:tbl>
              <a:tblPr/>
              <a:tblGrid>
                <a:gridCol w="9937652">
                  <a:extLst>
                    <a:ext uri="{9D8B030D-6E8A-4147-A177-3AD203B41FA5}">
                      <a16:colId xmlns:a16="http://schemas.microsoft.com/office/drawing/2014/main" val="1623918010"/>
                    </a:ext>
                  </a:extLst>
                </a:gridCol>
              </a:tblGrid>
              <a:tr h="4960482">
                <a:tc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Respect and Inclusion</a:t>
                      </a:r>
                      <a:endParaRPr lang="en-IE" sz="2400" dirty="0">
                        <a:effectLst/>
                      </a:endParaRP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 Friendly principles across all Council plans/strategies  </a:t>
                      </a: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Tus Nua to represent older people in public consultation processes</a:t>
                      </a: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Civic Participation and Employment</a:t>
                      </a: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 citizenship and volunteering opportunities for older people </a:t>
                      </a: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 Friendly Business Programme</a:t>
                      </a:r>
                      <a:endParaRPr lang="en-IE" sz="2400" dirty="0">
                        <a:effectLst/>
                      </a:endParaRP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Communication and Information</a:t>
                      </a:r>
                      <a:endParaRPr lang="en-IE" sz="2400" dirty="0">
                        <a:effectLst/>
                      </a:endParaRP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Structured Age Friendly news &amp; updates</a:t>
                      </a: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Dedicated page on sdcc.ie &amp; Age Friendly Ireland shared service website</a:t>
                      </a:r>
                      <a:endParaRPr lang="en-IE" sz="2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193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C8556C-1758-4DC3-A4E2-EA14591E3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9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72"/>
    </mc:Choice>
    <mc:Fallback>
      <p:transition spd="slow" advTm="5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EA4A6-58D7-4A79-AFD8-D9C54221E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IE" b="1" dirty="0"/>
              <a:t>Sample Strategic Thematic Actions (3)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EA2D5-D5DF-4C18-A696-76CC6DD48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625F2F-2AA1-44CA-A759-66DA1C7E8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955378"/>
              </p:ext>
            </p:extLst>
          </p:nvPr>
        </p:nvGraphicFramePr>
        <p:xfrm>
          <a:off x="838200" y="1037547"/>
          <a:ext cx="9937652" cy="5671757"/>
        </p:xfrm>
        <a:graphic>
          <a:graphicData uri="http://schemas.openxmlformats.org/drawingml/2006/table">
            <a:tbl>
              <a:tblPr/>
              <a:tblGrid>
                <a:gridCol w="9937652">
                  <a:extLst>
                    <a:ext uri="{9D8B030D-6E8A-4147-A177-3AD203B41FA5}">
                      <a16:colId xmlns:a16="http://schemas.microsoft.com/office/drawing/2014/main" val="1623918010"/>
                    </a:ext>
                  </a:extLst>
                </a:gridCol>
              </a:tblGrid>
              <a:tr h="5357357">
                <a:tc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Community Support and Health Services</a:t>
                      </a:r>
                      <a:endParaRPr lang="en-IE" sz="2400" dirty="0">
                        <a:effectLst/>
                      </a:endParaRP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Sport and physical exercise opportunities for older people</a:t>
                      </a: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Healthy Ireland initiatives</a:t>
                      </a: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Collaboration with health and social care partners</a:t>
                      </a: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Outdoor Spaces and Public Buildings</a:t>
                      </a:r>
                      <a:endParaRPr lang="en-IE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Accessibility / Age &amp; Dementia Friendly principles</a:t>
                      </a: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provision of spaces for older people to meet and socialise</a:t>
                      </a: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of community centre network</a:t>
                      </a: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 and Security</a:t>
                      </a: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An Garda Siochana strategy on safety for older people through JPC</a:t>
                      </a:r>
                    </a:p>
                    <a:p>
                      <a:pPr marL="5143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Continued initiatives to promote safety &amp; security for older </a:t>
                      </a:r>
                      <a:r>
                        <a:rPr lang="en-GB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</a:t>
                      </a:r>
                      <a:r>
                        <a:rPr lang="en-IE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193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B28FA9-7D7A-47AC-B9C5-2CFCEDAF7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9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63"/>
    </mc:Choice>
    <mc:Fallback>
      <p:transition spd="slow" advTm="6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EA4A6-58D7-4A79-AFD8-D9C54221E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 dirty="0"/>
              <a:t>Implementation, Monitoring &amp; Reporting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EA2D5-D5DF-4C18-A696-76CC6DD48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625F2F-2AA1-44CA-A759-66DA1C7E8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432048"/>
              </p:ext>
            </p:extLst>
          </p:nvPr>
        </p:nvGraphicFramePr>
        <p:xfrm>
          <a:off x="838200" y="1690689"/>
          <a:ext cx="10232571" cy="4621212"/>
        </p:xfrm>
        <a:graphic>
          <a:graphicData uri="http://schemas.openxmlformats.org/drawingml/2006/table">
            <a:tbl>
              <a:tblPr/>
              <a:tblGrid>
                <a:gridCol w="10232571">
                  <a:extLst>
                    <a:ext uri="{9D8B030D-6E8A-4147-A177-3AD203B41FA5}">
                      <a16:colId xmlns:a16="http://schemas.microsoft.com/office/drawing/2014/main" val="1623918010"/>
                    </a:ext>
                  </a:extLst>
                </a:gridCol>
              </a:tblGrid>
              <a:tr h="46212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Renewed, strengthened &amp; supported Age Friendly Alliance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Annual Reporting to Council by Age Friendly Alliance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Enhanced collaboration with Older Persons’ Council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Dedicated Programme Manager / Annual Programme of Initiatives / Dedicated revenue budget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Oversight by Community, Social and Equality </a:t>
                      </a: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SPC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IE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Regular programme updates &amp; news / CE Monthly Report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GB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Links with Age Friendly Ireland &amp; other key stakeholders</a:t>
                      </a:r>
                      <a:endParaRPr lang="en-IE" sz="3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endParaRPr lang="en-IE" sz="2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193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4C6000-D6D7-409B-8D0A-E828530B0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9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02"/>
    </mc:Choice>
    <mc:Fallback>
      <p:transition spd="slow" advTm="70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392C9B76BB294FAFA6E89EEDFF1B97" ma:contentTypeVersion="7" ma:contentTypeDescription="Create a new document." ma:contentTypeScope="" ma:versionID="6b8b5c2ad18cee5059ce9cd4dbfd0a19">
  <xsd:schema xmlns:xsd="http://www.w3.org/2001/XMLSchema" xmlns:xs="http://www.w3.org/2001/XMLSchema" xmlns:p="http://schemas.microsoft.com/office/2006/metadata/properties" xmlns:ns3="f5753776-80ff-45ca-a4c1-002a1d968def" xmlns:ns4="81bc2e9c-c1ab-4318-9571-bd14d9aeccbd" targetNamespace="http://schemas.microsoft.com/office/2006/metadata/properties" ma:root="true" ma:fieldsID="a0a82baa2c376e7831bec9c052bfab77" ns3:_="" ns4:_="">
    <xsd:import namespace="f5753776-80ff-45ca-a4c1-002a1d968def"/>
    <xsd:import namespace="81bc2e9c-c1ab-4318-9571-bd14d9aecc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53776-80ff-45ca-a4c1-002a1d968d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c2e9c-c1ab-4318-9571-bd14d9aec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520B0A-1E92-43C8-9335-AC2DCC2795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53776-80ff-45ca-a4c1-002a1d968def"/>
    <ds:schemaRef ds:uri="81bc2e9c-c1ab-4318-9571-bd14d9aec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6A354D-1739-4FDF-A716-C6CD145FB6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43124D-1D25-4426-BB9F-1CCFA300DA2B}">
  <ds:schemaRefs>
    <ds:schemaRef ds:uri="http://purl.org/dc/terms/"/>
    <ds:schemaRef ds:uri="81bc2e9c-c1ab-4318-9571-bd14d9aeccb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5753776-80ff-45ca-a4c1-002a1d968def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424</Words>
  <Application>Microsoft Office PowerPoint</Application>
  <PresentationFormat>Widescreen</PresentationFormat>
  <Paragraphs>74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Trebuchet MS</vt:lpstr>
      <vt:lpstr>Office Theme</vt:lpstr>
      <vt:lpstr>PowerPoint Presentation</vt:lpstr>
      <vt:lpstr>Draft Age Friendly County Strategy</vt:lpstr>
      <vt:lpstr>Age Friendly Framework</vt:lpstr>
      <vt:lpstr>Strategic Vision</vt:lpstr>
      <vt:lpstr>Sample Strategic Thematic Actions (1)</vt:lpstr>
      <vt:lpstr>Sample Strategic Thematic Actions (2)</vt:lpstr>
      <vt:lpstr>Sample Strategic Thematic Actions (3)</vt:lpstr>
      <vt:lpstr>Implementation, Monitoring &amp; Reporting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</dc:creator>
  <cp:lastModifiedBy>Colm</cp:lastModifiedBy>
  <cp:revision>41</cp:revision>
  <cp:lastPrinted>2020-09-03T09:56:29Z</cp:lastPrinted>
  <dcterms:created xsi:type="dcterms:W3CDTF">2020-05-14T07:46:52Z</dcterms:created>
  <dcterms:modified xsi:type="dcterms:W3CDTF">2020-09-11T13:04:17Z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0x01010040392C9B76BB294FAFA6E89EEDFF1B97</vt:lpwstr>
  </property>
</Properties>
</file>