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43" r:id="rId5"/>
    <p:sldId id="329" r:id="rId6"/>
    <p:sldId id="314" r:id="rId7"/>
    <p:sldId id="321" r:id="rId8"/>
    <p:sldId id="349" r:id="rId9"/>
    <p:sldId id="320" r:id="rId10"/>
    <p:sldId id="333" r:id="rId11"/>
    <p:sldId id="331" r:id="rId12"/>
    <p:sldId id="326" r:id="rId13"/>
    <p:sldId id="332" r:id="rId14"/>
    <p:sldId id="322" r:id="rId15"/>
    <p:sldId id="330" r:id="rId16"/>
    <p:sldId id="327" r:id="rId17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Leech" initials="EL" lastIdx="4" clrIdx="0">
    <p:extLst>
      <p:ext uri="{19B8F6BF-5375-455C-9EA6-DF929625EA0E}">
        <p15:presenceInfo xmlns:p15="http://schemas.microsoft.com/office/powerpoint/2012/main" userId="S::eleech@sdublincoco.ie::286194b7-074a-415e-be7e-c0897c945e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00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3522" autoAdjust="0"/>
  </p:normalViewPr>
  <p:slideViewPr>
    <p:cSldViewPr>
      <p:cViewPr varScale="1">
        <p:scale>
          <a:sx n="93" d="100"/>
          <a:sy n="93" d="100"/>
        </p:scale>
        <p:origin x="1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09T09:42:22.909" idx="4">
    <p:pos x="10" y="10"/>
    <p:text>Changed the slide format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11/09/2020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11/09/2020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(34% growth in 65+ in South Dublin at 2016 census)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190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8500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199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AA54-DCE2-45ED-AFCA-EED14EA80985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3EF4-BA8C-48CD-8ACE-A1859A29A9D0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4E87-87C4-4EDA-AE0F-AC156E6BBAB4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96DE-7953-42DE-86B7-907C9EEB35F3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A9C-DBC4-4008-8DDD-853DDEAE3ACC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D430-FA4C-478C-9978-AD026E29A509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CF5-CE1F-4D27-A21B-A8D5D269773B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2D98-D8A3-47B1-865E-B9DB341164B3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6854-5569-4E7B-AD92-107A11125D69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EBAD-794E-4A3B-B181-E8A5E04A68AD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35C0-94B2-4809-87BD-FCF641210681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95FA-CCE5-42FB-B86E-75F7E28D96D3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BD33-DCE2-4670-8907-5AE315EC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FE84-A1FC-4D7E-BA20-E35D933FD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E629A-FBE5-4D4E-97C5-D114D6DC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BE0EF00-8E4C-4513-AAB5-68CB7CFA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" y="3135"/>
            <a:ext cx="12191996" cy="6854845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3B0CC-BE5D-4840-AE43-32FD120A1E1C}"/>
              </a:ext>
            </a:extLst>
          </p:cNvPr>
          <p:cNvSpPr txBox="1"/>
          <p:nvPr/>
        </p:nvSpPr>
        <p:spPr>
          <a:xfrm>
            <a:off x="90714" y="3478460"/>
            <a:ext cx="5562600" cy="76944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4400" b="1" dirty="0"/>
              <a:t>Age Friendly Housing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FCB85-A231-48BE-9570-04742A80D50B}"/>
              </a:ext>
            </a:extLst>
          </p:cNvPr>
          <p:cNvSpPr txBox="1"/>
          <p:nvPr/>
        </p:nvSpPr>
        <p:spPr>
          <a:xfrm>
            <a:off x="76200" y="4373110"/>
            <a:ext cx="107442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bg1"/>
                </a:solidFill>
              </a:rPr>
              <a:t>Council Meeting, 14</a:t>
            </a:r>
            <a:r>
              <a:rPr lang="en-IE" sz="2800" b="1" baseline="30000" dirty="0">
                <a:solidFill>
                  <a:schemeClr val="bg1"/>
                </a:solidFill>
              </a:rPr>
              <a:t>th</a:t>
            </a:r>
            <a:r>
              <a:rPr lang="en-IE" sz="2800" b="1" dirty="0">
                <a:solidFill>
                  <a:schemeClr val="bg1"/>
                </a:solidFill>
              </a:rPr>
              <a:t> September 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8FCF70-E6AD-4994-BA02-51C00CE3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0"/>
    </mc:Choice>
    <mc:Fallback xmlns="">
      <p:transition spd="slow" advTm="1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Potential Site – Pearse Brothers Park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88425E1-40F2-4E75-894A-63AC8DFEB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" y="1446292"/>
            <a:ext cx="9067800" cy="53355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166838-A5FB-407D-8FDA-43582CAD5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1"/>
    </mc:Choice>
    <mc:Fallback xmlns="">
      <p:transition spd="slow" advTm="3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Potential Site – St. </a:t>
            </a:r>
            <a:r>
              <a:rPr lang="en-US" sz="2800" dirty="0" err="1">
                <a:solidFill>
                  <a:schemeClr val="bg1"/>
                </a:solidFill>
              </a:rPr>
              <a:t>Aongus</a:t>
            </a:r>
            <a:r>
              <a:rPr lang="en-US" sz="2800" dirty="0">
                <a:solidFill>
                  <a:schemeClr val="bg1"/>
                </a:solidFill>
              </a:rPr>
              <a:t>’ Green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2DF79C-6ADC-4853-82AF-3E2A52979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0" y="1522763"/>
            <a:ext cx="8686800" cy="51828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AEDC1E-C8BE-4DCD-AB97-5A66C769C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6"/>
    </mc:Choice>
    <mc:Fallback xmlns="">
      <p:transition spd="slow" advTm="3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Potential Site – St. Ronan’s Crescent 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08192" cy="452596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AB70F-08E0-41A2-A2C9-198F210F0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6588"/>
            <a:ext cx="9144000" cy="54614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FFA0D0-5FCA-40D3-9186-7DF35797C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8"/>
    </mc:Choice>
    <mc:Fallback xmlns="">
      <p:transition spd="slow" advTm="3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Age Friendly Housing Locations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A9B9-8EB8-486D-8F1F-F897C519D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47274-6287-4AFE-9CA3-D46005BB8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6588"/>
            <a:ext cx="9144000" cy="54614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C4A7B3-D315-4E51-958C-ABFDF50A7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50"/>
    </mc:Choice>
    <mc:Fallback xmlns="">
      <p:transition spd="slow" advTm="5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69ADEC3-385D-4E38-8BB0-AA0A19F65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38800" y="1524000"/>
            <a:ext cx="3352800" cy="5192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94997A-DB4B-4D59-AC36-ADFE2BAB7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51" y="3784600"/>
            <a:ext cx="5291942" cy="2931886"/>
          </a:xfrm>
          <a:prstGeom prst="rect">
            <a:avLst/>
          </a:prstGeom>
        </p:spPr>
      </p:pic>
      <p:pic>
        <p:nvPicPr>
          <p:cNvPr id="8" name="Picture 7" descr="Dublin Age Friendly logo with themes">
            <a:extLst>
              <a:ext uri="{FF2B5EF4-FFF2-40B4-BE49-F238E27FC236}">
                <a16:creationId xmlns:a16="http://schemas.microsoft.com/office/drawing/2014/main" id="{120C55DC-A66C-4BA9-BAA1-00EBAE2F751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0"/>
            <a:ext cx="524419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7AF448-8259-4E08-8A07-F8482011E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4"/>
    </mc:Choice>
    <mc:Fallback xmlns="">
      <p:transition spd="slow" advTm="3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>
            <a:normAutofit/>
          </a:bodyPr>
          <a:lstStyle/>
          <a:p>
            <a:r>
              <a:rPr lang="en-I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Age Friendly County Strategy &amp; projected ageing population growth </a:t>
            </a:r>
            <a:endParaRPr lang="en-IE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Rightsizing Research </a:t>
            </a:r>
            <a:r>
              <a:rPr lang="en-IE" sz="2400" dirty="0">
                <a:ea typeface="Calibri" panose="020F0502020204030204" pitchFamily="34" charset="0"/>
                <a:cs typeface="Times New Roman" panose="02020603050405020304" pitchFamily="18" charset="0"/>
              </a:rPr>
              <a:t>/ Under-occupancy study (1,200 tenancies)</a:t>
            </a:r>
          </a:p>
          <a:p>
            <a:endParaRPr lang="en-IE" sz="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400" dirty="0">
                <a:ea typeface="Calibri" panose="020F0502020204030204" pitchFamily="34" charset="0"/>
                <a:cs typeface="Times New Roman" panose="02020603050405020304" pitchFamily="18" charset="0"/>
              </a:rPr>
              <a:t>Housing List analysis (700 applicants aged 55+)</a:t>
            </a:r>
          </a:p>
          <a:p>
            <a:endParaRPr lang="en-IE" sz="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principles: Location/design/</a:t>
            </a:r>
            <a:r>
              <a:rPr lang="en-IE" sz="2400" dirty="0">
                <a:ea typeface="Calibri" panose="020F0502020204030204" pitchFamily="34" charset="0"/>
                <a:cs typeface="Times New Roman" panose="02020603050405020304" pitchFamily="18" charset="0"/>
              </a:rPr>
              <a:t>services/community</a:t>
            </a:r>
          </a:p>
          <a:p>
            <a:endParaRPr lang="en-IE" sz="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IE" sz="2400" dirty="0">
                <a:ea typeface="Calibri" panose="020F0502020204030204" pitchFamily="34" charset="0"/>
                <a:cs typeface="Arial" panose="020B0604020202020204" pitchFamily="34" charset="0"/>
              </a:rPr>
              <a:t>Identify potential sites for infill development of age friendly homes</a:t>
            </a:r>
          </a:p>
          <a:p>
            <a:endParaRPr lang="en-IE" sz="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Rightsizing policy (through Housing SPC)</a:t>
            </a:r>
          </a:p>
          <a:p>
            <a:endParaRPr lang="en-IE" sz="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400" dirty="0">
                <a:ea typeface="Calibri" panose="020F0502020204030204" pitchFamily="34" charset="0"/>
                <a:cs typeface="Arial" panose="020B0604020202020204" pitchFamily="34" charset="0"/>
              </a:rPr>
              <a:t>More efficient use of existing public &amp; private housing: release existing, under-occupied homes for larger households</a:t>
            </a:r>
          </a:p>
          <a:p>
            <a:endParaRPr lang="en-IE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400" dirty="0">
                <a:ea typeface="Calibri" panose="020F0502020204030204" pitchFamily="34" charset="0"/>
                <a:cs typeface="Times New Roman" panose="02020603050405020304" pitchFamily="18" charset="0"/>
              </a:rPr>
              <a:t>Support &amp; guide prospective tenants from concept to move-in</a:t>
            </a:r>
          </a:p>
          <a:p>
            <a:endParaRPr lang="en-I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BF4B66-B0DE-458B-8810-FA4AA9B8A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86"/>
    </mc:Choice>
    <mc:Fallback xmlns="">
      <p:transition spd="slow" advTm="13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Principles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87" y="1524000"/>
            <a:ext cx="4114800" cy="481794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to develop exemplar “housing with care” model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Proximity to supports, services &amp; existing community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Retain the concept of independent and secure living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 older people to lead heathier, more active lives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endParaRPr lang="en-I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9926A-82F8-41F4-8EBF-DFD7948EF654}"/>
              </a:ext>
            </a:extLst>
          </p:cNvPr>
          <p:cNvSpPr txBox="1"/>
          <p:nvPr/>
        </p:nvSpPr>
        <p:spPr>
          <a:xfrm>
            <a:off x="4191000" y="1557130"/>
            <a:ext cx="458150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lvl="2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design features (AF Housing Technical Specialist)</a:t>
            </a:r>
          </a:p>
          <a:p>
            <a:pPr marL="755650" lvl="2" indent="-342900"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design approach, fully self-contained, own front door;</a:t>
            </a:r>
          </a:p>
          <a:p>
            <a:pPr marL="755650" lvl="2" indent="-342900"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Communal space and facilities 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Integration of supports;</a:t>
            </a:r>
          </a:p>
          <a:p>
            <a:pPr marL="755650" lvl="2" indent="-342900"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– 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healthcare, transport, retail, community supports</a:t>
            </a: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CD4ED9-A730-4326-8225-53205CB4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54"/>
    </mc:Choice>
    <mc:Fallback xmlns="">
      <p:transition spd="slow" advTm="8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Existing &amp; Planned Older Persons’ Housing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F875C9-4D9A-4C95-BEE0-0FFA66FDC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845369"/>
              </p:ext>
            </p:extLst>
          </p:nvPr>
        </p:nvGraphicFramePr>
        <p:xfrm>
          <a:off x="284900" y="1524000"/>
          <a:ext cx="8574200" cy="4963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73770">
                  <a:extLst>
                    <a:ext uri="{9D8B030D-6E8A-4147-A177-3AD203B41FA5}">
                      <a16:colId xmlns:a16="http://schemas.microsoft.com/office/drawing/2014/main" val="2982629710"/>
                    </a:ext>
                  </a:extLst>
                </a:gridCol>
                <a:gridCol w="1132441">
                  <a:extLst>
                    <a:ext uri="{9D8B030D-6E8A-4147-A177-3AD203B41FA5}">
                      <a16:colId xmlns:a16="http://schemas.microsoft.com/office/drawing/2014/main" val="2065019231"/>
                    </a:ext>
                  </a:extLst>
                </a:gridCol>
                <a:gridCol w="1617774">
                  <a:extLst>
                    <a:ext uri="{9D8B030D-6E8A-4147-A177-3AD203B41FA5}">
                      <a16:colId xmlns:a16="http://schemas.microsoft.com/office/drawing/2014/main" val="1738782791"/>
                    </a:ext>
                  </a:extLst>
                </a:gridCol>
                <a:gridCol w="727998">
                  <a:extLst>
                    <a:ext uri="{9D8B030D-6E8A-4147-A177-3AD203B41FA5}">
                      <a16:colId xmlns:a16="http://schemas.microsoft.com/office/drawing/2014/main" val="4053371375"/>
                    </a:ext>
                  </a:extLst>
                </a:gridCol>
                <a:gridCol w="2022217">
                  <a:extLst>
                    <a:ext uri="{9D8B030D-6E8A-4147-A177-3AD203B41FA5}">
                      <a16:colId xmlns:a16="http://schemas.microsoft.com/office/drawing/2014/main" val="1579338986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r>
                        <a:rPr lang="en-GB" dirty="0"/>
                        <a:t>Local Electoral Area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Current No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Planned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No.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Status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67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Lucan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37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Tallaght Central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Springfield</a:t>
                      </a:r>
                    </a:p>
                    <a:p>
                      <a:r>
                        <a:rPr lang="en-GB" dirty="0"/>
                        <a:t>Whitestown</a:t>
                      </a:r>
                    </a:p>
                    <a:p>
                      <a:r>
                        <a:rPr lang="en-GB" dirty="0"/>
                        <a:t>Brady’s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</a:t>
                      </a:r>
                    </a:p>
                    <a:p>
                      <a:pPr algn="ctr"/>
                      <a:r>
                        <a:rPr lang="en-GB" dirty="0"/>
                        <a:t>81</a:t>
                      </a:r>
                    </a:p>
                    <a:p>
                      <a:pPr algn="ctr"/>
                      <a:r>
                        <a:rPr lang="en-GB" dirty="0"/>
                        <a:t>12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 site</a:t>
                      </a:r>
                    </a:p>
                    <a:p>
                      <a:r>
                        <a:rPr lang="en-GB" dirty="0"/>
                        <a:t>Site start pending</a:t>
                      </a:r>
                    </a:p>
                    <a:p>
                      <a:r>
                        <a:rPr lang="en-GB" dirty="0"/>
                        <a:t>Detailed design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24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Tallaght South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72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Clondalkin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05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Rathfarnham/Templeogue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Ballyboden</a:t>
                      </a:r>
                    </a:p>
                    <a:p>
                      <a:r>
                        <a:rPr lang="en-GB" dirty="0"/>
                        <a:t>Templeogue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</a:t>
                      </a:r>
                    </a:p>
                    <a:p>
                      <a:pPr algn="ctr"/>
                      <a:r>
                        <a:rPr lang="en-GB" dirty="0"/>
                        <a:t>11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</a:rPr>
                        <a:t>AHB/CALF on site</a:t>
                      </a:r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</a:rPr>
                        <a:t>Tender to issue</a:t>
                      </a:r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85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Palmerstown/Fonthill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77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Lucan Rd</a:t>
                      </a:r>
                    </a:p>
                    <a:p>
                      <a:r>
                        <a:rPr lang="en-GB" dirty="0"/>
                        <a:t>St. Mark’s Ave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  <a:p>
                      <a:pPr algn="ctr"/>
                      <a:r>
                        <a:rPr lang="en-GB" dirty="0"/>
                        <a:t>9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</a:rPr>
                        <a:t>At Part 8</a:t>
                      </a:r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</a:rPr>
                        <a:t>Detailed design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89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Firhouse/ Bohernabreena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11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Total</a:t>
                      </a:r>
                      <a:endParaRPr lang="en-I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365</a:t>
                      </a:r>
                      <a:endParaRPr lang="en-I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169</a:t>
                      </a:r>
                      <a:endParaRPr lang="en-I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74078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77C5FC-04B8-461C-AFDE-8D7E30915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81"/>
    </mc:Choice>
    <mc:Fallback xmlns="">
      <p:transition spd="slow" advTm="5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08192" cy="4525963"/>
          </a:xfrm>
        </p:spPr>
        <p:txBody>
          <a:bodyPr>
            <a:normAutofit/>
          </a:bodyPr>
          <a:lstStyle/>
          <a:p>
            <a:r>
              <a:rPr lang="en-IE" dirty="0"/>
              <a:t>Potential Sites: (see following slides)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IE" dirty="0"/>
              <a:t>Feasibility/Design/Consult local Elected Members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IE" dirty="0"/>
              <a:t>Part 8/Detailed Design/Tender/Construction</a:t>
            </a:r>
          </a:p>
          <a:p>
            <a:r>
              <a:rPr lang="en-IE" dirty="0"/>
              <a:t>Additional sites: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IE" dirty="0"/>
              <a:t>LEAs / Underoccupancy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IE" dirty="0"/>
              <a:t>Planned/potential AHB &amp; private developments</a:t>
            </a:r>
          </a:p>
          <a:p>
            <a:r>
              <a:rPr lang="en-IE" dirty="0"/>
              <a:t>Rightsizing policy through SPC</a:t>
            </a:r>
          </a:p>
          <a:p>
            <a:r>
              <a:rPr lang="en-IE" dirty="0"/>
              <a:t>Estate management support role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B84CB5-2763-4C91-8107-0E81649CE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2"/>
    </mc:Choice>
    <mc:Fallback xmlns="">
      <p:transition spd="slow" advTm="8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Potential Sites / Underoccupancy in Council Tenancies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886" y="1481256"/>
            <a:ext cx="3988592" cy="4525963"/>
          </a:xfrm>
        </p:spPr>
        <p:txBody>
          <a:bodyPr>
            <a:noAutofit/>
          </a:bodyPr>
          <a:lstStyle/>
          <a:p>
            <a:r>
              <a:rPr lang="en-US" sz="2400" dirty="0"/>
              <a:t>Under-occupancy study of 3- &amp; 4-bedroom homes in social housing stock</a:t>
            </a:r>
          </a:p>
          <a:p>
            <a:r>
              <a:rPr lang="en-US" sz="2400" dirty="0"/>
              <a:t>Over 55’s</a:t>
            </a:r>
          </a:p>
          <a:p>
            <a:r>
              <a:rPr lang="en-US" sz="2400" dirty="0"/>
              <a:t>Profile of 700 single occupiers &amp; 500 couples</a:t>
            </a:r>
          </a:p>
          <a:p>
            <a:r>
              <a:rPr lang="en-US" sz="2400" dirty="0"/>
              <a:t>Mapping of data</a:t>
            </a:r>
          </a:p>
          <a:p>
            <a:r>
              <a:rPr lang="en-IE" sz="2400" dirty="0">
                <a:latin typeface="Calibri" pitchFamily="34"/>
              </a:rPr>
              <a:t>Informs potential locations for targeted infill development of age friendly homes within existing communities</a:t>
            </a:r>
          </a:p>
          <a:p>
            <a:r>
              <a:rPr lang="en-IE" sz="2400" dirty="0">
                <a:latin typeface="Calibri" pitchFamily="34"/>
              </a:rPr>
              <a:t>Overlay supports/services</a:t>
            </a:r>
            <a:endParaRPr lang="en-IE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56FC8-644E-411C-959E-5116B289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81256"/>
            <a:ext cx="4267200" cy="51505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1EBE63-3013-46EC-B3AF-33CE19233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74"/>
    </mc:Choice>
    <mc:Fallback xmlns="">
      <p:transition spd="slow" advTm="8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Potential Site – Alpine Heights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08192" cy="452596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ED9F2-5BDD-443F-83DA-DD72D751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6" y="1453616"/>
            <a:ext cx="9111343" cy="53281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156AFC-C0D2-4F1B-98C9-75BE6CEBD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9"/>
    </mc:Choice>
    <mc:Fallback xmlns="">
      <p:transition spd="slow" advTm="4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BA7E-A582-482D-92D1-D572D12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Potential Site – </a:t>
            </a:r>
            <a:r>
              <a:rPr lang="en-US" sz="2800" dirty="0" err="1">
                <a:solidFill>
                  <a:schemeClr val="bg1"/>
                </a:solidFill>
              </a:rPr>
              <a:t>Deansrath</a:t>
            </a:r>
            <a:r>
              <a:rPr lang="en-US" sz="2800" dirty="0">
                <a:solidFill>
                  <a:schemeClr val="bg1"/>
                </a:solidFill>
              </a:rPr>
              <a:t>/Melrose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A680F-1E5D-476B-914C-FAE281C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08192" cy="452596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448D6-74F6-48AC-BD80-3F6523B57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7800"/>
            <a:ext cx="8839200" cy="5334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160E92-6561-4CBE-A73B-882A4347D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29"/>
    </mc:Choice>
    <mc:Fallback xmlns="">
      <p:transition spd="slow" advTm="4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7" ma:contentTypeDescription="Create a new document." ma:contentTypeScope="" ma:versionID="6b8b5c2ad18cee5059ce9cd4dbfd0a19">
  <xsd:schema xmlns:xsd="http://www.w3.org/2001/XMLSchema" xmlns:xs="http://www.w3.org/2001/XMLSchema" xmlns:p="http://schemas.microsoft.com/office/2006/metadata/properties" xmlns:ns3="f5753776-80ff-45ca-a4c1-002a1d968def" xmlns:ns4="81bc2e9c-c1ab-4318-9571-bd14d9aeccbd" targetNamespace="http://schemas.microsoft.com/office/2006/metadata/properties" ma:root="true" ma:fieldsID="a0a82baa2c376e7831bec9c052bfab77" ns3:_="" ns4:_="">
    <xsd:import namespace="f5753776-80ff-45ca-a4c1-002a1d968def"/>
    <xsd:import namespace="81bc2e9c-c1ab-4318-9571-bd14d9aecc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c2e9c-c1ab-4318-9571-bd14d9aec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91FCA7-B2BC-4330-BF48-88DE70A7973E}">
  <ds:schemaRefs>
    <ds:schemaRef ds:uri="http://purl.org/dc/terms/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5753776-80ff-45ca-a4c1-002a1d968de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184EA7-EA97-455E-B046-CD15EC08C7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5509A9-C435-4688-B04A-39A4218E13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2423</TotalTime>
  <Words>400</Words>
  <Application>Microsoft Office PowerPoint</Application>
  <PresentationFormat>On-screen Show (4:3)</PresentationFormat>
  <Paragraphs>98</Paragraphs>
  <Slides>13</Slides>
  <Notes>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Introduction</vt:lpstr>
      <vt:lpstr>Overview</vt:lpstr>
      <vt:lpstr>Principles</vt:lpstr>
      <vt:lpstr>Existing &amp; Planned Older Persons’ Housing</vt:lpstr>
      <vt:lpstr>Next Steps</vt:lpstr>
      <vt:lpstr>Potential Sites / Underoccupancy in Council Tenancies</vt:lpstr>
      <vt:lpstr>Potential Site – Alpine Heights</vt:lpstr>
      <vt:lpstr>Potential Site – Deansrath/Melrose</vt:lpstr>
      <vt:lpstr>Potential Site – Pearse Brothers Park</vt:lpstr>
      <vt:lpstr>Potential Site – St. Aongus’ Green</vt:lpstr>
      <vt:lpstr>Potential Site – St. Ronan’s Crescent </vt:lpstr>
      <vt:lpstr>Age Friendly Housing Locations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Colm Ward</dc:creator>
  <cp:lastModifiedBy>Colm</cp:lastModifiedBy>
  <cp:revision>55</cp:revision>
  <dcterms:created xsi:type="dcterms:W3CDTF">2020-09-06T21:54:37Z</dcterms:created>
  <dcterms:modified xsi:type="dcterms:W3CDTF">2020-09-11T13:29:57Z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