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1" r:id="rId5"/>
    <p:sldId id="284" r:id="rId6"/>
    <p:sldId id="317" r:id="rId7"/>
    <p:sldId id="315" r:id="rId8"/>
    <p:sldId id="316" r:id="rId9"/>
    <p:sldId id="313" r:id="rId10"/>
    <p:sldId id="304" r:id="rId11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86421" autoAdjust="0"/>
  </p:normalViewPr>
  <p:slideViewPr>
    <p:cSldViewPr>
      <p:cViewPr varScale="1">
        <p:scale>
          <a:sx n="88" d="100"/>
          <a:sy n="88" d="100"/>
        </p:scale>
        <p:origin x="4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6121A73-F264-4B11-BC65-82F3B60BF728}" type="datetimeFigureOut">
              <a:rPr lang="en-IE" smtClean="0"/>
              <a:t>11/09/2020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D2F664-2B28-4E95-B850-8C1285D625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751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40202D5-F79F-48B0-89C1-F9237F675FD1}" type="datetimeFigureOut">
              <a:rPr lang="en-IE" smtClean="0"/>
              <a:t>11/09/2020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77B4A99-232C-45C9-97BD-2CC7D5CC8A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21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2385" algn="just">
              <a:lnSpc>
                <a:spcPct val="102000"/>
              </a:lnSpc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4A99-232C-45C9-97BD-2CC7D5CC8ACE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1294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FFC-60A3-48F9-AE30-E5229BE85CF8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7E-C809-43DF-9412-48E4C2ED7D33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33B-B059-4D93-BAF1-BDA88AA1148A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7200-BE5C-4768-B75D-20CBF7E3D015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AF50-8477-40ED-8C3D-95941BBB6356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A152-68A7-4735-AD1A-798877CA3C88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5AE4-872E-4CBD-B3BD-DDFC60489AC3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B31E-4A5E-41EC-B12E-BF1709B8CC7F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6FF-CE21-4CD0-B4D6-B7A5D82E0447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204-086B-4419-BE78-C97B62A04D1F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ABA3-17C4-4AE6-97A9-27B05E53DF0B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9BDC-F521-4D7B-A1F2-4B9F6AA788EC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1116"/>
            <a:ext cx="381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openxmlformats.org/officeDocument/2006/relationships/image" Target="../media/image4.wmf"/><Relationship Id="rId2" Type="http://schemas.microsoft.com/office/2007/relationships/media" Target="../media/media3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09800"/>
            <a:ext cx="8915400" cy="3810000"/>
          </a:xfrm>
          <a:noFill/>
          <a:ln/>
        </p:spPr>
        <p:txBody>
          <a:bodyPr>
            <a:normAutofit fontScale="85000" lnSpcReduction="10000"/>
          </a:bodyPr>
          <a:lstStyle/>
          <a:p>
            <a:r>
              <a:rPr lang="en-IE" sz="4300" b="1" dirty="0">
                <a:solidFill>
                  <a:schemeClr val="bg1"/>
                </a:solidFill>
              </a:rPr>
              <a:t>H.16 Part 8 Report on Public Consultation for Proposed Development of Older Persons’ Housing at Old Lucan Road, Palmerstown</a:t>
            </a:r>
          </a:p>
          <a:p>
            <a:endParaRPr lang="en-IE" sz="4300" b="1" dirty="0">
              <a:solidFill>
                <a:schemeClr val="bg1"/>
              </a:solidFill>
            </a:endParaRPr>
          </a:p>
          <a:p>
            <a:r>
              <a:rPr lang="en-IE" sz="4300" b="1" dirty="0">
                <a:solidFill>
                  <a:schemeClr val="bg1"/>
                </a:solidFill>
              </a:rPr>
              <a:t>Meeting of South Dublin County Council</a:t>
            </a:r>
          </a:p>
          <a:p>
            <a:r>
              <a:rPr lang="en-IE" sz="4300" b="1" dirty="0">
                <a:solidFill>
                  <a:schemeClr val="bg1"/>
                </a:solidFill>
              </a:rPr>
              <a:t>14</a:t>
            </a:r>
            <a:r>
              <a:rPr lang="en-IE" sz="4300" b="1" baseline="30000" dirty="0">
                <a:solidFill>
                  <a:schemeClr val="bg1"/>
                </a:solidFill>
              </a:rPr>
              <a:t>th</a:t>
            </a:r>
            <a:r>
              <a:rPr lang="en-IE" sz="4300" b="1" dirty="0">
                <a:solidFill>
                  <a:schemeClr val="bg1"/>
                </a:solidFill>
              </a:rPr>
              <a:t> September 2020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2709C98-78C2-475A-8A8E-832590C4B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5"/>
    </mc:Choice>
    <mc:Fallback xmlns="">
      <p:transition spd="slow" advTm="1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5400" y="767529"/>
            <a:ext cx="8934072" cy="600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Project History</a:t>
            </a:r>
          </a:p>
          <a:p>
            <a:pPr eaLnBrk="1" hangingPunct="1">
              <a:buFontTx/>
              <a:buNone/>
            </a:pPr>
            <a:endParaRPr lang="en-US" altLang="en-US" sz="800" dirty="0">
              <a:solidFill>
                <a:srgbClr val="D95E00"/>
              </a:solidFill>
            </a:endParaRPr>
          </a:p>
          <a:p>
            <a:r>
              <a:rPr lang="en-IE" sz="2400" dirty="0"/>
              <a:t>Site identified in Old Lucan Road, Palmerstown as suitable for Older Persons Housing &amp; presented to Housing SPC &amp; Area Committee as location for proposed housing scheme</a:t>
            </a:r>
            <a:endParaRPr lang="en-IE" sz="800" dirty="0"/>
          </a:p>
          <a:p>
            <a:r>
              <a:rPr lang="en-IE" sz="2400" dirty="0"/>
              <a:t>In 2018 expressions of interest sought from Approved Housing Bodies and </a:t>
            </a:r>
            <a:r>
              <a:rPr lang="en-IE" sz="2400" dirty="0" err="1"/>
              <a:t>Túath</a:t>
            </a:r>
            <a:r>
              <a:rPr lang="en-IE" sz="2400" dirty="0"/>
              <a:t> Housing </a:t>
            </a:r>
            <a:r>
              <a:rPr lang="en-IE" sz="2400" dirty="0" err="1"/>
              <a:t>Asscoiation</a:t>
            </a:r>
            <a:r>
              <a:rPr lang="en-IE" sz="2400" dirty="0"/>
              <a:t> were appointed in accordance with the AHB Protocol</a:t>
            </a:r>
          </a:p>
          <a:p>
            <a:r>
              <a:rPr lang="en-IE" sz="2400" dirty="0"/>
              <a:t>Design proposal developed for 4 no. 1-bedroom apartments in a two-storey structure</a:t>
            </a:r>
          </a:p>
          <a:p>
            <a:r>
              <a:rPr lang="en-IE" sz="2400" dirty="0" err="1"/>
              <a:t>Proceded</a:t>
            </a:r>
            <a:r>
              <a:rPr lang="en-IE" sz="2400" dirty="0"/>
              <a:t> to Part 8 public consultation 11th June 2020 to 23rd July 2020 (inclusive)</a:t>
            </a:r>
          </a:p>
          <a:p>
            <a:pPr>
              <a:buFontTx/>
              <a:buChar char="•"/>
            </a:pPr>
            <a:endParaRPr lang="en-US" altLang="en-US" sz="2400" dirty="0"/>
          </a:p>
          <a:p>
            <a:endParaRPr lang="en-IE" sz="2000" dirty="0">
              <a:solidFill>
                <a:srgbClr val="51626F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C97EACE-AE78-4FAF-8617-673F7A8516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11"/>
    </mc:Choice>
    <mc:Fallback xmlns="">
      <p:transition spd="slow" advTm="46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66701" y="575918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lvl="1" indent="0">
              <a:buNone/>
            </a:pPr>
            <a:endParaRPr lang="en-US" sz="2600" dirty="0"/>
          </a:p>
          <a:p>
            <a:pPr lvl="1"/>
            <a:endParaRPr lang="en-US" sz="26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FB23F1E-38B2-4756-9FC5-64ACF3DAA0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Acrobat Document" r:id="rId5" imgW="0" imgH="0" progId="AcroExch.Document.DC">
                  <p:embed/>
                </p:oleObj>
              </mc:Choice>
              <mc:Fallback>
                <p:oleObj name="Acrobat Document" r:id="rId5" imgW="0" imgH="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FB23F1E-38B2-4756-9FC5-64ACF3DAA0F6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CA8FD43-817C-49B4-8813-DDAF177C3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9138" y="1397000"/>
          <a:ext cx="857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Acrobat Document" r:id="rId6" imgW="22707720" imgH="16040160" progId="AcroExch.Document.DC">
                  <p:embed/>
                </p:oleObj>
              </mc:Choice>
              <mc:Fallback>
                <p:oleObj name="Acrobat Document" r:id="rId6" imgW="22707720" imgH="16040160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CA8FD43-817C-49B4-8813-DDAF177C3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9138" y="1397000"/>
                        <a:ext cx="857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693218F-ABF7-454E-94B4-5B091433910E}"/>
              </a:ext>
            </a:extLst>
          </p:cNvPr>
          <p:cNvSpPr txBox="1"/>
          <p:nvPr/>
        </p:nvSpPr>
        <p:spPr>
          <a:xfrm>
            <a:off x="1905000" y="260694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IE" dirty="0"/>
              <a:t>Site Location Map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28FDD-7640-4513-915A-9624FCF3AB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1" y="677975"/>
            <a:ext cx="8610598" cy="574470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9ABAEBD-7769-4B1C-BBE4-8B46EA3779F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9"/>
    </mc:Choice>
    <mc:Fallback xmlns="">
      <p:transition spd="slow" advTm="16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A9390-77B6-4406-A553-159C6684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811D795-9F2E-4170-9753-E2108DD77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240133"/>
              </p:ext>
            </p:extLst>
          </p:nvPr>
        </p:nvGraphicFramePr>
        <p:xfrm>
          <a:off x="109057" y="309864"/>
          <a:ext cx="8838069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Acrobat Document" r:id="rId5" imgW="11344071" imgH="8019731" progId="AcroExch.Document.DC">
                  <p:embed/>
                </p:oleObj>
              </mc:Choice>
              <mc:Fallback>
                <p:oleObj name="Acrobat Document" r:id="rId5" imgW="11344071" imgH="8019731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811D795-9F2E-4170-9753-E2108DD775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057" y="309864"/>
                        <a:ext cx="8838069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959AA1-748E-44C6-9633-92C2ECBE7E51}"/>
              </a:ext>
            </a:extLst>
          </p:cNvPr>
          <p:cNvSpPr txBox="1"/>
          <p:nvPr/>
        </p:nvSpPr>
        <p:spPr>
          <a:xfrm>
            <a:off x="2057400" y="776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chemeClr val="accent6">
                    <a:lumMod val="75000"/>
                  </a:schemeClr>
                </a:solidFill>
              </a:rPr>
              <a:t>Proposed Design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71D18EA-0DB7-483D-861D-EC12CB73A4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28"/>
    </mc:Choice>
    <mc:Fallback xmlns="">
      <p:transition spd="slow" advTm="19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E04C9-090A-43FD-96A0-39F79704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C8B0E-A782-4E0E-ACC5-4AEEF5BAA27F}"/>
              </a:ext>
            </a:extLst>
          </p:cNvPr>
          <p:cNvSpPr txBox="1"/>
          <p:nvPr/>
        </p:nvSpPr>
        <p:spPr>
          <a:xfrm>
            <a:off x="1371600" y="514351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accent6">
                    <a:lumMod val="75000"/>
                  </a:schemeClr>
                </a:solidFill>
              </a:rPr>
              <a:t>Proposed 3-D Design Views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C6E1F-C43C-4C44-9154-BC5E33660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76016"/>
            <a:ext cx="8839200" cy="54551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5BA282C-D4EA-485D-84D9-CC9245223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5"/>
    </mc:Choice>
    <mc:Fallback xmlns="">
      <p:transition spd="slow" advTm="16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56446" y="-1887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55815" y="750543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Public Consultation</a:t>
            </a:r>
          </a:p>
          <a:p>
            <a:r>
              <a:rPr lang="en-US" sz="3000" dirty="0"/>
              <a:t>Six-week public consultation from </a:t>
            </a:r>
            <a:r>
              <a:rPr lang="en-IE" sz="3000" dirty="0"/>
              <a:t>11th June 2020 to 23rd July 2020 (inclusive)</a:t>
            </a:r>
            <a:endParaRPr lang="en-US" sz="3000" dirty="0"/>
          </a:p>
          <a:p>
            <a:r>
              <a:rPr lang="en-IE" sz="3000" dirty="0"/>
              <a:t>8 Submissions received</a:t>
            </a:r>
          </a:p>
          <a:p>
            <a:r>
              <a:rPr lang="en-US" sz="3000" dirty="0"/>
              <a:t>Issues raised during consultation:</a:t>
            </a:r>
          </a:p>
          <a:p>
            <a:pPr lvl="1"/>
            <a:r>
              <a:rPr lang="en-US" sz="2600" dirty="0"/>
              <a:t>Concern regarding condition of boundary walls</a:t>
            </a:r>
          </a:p>
          <a:p>
            <a:pPr lvl="1"/>
            <a:r>
              <a:rPr lang="en-US" sz="2600" dirty="0"/>
              <a:t>Ownership of adjacent site</a:t>
            </a:r>
          </a:p>
          <a:p>
            <a:pPr lvl="1"/>
            <a:r>
              <a:rPr lang="en-US" sz="2600" dirty="0"/>
              <a:t>Environmental concerns from previous site use</a:t>
            </a:r>
          </a:p>
          <a:p>
            <a:pPr lvl="1"/>
            <a:r>
              <a:rPr lang="en-US" sz="2600" dirty="0"/>
              <a:t>Design of units &amp; landscaping within development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All issues satisfactorily addressed in the report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u="sng" dirty="0"/>
              <a:t>Recommendation to proceed with the proposed development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CE39BA-FB27-42CF-B41B-6240D0941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43"/>
    </mc:Choice>
    <mc:Fallback xmlns="">
      <p:transition spd="slow" advTm="9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58493" y="514192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Next Step</a:t>
            </a:r>
          </a:p>
          <a:p>
            <a:pPr marL="0" indent="0">
              <a:buNone/>
            </a:pPr>
            <a:endParaRPr lang="en-IE" sz="800" dirty="0"/>
          </a:p>
          <a:p>
            <a:pPr marL="0" indent="0">
              <a:buNone/>
            </a:pPr>
            <a:r>
              <a:rPr lang="en-IE" sz="2800" dirty="0"/>
              <a:t>If Part 8 Approved-</a:t>
            </a:r>
            <a:endParaRPr lang="en-IE" sz="2600" dirty="0"/>
          </a:p>
          <a:p>
            <a:endParaRPr lang="en-IE" sz="800" dirty="0"/>
          </a:p>
          <a:p>
            <a:r>
              <a:rPr lang="en-IE" sz="2600" dirty="0"/>
              <a:t>Section 183 will be prepared for disposal of site to Túath Housing</a:t>
            </a:r>
          </a:p>
          <a:p>
            <a:endParaRPr lang="en-IE" sz="800" dirty="0"/>
          </a:p>
          <a:p>
            <a:r>
              <a:rPr lang="en-IE" sz="2600" dirty="0"/>
              <a:t>Túath Housing to develop detailed design and progress to tender </a:t>
            </a:r>
          </a:p>
          <a:p>
            <a:pPr marL="0" indent="0">
              <a:buNone/>
            </a:pPr>
            <a:endParaRPr lang="en-IE" sz="800" dirty="0"/>
          </a:p>
          <a:p>
            <a:r>
              <a:rPr lang="en-IE" sz="2600" dirty="0"/>
              <a:t>Projected construction start 2021</a:t>
            </a:r>
          </a:p>
          <a:p>
            <a:endParaRPr lang="en-IE" sz="800" dirty="0"/>
          </a:p>
          <a:p>
            <a:r>
              <a:rPr lang="en-IE" sz="2600" dirty="0"/>
              <a:t>Allocation in accordance with Allocations Scheme including amended Rightsizing Policy (to be developed with SPC)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E82C7C-49EA-448E-87E5-00248B328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76"/>
    </mc:Choice>
    <mc:Fallback xmlns="">
      <p:transition spd="slow" advTm="42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92C9B76BB294FAFA6E89EEDFF1B97" ma:contentTypeVersion="7" ma:contentTypeDescription="Create a new document." ma:contentTypeScope="" ma:versionID="6b8b5c2ad18cee5059ce9cd4dbfd0a19">
  <xsd:schema xmlns:xsd="http://www.w3.org/2001/XMLSchema" xmlns:xs="http://www.w3.org/2001/XMLSchema" xmlns:p="http://schemas.microsoft.com/office/2006/metadata/properties" xmlns:ns3="f5753776-80ff-45ca-a4c1-002a1d968def" xmlns:ns4="81bc2e9c-c1ab-4318-9571-bd14d9aeccbd" targetNamespace="http://schemas.microsoft.com/office/2006/metadata/properties" ma:root="true" ma:fieldsID="a0a82baa2c376e7831bec9c052bfab77" ns3:_="" ns4:_="">
    <xsd:import namespace="f5753776-80ff-45ca-a4c1-002a1d968def"/>
    <xsd:import namespace="81bc2e9c-c1ab-4318-9571-bd14d9aecc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53776-80ff-45ca-a4c1-002a1d968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c2e9c-c1ab-4318-9571-bd14d9aec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DCC58-D4EA-4F43-9979-BDC4CCF7193E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f5753776-80ff-45ca-a4c1-002a1d968def"/>
    <ds:schemaRef ds:uri="81bc2e9c-c1ab-4318-9571-bd14d9aeccb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B3658C-8F6F-4487-9883-06532FE83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53776-80ff-45ca-a4c1-002a1d968def"/>
    <ds:schemaRef ds:uri="81bc2e9c-c1ab-4318-9571-bd14d9aec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8D66CD-6F3A-45ED-AE90-8BA20CCA95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239</Words>
  <Application>Microsoft Office PowerPoint</Application>
  <PresentationFormat>On-screen Show (4:3)</PresentationFormat>
  <Paragraphs>41</Paragraphs>
  <Slides>7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Kavanagh</dc:creator>
  <cp:lastModifiedBy>Colm</cp:lastModifiedBy>
  <cp:revision>14</cp:revision>
  <dcterms:created xsi:type="dcterms:W3CDTF">2020-09-04T14:11:45Z</dcterms:created>
  <dcterms:modified xsi:type="dcterms:W3CDTF">2020-09-11T12:36:48Z</dcterms:modified>
</cp:coreProperties>
</file>