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5" r:id="rId2"/>
    <p:sldId id="296" r:id="rId3"/>
    <p:sldId id="287" r:id="rId4"/>
    <p:sldId id="288" r:id="rId5"/>
    <p:sldId id="289" r:id="rId6"/>
    <p:sldId id="290" r:id="rId7"/>
    <p:sldId id="291" r:id="rId8"/>
    <p:sldId id="292" r:id="rId9"/>
    <p:sldId id="293" r:id="rId10"/>
    <p:sldId id="297" r:id="rId11"/>
    <p:sldId id="29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w Bass" initials="AB" lastIdx="1" clrIdx="0">
    <p:extLst>
      <p:ext uri="{19B8F6BF-5375-455C-9EA6-DF929625EA0E}">
        <p15:presenceInfo xmlns:p15="http://schemas.microsoft.com/office/powerpoint/2012/main" userId="S::abass@sdublincoco.ie::6997e58c-2849-426e-88c5-0a3f64237fd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3C4A66"/>
    <a:srgbClr val="1F26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8AE2E9-3C9E-4875-A71D-B2F81D7E589E}" v="102" dt="2020-09-03T08:30:42.1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11" autoAdjust="0"/>
    <p:restoredTop sz="94660"/>
  </p:normalViewPr>
  <p:slideViewPr>
    <p:cSldViewPr snapToGrid="0">
      <p:cViewPr varScale="1">
        <p:scale>
          <a:sx n="62" d="100"/>
          <a:sy n="62" d="100"/>
        </p:scale>
        <p:origin x="98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74DD6-DA39-4985-9173-1A40E28D4D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D405E12C-6AC2-4BF3-8069-8C0679F308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0BEDD8F5-650A-45BA-9AE5-2D36F2546C87}"/>
              </a:ext>
            </a:extLst>
          </p:cNvPr>
          <p:cNvSpPr>
            <a:spLocks noGrp="1"/>
          </p:cNvSpPr>
          <p:nvPr>
            <p:ph type="dt" sz="half" idx="10"/>
          </p:nvPr>
        </p:nvSpPr>
        <p:spPr/>
        <p:txBody>
          <a:bodyPr/>
          <a:lstStyle/>
          <a:p>
            <a:fld id="{618F9045-3AFE-4FBD-B421-0F4364EDB3CB}" type="datetimeFigureOut">
              <a:rPr lang="en-IE" smtClean="0"/>
              <a:t>03/09/2020</a:t>
            </a:fld>
            <a:endParaRPr lang="en-IE"/>
          </a:p>
        </p:txBody>
      </p:sp>
      <p:sp>
        <p:nvSpPr>
          <p:cNvPr id="5" name="Footer Placeholder 4">
            <a:extLst>
              <a:ext uri="{FF2B5EF4-FFF2-40B4-BE49-F238E27FC236}">
                <a16:creationId xmlns:a16="http://schemas.microsoft.com/office/drawing/2014/main" id="{2F4D20C4-6EF6-43B4-B9EC-BD7218079333}"/>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5D31C70-DB23-4914-8CD7-3AC5158A9044}"/>
              </a:ext>
            </a:extLst>
          </p:cNvPr>
          <p:cNvSpPr>
            <a:spLocks noGrp="1"/>
          </p:cNvSpPr>
          <p:nvPr>
            <p:ph type="sldNum" sz="quarter" idx="12"/>
          </p:nvPr>
        </p:nvSpPr>
        <p:spPr/>
        <p:txBody>
          <a:bodyPr/>
          <a:lstStyle/>
          <a:p>
            <a:fld id="{6D55B5DA-5F36-44F3-905D-EDFE18FDE6AC}" type="slidenum">
              <a:rPr lang="en-IE" smtClean="0"/>
              <a:t>‹#›</a:t>
            </a:fld>
            <a:endParaRPr lang="en-IE"/>
          </a:p>
        </p:txBody>
      </p:sp>
    </p:spTree>
    <p:extLst>
      <p:ext uri="{BB962C8B-B14F-4D97-AF65-F5344CB8AC3E}">
        <p14:creationId xmlns:p14="http://schemas.microsoft.com/office/powerpoint/2010/main" val="4286400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37718-7960-482C-8740-30D4D7DCF14E}"/>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308FA510-B9A0-42FD-A7B7-E290BC67F2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1F5D741C-78D7-4072-A273-4D6A7E475A89}"/>
              </a:ext>
            </a:extLst>
          </p:cNvPr>
          <p:cNvSpPr>
            <a:spLocks noGrp="1"/>
          </p:cNvSpPr>
          <p:nvPr>
            <p:ph type="dt" sz="half" idx="10"/>
          </p:nvPr>
        </p:nvSpPr>
        <p:spPr/>
        <p:txBody>
          <a:bodyPr/>
          <a:lstStyle/>
          <a:p>
            <a:fld id="{618F9045-3AFE-4FBD-B421-0F4364EDB3CB}" type="datetimeFigureOut">
              <a:rPr lang="en-IE" smtClean="0"/>
              <a:t>03/09/2020</a:t>
            </a:fld>
            <a:endParaRPr lang="en-IE"/>
          </a:p>
        </p:txBody>
      </p:sp>
      <p:sp>
        <p:nvSpPr>
          <p:cNvPr id="5" name="Footer Placeholder 4">
            <a:extLst>
              <a:ext uri="{FF2B5EF4-FFF2-40B4-BE49-F238E27FC236}">
                <a16:creationId xmlns:a16="http://schemas.microsoft.com/office/drawing/2014/main" id="{0D7E2829-36BF-435F-8654-722642AF4BF8}"/>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089002BA-DD73-4282-9AE3-9AF5C650D8DC}"/>
              </a:ext>
            </a:extLst>
          </p:cNvPr>
          <p:cNvSpPr>
            <a:spLocks noGrp="1"/>
          </p:cNvSpPr>
          <p:nvPr>
            <p:ph type="sldNum" sz="quarter" idx="12"/>
          </p:nvPr>
        </p:nvSpPr>
        <p:spPr/>
        <p:txBody>
          <a:bodyPr/>
          <a:lstStyle/>
          <a:p>
            <a:fld id="{6D55B5DA-5F36-44F3-905D-EDFE18FDE6AC}" type="slidenum">
              <a:rPr lang="en-IE" smtClean="0"/>
              <a:t>‹#›</a:t>
            </a:fld>
            <a:endParaRPr lang="en-IE"/>
          </a:p>
        </p:txBody>
      </p:sp>
    </p:spTree>
    <p:extLst>
      <p:ext uri="{BB962C8B-B14F-4D97-AF65-F5344CB8AC3E}">
        <p14:creationId xmlns:p14="http://schemas.microsoft.com/office/powerpoint/2010/main" val="3811227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C15E99-9D8E-4B55-B149-51B67C1CA56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5E6424A7-1692-44F4-9FF3-099BBAEEBC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DB4F0E2A-E585-4C13-BD4F-DADBF2C4FC77}"/>
              </a:ext>
            </a:extLst>
          </p:cNvPr>
          <p:cNvSpPr>
            <a:spLocks noGrp="1"/>
          </p:cNvSpPr>
          <p:nvPr>
            <p:ph type="dt" sz="half" idx="10"/>
          </p:nvPr>
        </p:nvSpPr>
        <p:spPr/>
        <p:txBody>
          <a:bodyPr/>
          <a:lstStyle/>
          <a:p>
            <a:fld id="{618F9045-3AFE-4FBD-B421-0F4364EDB3CB}" type="datetimeFigureOut">
              <a:rPr lang="en-IE" smtClean="0"/>
              <a:t>03/09/2020</a:t>
            </a:fld>
            <a:endParaRPr lang="en-IE"/>
          </a:p>
        </p:txBody>
      </p:sp>
      <p:sp>
        <p:nvSpPr>
          <p:cNvPr id="5" name="Footer Placeholder 4">
            <a:extLst>
              <a:ext uri="{FF2B5EF4-FFF2-40B4-BE49-F238E27FC236}">
                <a16:creationId xmlns:a16="http://schemas.microsoft.com/office/drawing/2014/main" id="{E358D21F-27A9-4635-9C8A-E14EEA313805}"/>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45C06D51-766B-48EF-BEAE-4190F66344F2}"/>
              </a:ext>
            </a:extLst>
          </p:cNvPr>
          <p:cNvSpPr>
            <a:spLocks noGrp="1"/>
          </p:cNvSpPr>
          <p:nvPr>
            <p:ph type="sldNum" sz="quarter" idx="12"/>
          </p:nvPr>
        </p:nvSpPr>
        <p:spPr/>
        <p:txBody>
          <a:bodyPr/>
          <a:lstStyle/>
          <a:p>
            <a:fld id="{6D55B5DA-5F36-44F3-905D-EDFE18FDE6AC}" type="slidenum">
              <a:rPr lang="en-IE" smtClean="0"/>
              <a:t>‹#›</a:t>
            </a:fld>
            <a:endParaRPr lang="en-IE"/>
          </a:p>
        </p:txBody>
      </p:sp>
    </p:spTree>
    <p:extLst>
      <p:ext uri="{BB962C8B-B14F-4D97-AF65-F5344CB8AC3E}">
        <p14:creationId xmlns:p14="http://schemas.microsoft.com/office/powerpoint/2010/main" val="1479417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56A09-CAF5-45A3-BA10-39792806AECA}"/>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8E0E441E-8FAB-4F96-A91C-002C3A9505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6499E665-3BDF-4F64-979B-C7FF4B4AFD44}"/>
              </a:ext>
            </a:extLst>
          </p:cNvPr>
          <p:cNvSpPr>
            <a:spLocks noGrp="1"/>
          </p:cNvSpPr>
          <p:nvPr>
            <p:ph type="dt" sz="half" idx="10"/>
          </p:nvPr>
        </p:nvSpPr>
        <p:spPr/>
        <p:txBody>
          <a:bodyPr/>
          <a:lstStyle/>
          <a:p>
            <a:fld id="{618F9045-3AFE-4FBD-B421-0F4364EDB3CB}" type="datetimeFigureOut">
              <a:rPr lang="en-IE" smtClean="0"/>
              <a:t>03/09/2020</a:t>
            </a:fld>
            <a:endParaRPr lang="en-IE"/>
          </a:p>
        </p:txBody>
      </p:sp>
      <p:sp>
        <p:nvSpPr>
          <p:cNvPr id="5" name="Footer Placeholder 4">
            <a:extLst>
              <a:ext uri="{FF2B5EF4-FFF2-40B4-BE49-F238E27FC236}">
                <a16:creationId xmlns:a16="http://schemas.microsoft.com/office/drawing/2014/main" id="{AA0A3518-2F0A-4AA1-9FEE-893BBEE6347A}"/>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C7708B24-E971-4692-B14E-F463FBDE6DA2}"/>
              </a:ext>
            </a:extLst>
          </p:cNvPr>
          <p:cNvSpPr>
            <a:spLocks noGrp="1"/>
          </p:cNvSpPr>
          <p:nvPr>
            <p:ph type="sldNum" sz="quarter" idx="12"/>
          </p:nvPr>
        </p:nvSpPr>
        <p:spPr/>
        <p:txBody>
          <a:bodyPr/>
          <a:lstStyle/>
          <a:p>
            <a:fld id="{6D55B5DA-5F36-44F3-905D-EDFE18FDE6AC}" type="slidenum">
              <a:rPr lang="en-IE" smtClean="0"/>
              <a:t>‹#›</a:t>
            </a:fld>
            <a:endParaRPr lang="en-IE"/>
          </a:p>
        </p:txBody>
      </p:sp>
    </p:spTree>
    <p:extLst>
      <p:ext uri="{BB962C8B-B14F-4D97-AF65-F5344CB8AC3E}">
        <p14:creationId xmlns:p14="http://schemas.microsoft.com/office/powerpoint/2010/main" val="3234660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36959-8E73-4D63-A5D3-3186A02F37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9F7B0714-621A-41ED-9215-87DB65CC4D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62DD131-00CA-4580-A064-B5D7E9C6EEBB}"/>
              </a:ext>
            </a:extLst>
          </p:cNvPr>
          <p:cNvSpPr>
            <a:spLocks noGrp="1"/>
          </p:cNvSpPr>
          <p:nvPr>
            <p:ph type="dt" sz="half" idx="10"/>
          </p:nvPr>
        </p:nvSpPr>
        <p:spPr/>
        <p:txBody>
          <a:bodyPr/>
          <a:lstStyle/>
          <a:p>
            <a:fld id="{618F9045-3AFE-4FBD-B421-0F4364EDB3CB}" type="datetimeFigureOut">
              <a:rPr lang="en-IE" smtClean="0"/>
              <a:t>03/09/2020</a:t>
            </a:fld>
            <a:endParaRPr lang="en-IE"/>
          </a:p>
        </p:txBody>
      </p:sp>
      <p:sp>
        <p:nvSpPr>
          <p:cNvPr id="5" name="Footer Placeholder 4">
            <a:extLst>
              <a:ext uri="{FF2B5EF4-FFF2-40B4-BE49-F238E27FC236}">
                <a16:creationId xmlns:a16="http://schemas.microsoft.com/office/drawing/2014/main" id="{6EA41CFC-3A42-4AD9-AF5D-DDB7E397373B}"/>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989DA625-C76B-4ACA-B564-3ECB059F9C75}"/>
              </a:ext>
            </a:extLst>
          </p:cNvPr>
          <p:cNvSpPr>
            <a:spLocks noGrp="1"/>
          </p:cNvSpPr>
          <p:nvPr>
            <p:ph type="sldNum" sz="quarter" idx="12"/>
          </p:nvPr>
        </p:nvSpPr>
        <p:spPr/>
        <p:txBody>
          <a:bodyPr/>
          <a:lstStyle/>
          <a:p>
            <a:fld id="{6D55B5DA-5F36-44F3-905D-EDFE18FDE6AC}" type="slidenum">
              <a:rPr lang="en-IE" smtClean="0"/>
              <a:t>‹#›</a:t>
            </a:fld>
            <a:endParaRPr lang="en-IE"/>
          </a:p>
        </p:txBody>
      </p:sp>
    </p:spTree>
    <p:extLst>
      <p:ext uri="{BB962C8B-B14F-4D97-AF65-F5344CB8AC3E}">
        <p14:creationId xmlns:p14="http://schemas.microsoft.com/office/powerpoint/2010/main" val="3916813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7FF71-4BFB-4A87-87CF-7F9FE61B2730}"/>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42DA591D-82F8-4E8D-BE5B-AAD9C134B7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7C8F7118-19EB-470A-84BB-51F5AB42AF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E2CFD89A-5E15-401D-9C8B-68A86BAAFBAB}"/>
              </a:ext>
            </a:extLst>
          </p:cNvPr>
          <p:cNvSpPr>
            <a:spLocks noGrp="1"/>
          </p:cNvSpPr>
          <p:nvPr>
            <p:ph type="dt" sz="half" idx="10"/>
          </p:nvPr>
        </p:nvSpPr>
        <p:spPr/>
        <p:txBody>
          <a:bodyPr/>
          <a:lstStyle/>
          <a:p>
            <a:fld id="{618F9045-3AFE-4FBD-B421-0F4364EDB3CB}" type="datetimeFigureOut">
              <a:rPr lang="en-IE" smtClean="0"/>
              <a:t>03/09/2020</a:t>
            </a:fld>
            <a:endParaRPr lang="en-IE"/>
          </a:p>
        </p:txBody>
      </p:sp>
      <p:sp>
        <p:nvSpPr>
          <p:cNvPr id="6" name="Footer Placeholder 5">
            <a:extLst>
              <a:ext uri="{FF2B5EF4-FFF2-40B4-BE49-F238E27FC236}">
                <a16:creationId xmlns:a16="http://schemas.microsoft.com/office/drawing/2014/main" id="{6A4C90BC-CE68-4B96-BFB1-D12392F47A75}"/>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AB5160CF-84E0-44A0-94D7-095F8C8AD3E7}"/>
              </a:ext>
            </a:extLst>
          </p:cNvPr>
          <p:cNvSpPr>
            <a:spLocks noGrp="1"/>
          </p:cNvSpPr>
          <p:nvPr>
            <p:ph type="sldNum" sz="quarter" idx="12"/>
          </p:nvPr>
        </p:nvSpPr>
        <p:spPr/>
        <p:txBody>
          <a:bodyPr/>
          <a:lstStyle/>
          <a:p>
            <a:fld id="{6D55B5DA-5F36-44F3-905D-EDFE18FDE6AC}" type="slidenum">
              <a:rPr lang="en-IE" smtClean="0"/>
              <a:t>‹#›</a:t>
            </a:fld>
            <a:endParaRPr lang="en-IE"/>
          </a:p>
        </p:txBody>
      </p:sp>
    </p:spTree>
    <p:extLst>
      <p:ext uri="{BB962C8B-B14F-4D97-AF65-F5344CB8AC3E}">
        <p14:creationId xmlns:p14="http://schemas.microsoft.com/office/powerpoint/2010/main" val="2444786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4D532-1B99-4312-9D01-ECFE9F90F5E9}"/>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33845D44-D6CD-470D-B7A2-3966C4A492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5671E8E-7368-4C42-BF7F-9C1D8038F06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6FEB386A-884B-4251-AA88-82B08D3BAA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DCDDA98-5305-4E70-B29D-613A2D58BC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6713C74F-1301-45CD-8A89-5B1D29C747AA}"/>
              </a:ext>
            </a:extLst>
          </p:cNvPr>
          <p:cNvSpPr>
            <a:spLocks noGrp="1"/>
          </p:cNvSpPr>
          <p:nvPr>
            <p:ph type="dt" sz="half" idx="10"/>
          </p:nvPr>
        </p:nvSpPr>
        <p:spPr/>
        <p:txBody>
          <a:bodyPr/>
          <a:lstStyle/>
          <a:p>
            <a:fld id="{618F9045-3AFE-4FBD-B421-0F4364EDB3CB}" type="datetimeFigureOut">
              <a:rPr lang="en-IE" smtClean="0"/>
              <a:t>03/09/2020</a:t>
            </a:fld>
            <a:endParaRPr lang="en-IE"/>
          </a:p>
        </p:txBody>
      </p:sp>
      <p:sp>
        <p:nvSpPr>
          <p:cNvPr id="8" name="Footer Placeholder 7">
            <a:extLst>
              <a:ext uri="{FF2B5EF4-FFF2-40B4-BE49-F238E27FC236}">
                <a16:creationId xmlns:a16="http://schemas.microsoft.com/office/drawing/2014/main" id="{F1935446-70FE-4DA7-8C95-12209C49FD33}"/>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8AE0953E-B43C-402E-B993-537C983A71F5}"/>
              </a:ext>
            </a:extLst>
          </p:cNvPr>
          <p:cNvSpPr>
            <a:spLocks noGrp="1"/>
          </p:cNvSpPr>
          <p:nvPr>
            <p:ph type="sldNum" sz="quarter" idx="12"/>
          </p:nvPr>
        </p:nvSpPr>
        <p:spPr/>
        <p:txBody>
          <a:bodyPr/>
          <a:lstStyle/>
          <a:p>
            <a:fld id="{6D55B5DA-5F36-44F3-905D-EDFE18FDE6AC}" type="slidenum">
              <a:rPr lang="en-IE" smtClean="0"/>
              <a:t>‹#›</a:t>
            </a:fld>
            <a:endParaRPr lang="en-IE"/>
          </a:p>
        </p:txBody>
      </p:sp>
    </p:spTree>
    <p:extLst>
      <p:ext uri="{BB962C8B-B14F-4D97-AF65-F5344CB8AC3E}">
        <p14:creationId xmlns:p14="http://schemas.microsoft.com/office/powerpoint/2010/main" val="1519824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A72E7-248F-449B-999B-A94B24FBE067}"/>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91D4C089-13C0-4880-8277-B9D401B73A12}"/>
              </a:ext>
            </a:extLst>
          </p:cNvPr>
          <p:cNvSpPr>
            <a:spLocks noGrp="1"/>
          </p:cNvSpPr>
          <p:nvPr>
            <p:ph type="dt" sz="half" idx="10"/>
          </p:nvPr>
        </p:nvSpPr>
        <p:spPr/>
        <p:txBody>
          <a:bodyPr/>
          <a:lstStyle/>
          <a:p>
            <a:fld id="{618F9045-3AFE-4FBD-B421-0F4364EDB3CB}" type="datetimeFigureOut">
              <a:rPr lang="en-IE" smtClean="0"/>
              <a:t>03/09/2020</a:t>
            </a:fld>
            <a:endParaRPr lang="en-IE"/>
          </a:p>
        </p:txBody>
      </p:sp>
      <p:sp>
        <p:nvSpPr>
          <p:cNvPr id="4" name="Footer Placeholder 3">
            <a:extLst>
              <a:ext uri="{FF2B5EF4-FFF2-40B4-BE49-F238E27FC236}">
                <a16:creationId xmlns:a16="http://schemas.microsoft.com/office/drawing/2014/main" id="{28EA8003-652D-41A9-86D8-0A28CB4569A3}"/>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CC3D8FE5-1880-4B9D-898B-6BF02229F8DB}"/>
              </a:ext>
            </a:extLst>
          </p:cNvPr>
          <p:cNvSpPr>
            <a:spLocks noGrp="1"/>
          </p:cNvSpPr>
          <p:nvPr>
            <p:ph type="sldNum" sz="quarter" idx="12"/>
          </p:nvPr>
        </p:nvSpPr>
        <p:spPr/>
        <p:txBody>
          <a:bodyPr/>
          <a:lstStyle/>
          <a:p>
            <a:fld id="{6D55B5DA-5F36-44F3-905D-EDFE18FDE6AC}" type="slidenum">
              <a:rPr lang="en-IE" smtClean="0"/>
              <a:t>‹#›</a:t>
            </a:fld>
            <a:endParaRPr lang="en-IE"/>
          </a:p>
        </p:txBody>
      </p:sp>
    </p:spTree>
    <p:extLst>
      <p:ext uri="{BB962C8B-B14F-4D97-AF65-F5344CB8AC3E}">
        <p14:creationId xmlns:p14="http://schemas.microsoft.com/office/powerpoint/2010/main" val="4132745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E18E56-B0B1-4848-967E-7A0B38217352}"/>
              </a:ext>
            </a:extLst>
          </p:cNvPr>
          <p:cNvSpPr>
            <a:spLocks noGrp="1"/>
          </p:cNvSpPr>
          <p:nvPr>
            <p:ph type="dt" sz="half" idx="10"/>
          </p:nvPr>
        </p:nvSpPr>
        <p:spPr/>
        <p:txBody>
          <a:bodyPr/>
          <a:lstStyle/>
          <a:p>
            <a:fld id="{618F9045-3AFE-4FBD-B421-0F4364EDB3CB}" type="datetimeFigureOut">
              <a:rPr lang="en-IE" smtClean="0"/>
              <a:t>03/09/2020</a:t>
            </a:fld>
            <a:endParaRPr lang="en-IE"/>
          </a:p>
        </p:txBody>
      </p:sp>
      <p:sp>
        <p:nvSpPr>
          <p:cNvPr id="3" name="Footer Placeholder 2">
            <a:extLst>
              <a:ext uri="{FF2B5EF4-FFF2-40B4-BE49-F238E27FC236}">
                <a16:creationId xmlns:a16="http://schemas.microsoft.com/office/drawing/2014/main" id="{043FDE98-1EC0-4431-ABB6-F5843FC73067}"/>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40E64CA1-59D9-47FC-B195-770434495B32}"/>
              </a:ext>
            </a:extLst>
          </p:cNvPr>
          <p:cNvSpPr>
            <a:spLocks noGrp="1"/>
          </p:cNvSpPr>
          <p:nvPr>
            <p:ph type="sldNum" sz="quarter" idx="12"/>
          </p:nvPr>
        </p:nvSpPr>
        <p:spPr/>
        <p:txBody>
          <a:bodyPr/>
          <a:lstStyle/>
          <a:p>
            <a:fld id="{6D55B5DA-5F36-44F3-905D-EDFE18FDE6AC}" type="slidenum">
              <a:rPr lang="en-IE" smtClean="0"/>
              <a:t>‹#›</a:t>
            </a:fld>
            <a:endParaRPr lang="en-IE"/>
          </a:p>
        </p:txBody>
      </p:sp>
    </p:spTree>
    <p:extLst>
      <p:ext uri="{BB962C8B-B14F-4D97-AF65-F5344CB8AC3E}">
        <p14:creationId xmlns:p14="http://schemas.microsoft.com/office/powerpoint/2010/main" val="1877942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4FCEC-BB3C-4BCD-9B0B-F16BAA7F8F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1B09C512-D820-471D-B009-C6B6A1E2CC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513B309A-B667-4723-A003-050B353296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4EB8BF-9034-4E98-9A22-E236F3553AD6}"/>
              </a:ext>
            </a:extLst>
          </p:cNvPr>
          <p:cNvSpPr>
            <a:spLocks noGrp="1"/>
          </p:cNvSpPr>
          <p:nvPr>
            <p:ph type="dt" sz="half" idx="10"/>
          </p:nvPr>
        </p:nvSpPr>
        <p:spPr/>
        <p:txBody>
          <a:bodyPr/>
          <a:lstStyle/>
          <a:p>
            <a:fld id="{618F9045-3AFE-4FBD-B421-0F4364EDB3CB}" type="datetimeFigureOut">
              <a:rPr lang="en-IE" smtClean="0"/>
              <a:t>03/09/2020</a:t>
            </a:fld>
            <a:endParaRPr lang="en-IE"/>
          </a:p>
        </p:txBody>
      </p:sp>
      <p:sp>
        <p:nvSpPr>
          <p:cNvPr id="6" name="Footer Placeholder 5">
            <a:extLst>
              <a:ext uri="{FF2B5EF4-FFF2-40B4-BE49-F238E27FC236}">
                <a16:creationId xmlns:a16="http://schemas.microsoft.com/office/drawing/2014/main" id="{BA64C43F-D722-4D85-8013-F533A26EF143}"/>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97259A50-9C4D-4544-85E5-5DCB1FFFB854}"/>
              </a:ext>
            </a:extLst>
          </p:cNvPr>
          <p:cNvSpPr>
            <a:spLocks noGrp="1"/>
          </p:cNvSpPr>
          <p:nvPr>
            <p:ph type="sldNum" sz="quarter" idx="12"/>
          </p:nvPr>
        </p:nvSpPr>
        <p:spPr/>
        <p:txBody>
          <a:bodyPr/>
          <a:lstStyle/>
          <a:p>
            <a:fld id="{6D55B5DA-5F36-44F3-905D-EDFE18FDE6AC}" type="slidenum">
              <a:rPr lang="en-IE" smtClean="0"/>
              <a:t>‹#›</a:t>
            </a:fld>
            <a:endParaRPr lang="en-IE"/>
          </a:p>
        </p:txBody>
      </p:sp>
    </p:spTree>
    <p:extLst>
      <p:ext uri="{BB962C8B-B14F-4D97-AF65-F5344CB8AC3E}">
        <p14:creationId xmlns:p14="http://schemas.microsoft.com/office/powerpoint/2010/main" val="3933161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99D85-CBAC-42A6-8491-4BDB2613CE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E1DC810F-6E86-4D41-9E54-87531E4FCA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F3C554FB-ECF7-46CC-9C72-66AA213751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A0F1C8-A7B2-44ED-A33F-613943569D0C}"/>
              </a:ext>
            </a:extLst>
          </p:cNvPr>
          <p:cNvSpPr>
            <a:spLocks noGrp="1"/>
          </p:cNvSpPr>
          <p:nvPr>
            <p:ph type="dt" sz="half" idx="10"/>
          </p:nvPr>
        </p:nvSpPr>
        <p:spPr/>
        <p:txBody>
          <a:bodyPr/>
          <a:lstStyle/>
          <a:p>
            <a:fld id="{618F9045-3AFE-4FBD-B421-0F4364EDB3CB}" type="datetimeFigureOut">
              <a:rPr lang="en-IE" smtClean="0"/>
              <a:t>03/09/2020</a:t>
            </a:fld>
            <a:endParaRPr lang="en-IE"/>
          </a:p>
        </p:txBody>
      </p:sp>
      <p:sp>
        <p:nvSpPr>
          <p:cNvPr id="6" name="Footer Placeholder 5">
            <a:extLst>
              <a:ext uri="{FF2B5EF4-FFF2-40B4-BE49-F238E27FC236}">
                <a16:creationId xmlns:a16="http://schemas.microsoft.com/office/drawing/2014/main" id="{1B27D534-9728-4BC1-AACF-A15555DFC5F0}"/>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CD34AE27-0963-4A58-87FA-435F6259BCF7}"/>
              </a:ext>
            </a:extLst>
          </p:cNvPr>
          <p:cNvSpPr>
            <a:spLocks noGrp="1"/>
          </p:cNvSpPr>
          <p:nvPr>
            <p:ph type="sldNum" sz="quarter" idx="12"/>
          </p:nvPr>
        </p:nvSpPr>
        <p:spPr/>
        <p:txBody>
          <a:bodyPr/>
          <a:lstStyle/>
          <a:p>
            <a:fld id="{6D55B5DA-5F36-44F3-905D-EDFE18FDE6AC}" type="slidenum">
              <a:rPr lang="en-IE" smtClean="0"/>
              <a:t>‹#›</a:t>
            </a:fld>
            <a:endParaRPr lang="en-IE"/>
          </a:p>
        </p:txBody>
      </p:sp>
    </p:spTree>
    <p:extLst>
      <p:ext uri="{BB962C8B-B14F-4D97-AF65-F5344CB8AC3E}">
        <p14:creationId xmlns:p14="http://schemas.microsoft.com/office/powerpoint/2010/main" val="1549898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29BE3A-580E-43F7-8AC4-78755939CA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C068E4DB-FB44-4B90-A91C-69239C2EAD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F0564157-C5CA-42B6-9BC0-5B83CCECF4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8F9045-3AFE-4FBD-B421-0F4364EDB3CB}" type="datetimeFigureOut">
              <a:rPr lang="en-IE" smtClean="0"/>
              <a:t>03/09/2020</a:t>
            </a:fld>
            <a:endParaRPr lang="en-IE"/>
          </a:p>
        </p:txBody>
      </p:sp>
      <p:sp>
        <p:nvSpPr>
          <p:cNvPr id="5" name="Footer Placeholder 4">
            <a:extLst>
              <a:ext uri="{FF2B5EF4-FFF2-40B4-BE49-F238E27FC236}">
                <a16:creationId xmlns:a16="http://schemas.microsoft.com/office/drawing/2014/main" id="{1052CCF4-4ADD-4C7D-A3BE-C9B79589BB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5271230C-F386-4884-9097-E2E424AD01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55B5DA-5F36-44F3-905D-EDFE18FDE6AC}" type="slidenum">
              <a:rPr lang="en-IE" smtClean="0"/>
              <a:t>‹#›</a:t>
            </a:fld>
            <a:endParaRPr lang="en-IE"/>
          </a:p>
        </p:txBody>
      </p:sp>
    </p:spTree>
    <p:extLst>
      <p:ext uri="{BB962C8B-B14F-4D97-AF65-F5344CB8AC3E}">
        <p14:creationId xmlns:p14="http://schemas.microsoft.com/office/powerpoint/2010/main" val="1612881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6" name="Subtitle 2">
            <a:extLst>
              <a:ext uri="{FF2B5EF4-FFF2-40B4-BE49-F238E27FC236}">
                <a16:creationId xmlns:a16="http://schemas.microsoft.com/office/drawing/2014/main" id="{B2F96533-B822-4BD5-AA47-AB9F4AB994EC}"/>
              </a:ext>
            </a:extLst>
          </p:cNvPr>
          <p:cNvSpPr txBox="1">
            <a:spLocks/>
          </p:cNvSpPr>
          <p:nvPr/>
        </p:nvSpPr>
        <p:spPr>
          <a:xfrm>
            <a:off x="6096001" y="3794336"/>
            <a:ext cx="5376530" cy="192225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ts val="600"/>
              </a:spcAft>
              <a:buNone/>
            </a:pPr>
            <a:r>
              <a:rPr lang="en-US" sz="4800" b="1" kern="1200" dirty="0">
                <a:solidFill>
                  <a:schemeClr val="tx1"/>
                </a:solidFill>
                <a:latin typeface="+mj-lt"/>
                <a:ea typeface="+mj-ea"/>
                <a:cs typeface="+mj-cs"/>
              </a:rPr>
              <a:t>Templeogue Village Initiative</a:t>
            </a:r>
          </a:p>
        </p:txBody>
      </p:sp>
      <p:sp>
        <p:nvSpPr>
          <p:cNvPr id="18" name="Freeform: Shape 20">
            <a:extLst>
              <a:ext uri="{FF2B5EF4-FFF2-40B4-BE49-F238E27FC236}">
                <a16:creationId xmlns:a16="http://schemas.microsoft.com/office/drawing/2014/main" id="{60B21A5C-062F-46C2-8389-53D40F46AA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83466"/>
            <a:ext cx="5549037" cy="6374535"/>
          </a:xfrm>
          <a:custGeom>
            <a:avLst/>
            <a:gdLst>
              <a:gd name="connsiteX0" fmla="*/ 2203019 w 5549037"/>
              <a:gd name="connsiteY0" fmla="*/ 0 h 6374535"/>
              <a:gd name="connsiteX1" fmla="*/ 5549037 w 5549037"/>
              <a:gd name="connsiteY1" fmla="*/ 3346018 h 6374535"/>
              <a:gd name="connsiteX2" fmla="*/ 3797930 w 5549037"/>
              <a:gd name="connsiteY2" fmla="*/ 6288190 h 6374535"/>
              <a:gd name="connsiteX3" fmla="*/ 3618689 w 5549037"/>
              <a:gd name="connsiteY3" fmla="*/ 6374535 h 6374535"/>
              <a:gd name="connsiteX4" fmla="*/ 779546 w 5549037"/>
              <a:gd name="connsiteY4" fmla="*/ 6374535 h 6374535"/>
              <a:gd name="connsiteX5" fmla="*/ 537516 w 5549037"/>
              <a:gd name="connsiteY5" fmla="*/ 6248727 h 6374535"/>
              <a:gd name="connsiteX6" fmla="*/ 74641 w 5549037"/>
              <a:gd name="connsiteY6" fmla="*/ 5927968 h 6374535"/>
              <a:gd name="connsiteX7" fmla="*/ 0 w 5549037"/>
              <a:gd name="connsiteY7" fmla="*/ 5860130 h 6374535"/>
              <a:gd name="connsiteX8" fmla="*/ 0 w 5549037"/>
              <a:gd name="connsiteY8" fmla="*/ 831906 h 6374535"/>
              <a:gd name="connsiteX9" fmla="*/ 74641 w 5549037"/>
              <a:gd name="connsiteY9" fmla="*/ 764068 h 6374535"/>
              <a:gd name="connsiteX10" fmla="*/ 2203019 w 5549037"/>
              <a:gd name="connsiteY10" fmla="*/ 0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49037" h="6374535">
                <a:moveTo>
                  <a:pt x="2203019" y="0"/>
                </a:moveTo>
                <a:cubicBezTo>
                  <a:pt x="4050974" y="0"/>
                  <a:pt x="5549037" y="1498063"/>
                  <a:pt x="5549037" y="3346018"/>
                </a:cubicBezTo>
                <a:cubicBezTo>
                  <a:pt x="5549037" y="4616487"/>
                  <a:pt x="4840968" y="5721578"/>
                  <a:pt x="3797930" y="6288190"/>
                </a:cubicBezTo>
                <a:lnTo>
                  <a:pt x="3618689" y="6374535"/>
                </a:lnTo>
                <a:lnTo>
                  <a:pt x="779546" y="6374535"/>
                </a:lnTo>
                <a:lnTo>
                  <a:pt x="537516" y="6248727"/>
                </a:lnTo>
                <a:cubicBezTo>
                  <a:pt x="374031" y="6154721"/>
                  <a:pt x="219238" y="6047301"/>
                  <a:pt x="74641" y="5927968"/>
                </a:cubicBezTo>
                <a:lnTo>
                  <a:pt x="0" y="5860130"/>
                </a:lnTo>
                <a:lnTo>
                  <a:pt x="0" y="831906"/>
                </a:lnTo>
                <a:lnTo>
                  <a:pt x="74641" y="764068"/>
                </a:lnTo>
                <a:cubicBezTo>
                  <a:pt x="653030" y="286739"/>
                  <a:pt x="1394539" y="0"/>
                  <a:pt x="2203019"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324B31E7-EB65-4C82-B049-0DBFB95C6C34}"/>
              </a:ext>
            </a:extLst>
          </p:cNvPr>
          <p:cNvPicPr>
            <a:picLocks noChangeAspect="1"/>
          </p:cNvPicPr>
          <p:nvPr/>
        </p:nvPicPr>
        <p:blipFill rotWithShape="1">
          <a:blip r:embed="rId2"/>
          <a:srcRect l="6125" r="9769" b="1"/>
          <a:stretch/>
        </p:blipFill>
        <p:spPr>
          <a:xfrm>
            <a:off x="1" y="647373"/>
            <a:ext cx="5385130" cy="6210629"/>
          </a:xfrm>
          <a:custGeom>
            <a:avLst/>
            <a:gdLst/>
            <a:ahLst/>
            <a:cxnLst/>
            <a:rect l="l" t="t" r="r" b="b"/>
            <a:pathLst>
              <a:path w="5385130" h="6210629">
                <a:moveTo>
                  <a:pt x="2203018" y="0"/>
                </a:moveTo>
                <a:cubicBezTo>
                  <a:pt x="3960450" y="0"/>
                  <a:pt x="5385130" y="1424680"/>
                  <a:pt x="5385130" y="3182112"/>
                </a:cubicBezTo>
                <a:cubicBezTo>
                  <a:pt x="5385130" y="4500186"/>
                  <a:pt x="4583748" y="5631087"/>
                  <a:pt x="3441640" y="6114158"/>
                </a:cubicBezTo>
                <a:lnTo>
                  <a:pt x="3178061" y="6210629"/>
                </a:lnTo>
                <a:lnTo>
                  <a:pt x="1233206" y="6210629"/>
                </a:lnTo>
                <a:lnTo>
                  <a:pt x="1108901" y="6171135"/>
                </a:lnTo>
                <a:cubicBezTo>
                  <a:pt x="767738" y="6046219"/>
                  <a:pt x="453928" y="5864559"/>
                  <a:pt x="178899" y="5637585"/>
                </a:cubicBezTo>
                <a:lnTo>
                  <a:pt x="0" y="5474990"/>
                </a:lnTo>
                <a:lnTo>
                  <a:pt x="0" y="889234"/>
                </a:lnTo>
                <a:lnTo>
                  <a:pt x="178899" y="726640"/>
                </a:lnTo>
                <a:cubicBezTo>
                  <a:pt x="728956" y="272693"/>
                  <a:pt x="1434142" y="0"/>
                  <a:pt x="2203018" y="0"/>
                </a:cubicBezTo>
                <a:close/>
              </a:path>
            </a:pathLst>
          </a:custGeom>
        </p:spPr>
      </p:pic>
      <p:sp>
        <p:nvSpPr>
          <p:cNvPr id="19" name="Freeform: Shape 22">
            <a:extLst>
              <a:ext uri="{FF2B5EF4-FFF2-40B4-BE49-F238E27FC236}">
                <a16:creationId xmlns:a16="http://schemas.microsoft.com/office/drawing/2014/main" id="{8A177BCC-4208-4795-8572-4D623BA1E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33763" y="1"/>
            <a:ext cx="4480560" cy="2513993"/>
          </a:xfrm>
          <a:custGeom>
            <a:avLst/>
            <a:gdLst>
              <a:gd name="connsiteX0" fmla="*/ 18382 w 4480560"/>
              <a:gd name="connsiteY0" fmla="*/ 0 h 2513993"/>
              <a:gd name="connsiteX1" fmla="*/ 4462178 w 4480560"/>
              <a:gd name="connsiteY1" fmla="*/ 0 h 2513993"/>
              <a:gd name="connsiteX2" fmla="*/ 4468994 w 4480560"/>
              <a:gd name="connsiteY2" fmla="*/ 44657 h 2513993"/>
              <a:gd name="connsiteX3" fmla="*/ 4480560 w 4480560"/>
              <a:gd name="connsiteY3" fmla="*/ 273713 h 2513993"/>
              <a:gd name="connsiteX4" fmla="*/ 2240280 w 4480560"/>
              <a:gd name="connsiteY4" fmla="*/ 2513993 h 2513993"/>
              <a:gd name="connsiteX5" fmla="*/ 0 w 4480560"/>
              <a:gd name="connsiteY5" fmla="*/ 273713 h 2513993"/>
              <a:gd name="connsiteX6" fmla="*/ 11567 w 4480560"/>
              <a:gd name="connsiteY6" fmla="*/ 44657 h 2513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0560" h="2513993">
                <a:moveTo>
                  <a:pt x="18382" y="0"/>
                </a:moveTo>
                <a:lnTo>
                  <a:pt x="4462178" y="0"/>
                </a:lnTo>
                <a:lnTo>
                  <a:pt x="4468994" y="44657"/>
                </a:lnTo>
                <a:cubicBezTo>
                  <a:pt x="4476642" y="119969"/>
                  <a:pt x="4480560" y="196384"/>
                  <a:pt x="4480560" y="273713"/>
                </a:cubicBezTo>
                <a:cubicBezTo>
                  <a:pt x="4480560" y="1510985"/>
                  <a:pt x="3477552" y="2513993"/>
                  <a:pt x="2240280" y="2513993"/>
                </a:cubicBezTo>
                <a:cubicBezTo>
                  <a:pt x="1003008" y="2513993"/>
                  <a:pt x="0" y="1510985"/>
                  <a:pt x="0" y="273713"/>
                </a:cubicBezTo>
                <a:cubicBezTo>
                  <a:pt x="0" y="196384"/>
                  <a:pt x="3918" y="119969"/>
                  <a:pt x="11567" y="4465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14" descr="Logo_SDCC_RGB">
            <a:extLst>
              <a:ext uri="{FF2B5EF4-FFF2-40B4-BE49-F238E27FC236}">
                <a16:creationId xmlns:a16="http://schemas.microsoft.com/office/drawing/2014/main" id="{2E0E740E-A0A4-40FC-9322-4BD7EA0381F0}"/>
              </a:ext>
            </a:extLst>
          </p:cNvPr>
          <p:cNvPicPr>
            <a:picLocks noChangeAspect="1"/>
          </p:cNvPicPr>
          <p:nvPr/>
        </p:nvPicPr>
        <p:blipFill rotWithShape="1">
          <a:blip r:embed="rId3">
            <a:extLst>
              <a:ext uri="{28A0092B-C50C-407E-A947-70E740481C1C}">
                <a14:useLocalDpi xmlns:a14="http://schemas.microsoft.com/office/drawing/2010/main" val="0"/>
              </a:ext>
            </a:extLst>
          </a:blip>
          <a:srcRect l="967" r="646" b="2"/>
          <a:stretch/>
        </p:blipFill>
        <p:spPr bwMode="auto">
          <a:xfrm>
            <a:off x="5398355" y="0"/>
            <a:ext cx="4151376" cy="2349401"/>
          </a:xfrm>
          <a:custGeom>
            <a:avLst/>
            <a:gdLst/>
            <a:ahLst/>
            <a:cxnLst/>
            <a:rect l="l" t="t" r="r" b="b"/>
            <a:pathLst>
              <a:path w="4151376" h="2349401">
                <a:moveTo>
                  <a:pt x="20101" y="0"/>
                </a:moveTo>
                <a:lnTo>
                  <a:pt x="4131276" y="0"/>
                </a:lnTo>
                <a:lnTo>
                  <a:pt x="4140659" y="61486"/>
                </a:lnTo>
                <a:cubicBezTo>
                  <a:pt x="4147746" y="131265"/>
                  <a:pt x="4151376" y="202065"/>
                  <a:pt x="4151376" y="273713"/>
                </a:cubicBezTo>
                <a:cubicBezTo>
                  <a:pt x="4151376" y="1420084"/>
                  <a:pt x="3222059" y="2349401"/>
                  <a:pt x="2075688" y="2349401"/>
                </a:cubicBezTo>
                <a:cubicBezTo>
                  <a:pt x="929317" y="2349401"/>
                  <a:pt x="0" y="1420084"/>
                  <a:pt x="0" y="273713"/>
                </a:cubicBezTo>
                <a:cubicBezTo>
                  <a:pt x="0" y="202065"/>
                  <a:pt x="3630" y="131265"/>
                  <a:pt x="10717" y="61486"/>
                </a:cubicBezTo>
                <a:close/>
              </a:path>
            </a:pathLst>
          </a:custGeom>
          <a:noFill/>
        </p:spPr>
      </p:pic>
      <p:sp>
        <p:nvSpPr>
          <p:cNvPr id="2" name="Subtitle 2">
            <a:extLst>
              <a:ext uri="{FF2B5EF4-FFF2-40B4-BE49-F238E27FC236}">
                <a16:creationId xmlns:a16="http://schemas.microsoft.com/office/drawing/2014/main" id="{3B03F311-68BC-499D-A220-E844D32FDFC9}"/>
              </a:ext>
            </a:extLst>
          </p:cNvPr>
          <p:cNvSpPr txBox="1">
            <a:spLocks/>
          </p:cNvSpPr>
          <p:nvPr/>
        </p:nvSpPr>
        <p:spPr>
          <a:xfrm>
            <a:off x="2946995" y="5354517"/>
            <a:ext cx="10355659" cy="7241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IE" sz="1800" dirty="0">
                <a:solidFill>
                  <a:schemeClr val="accent2"/>
                </a:solidFill>
                <a:latin typeface="Arial" panose="020B0604020202020204" pitchFamily="34" charset="0"/>
                <a:cs typeface="Arial" panose="020B0604020202020204" pitchFamily="34" charset="0"/>
              </a:rPr>
              <a:t>Land Use Planning and Transportation</a:t>
            </a:r>
          </a:p>
        </p:txBody>
      </p:sp>
    </p:spTree>
    <p:extLst>
      <p:ext uri="{BB962C8B-B14F-4D97-AF65-F5344CB8AC3E}">
        <p14:creationId xmlns:p14="http://schemas.microsoft.com/office/powerpoint/2010/main" val="36833137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sitting, lamp, sign&#10;&#10;Description automatically generated">
            <a:extLst>
              <a:ext uri="{FF2B5EF4-FFF2-40B4-BE49-F238E27FC236}">
                <a16:creationId xmlns:a16="http://schemas.microsoft.com/office/drawing/2014/main" id="{4DC932F7-228A-428A-9EF8-99F4A27E148D}"/>
              </a:ext>
            </a:extLst>
          </p:cNvPr>
          <p:cNvPicPr>
            <a:picLocks noChangeAspect="1"/>
          </p:cNvPicPr>
          <p:nvPr/>
        </p:nvPicPr>
        <p:blipFill rotWithShape="1">
          <a:blip r:embed="rId2">
            <a:extLst>
              <a:ext uri="{28A0092B-C50C-407E-A947-70E740481C1C}">
                <a14:useLocalDpi xmlns:a14="http://schemas.microsoft.com/office/drawing/2010/main" val="0"/>
              </a:ext>
            </a:extLst>
          </a:blip>
          <a:srcRect l="13063"/>
          <a:stretch/>
        </p:blipFill>
        <p:spPr>
          <a:xfrm>
            <a:off x="-26484" y="10"/>
            <a:ext cx="4635571" cy="6857990"/>
          </a:xfrm>
          <a:prstGeom prst="rect">
            <a:avLst/>
          </a:prstGeom>
          <a:effectLst/>
        </p:spPr>
      </p:pic>
      <p:sp>
        <p:nvSpPr>
          <p:cNvPr id="2" name="Title 1">
            <a:extLst>
              <a:ext uri="{FF2B5EF4-FFF2-40B4-BE49-F238E27FC236}">
                <a16:creationId xmlns:a16="http://schemas.microsoft.com/office/drawing/2014/main" id="{978410AE-2250-4155-A618-AB188924D9B2}"/>
              </a:ext>
            </a:extLst>
          </p:cNvPr>
          <p:cNvSpPr>
            <a:spLocks noGrp="1"/>
          </p:cNvSpPr>
          <p:nvPr>
            <p:ph type="title"/>
          </p:nvPr>
        </p:nvSpPr>
        <p:spPr>
          <a:xfrm>
            <a:off x="4134677" y="365125"/>
            <a:ext cx="7513983" cy="1325563"/>
          </a:xfrm>
        </p:spPr>
        <p:txBody>
          <a:bodyPr/>
          <a:lstStyle/>
          <a:p>
            <a:r>
              <a:rPr lang="en-IE" b="1"/>
              <a:t>Public Lighting Upgrade</a:t>
            </a:r>
            <a:endParaRPr lang="en-IE" b="1" dirty="0"/>
          </a:p>
        </p:txBody>
      </p:sp>
      <p:sp>
        <p:nvSpPr>
          <p:cNvPr id="3" name="Content Placeholder 2">
            <a:extLst>
              <a:ext uri="{FF2B5EF4-FFF2-40B4-BE49-F238E27FC236}">
                <a16:creationId xmlns:a16="http://schemas.microsoft.com/office/drawing/2014/main" id="{BA769E5F-79A6-4F67-B34F-E1E21F4DFF9E}"/>
              </a:ext>
            </a:extLst>
          </p:cNvPr>
          <p:cNvSpPr>
            <a:spLocks noGrp="1"/>
          </p:cNvSpPr>
          <p:nvPr>
            <p:ph idx="1"/>
          </p:nvPr>
        </p:nvSpPr>
        <p:spPr>
          <a:xfrm>
            <a:off x="4134678" y="1802296"/>
            <a:ext cx="7513982" cy="4690579"/>
          </a:xfrm>
        </p:spPr>
        <p:txBody>
          <a:bodyPr>
            <a:normAutofit fontScale="85000" lnSpcReduction="20000"/>
          </a:bodyPr>
          <a:lstStyle/>
          <a:p>
            <a:pPr marL="0" indent="0">
              <a:buNone/>
            </a:pPr>
            <a:r>
              <a:rPr lang="en-IE"/>
              <a:t>The public lighting on the Main Street will be upgraded to Warm White LED lanterns in a Heritage design with a stepped lantern feature providing for both vehicular traffic and amenity use.</a:t>
            </a:r>
          </a:p>
          <a:p>
            <a:pPr marL="0" indent="0">
              <a:buNone/>
            </a:pPr>
            <a:endParaRPr lang="en-IE"/>
          </a:p>
          <a:p>
            <a:pPr marL="0" indent="0">
              <a:buNone/>
            </a:pPr>
            <a:r>
              <a:rPr lang="en-IE"/>
              <a:t>LED In-ground accent lighting will installed in the Micro Plaza, complete with colour changing capabilities to highlight festive days in line with the Council’s annual programme of events.</a:t>
            </a:r>
          </a:p>
          <a:p>
            <a:pPr marL="0" indent="0">
              <a:buNone/>
            </a:pPr>
            <a:endParaRPr lang="en-IE"/>
          </a:p>
          <a:p>
            <a:pPr marL="0" indent="0">
              <a:buNone/>
            </a:pPr>
            <a:r>
              <a:rPr lang="en-IE"/>
              <a:t>The new Car Park will also have high quality LED lighting, serving the dual purpose of providing safe and secure lighting to the car park users and increasing the lighting provision for Riverside Lane and access to the Dodder Valley cycle Way. </a:t>
            </a:r>
            <a:endParaRPr lang="en-IE" dirty="0"/>
          </a:p>
        </p:txBody>
      </p:sp>
      <p:cxnSp>
        <p:nvCxnSpPr>
          <p:cNvPr id="5" name="Straight Connector 4">
            <a:extLst>
              <a:ext uri="{FF2B5EF4-FFF2-40B4-BE49-F238E27FC236}">
                <a16:creationId xmlns:a16="http://schemas.microsoft.com/office/drawing/2014/main" id="{F9CDC4C3-C472-4DB2-A75D-B43429325AA2}"/>
              </a:ext>
            </a:extLst>
          </p:cNvPr>
          <p:cNvCxnSpPr>
            <a:cxnSpLocks/>
          </p:cNvCxnSpPr>
          <p:nvPr/>
        </p:nvCxnSpPr>
        <p:spPr>
          <a:xfrm>
            <a:off x="4249783" y="1358537"/>
            <a:ext cx="7071360" cy="0"/>
          </a:xfrm>
          <a:prstGeom prst="line">
            <a:avLst/>
          </a:prstGeom>
          <a:ln w="28575"/>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456861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F90296-424A-45A0-8165-0E159B47AB85}"/>
              </a:ext>
            </a:extLst>
          </p:cNvPr>
          <p:cNvPicPr>
            <a:picLocks noChangeAspect="1"/>
          </p:cNvPicPr>
          <p:nvPr/>
        </p:nvPicPr>
        <p:blipFill>
          <a:blip r:embed="rId2"/>
          <a:stretch>
            <a:fillRect/>
          </a:stretch>
        </p:blipFill>
        <p:spPr>
          <a:xfrm>
            <a:off x="0" y="82621"/>
            <a:ext cx="12192000" cy="6692758"/>
          </a:xfrm>
          <a:prstGeom prst="rect">
            <a:avLst/>
          </a:prstGeom>
        </p:spPr>
      </p:pic>
      <p:sp>
        <p:nvSpPr>
          <p:cNvPr id="2" name="Title 1">
            <a:extLst>
              <a:ext uri="{FF2B5EF4-FFF2-40B4-BE49-F238E27FC236}">
                <a16:creationId xmlns:a16="http://schemas.microsoft.com/office/drawing/2014/main" id="{A898B8CD-057F-48DC-ACE2-607B6144D688}"/>
              </a:ext>
            </a:extLst>
          </p:cNvPr>
          <p:cNvSpPr>
            <a:spLocks noGrp="1"/>
          </p:cNvSpPr>
          <p:nvPr>
            <p:ph type="title"/>
          </p:nvPr>
        </p:nvSpPr>
        <p:spPr>
          <a:xfrm>
            <a:off x="254726" y="243206"/>
            <a:ext cx="3028406" cy="923744"/>
          </a:xfrm>
          <a:solidFill>
            <a:schemeClr val="accent6">
              <a:lumMod val="40000"/>
              <a:lumOff val="60000"/>
            </a:schemeClr>
          </a:solidFill>
        </p:spPr>
        <p:txBody>
          <a:bodyPr/>
          <a:lstStyle/>
          <a:p>
            <a:pPr algn="ctr"/>
            <a:r>
              <a:rPr lang="en-IE" b="1" dirty="0"/>
              <a:t>Questions?</a:t>
            </a:r>
          </a:p>
        </p:txBody>
      </p:sp>
      <p:sp>
        <p:nvSpPr>
          <p:cNvPr id="3" name="Freeform: Shape 2">
            <a:extLst>
              <a:ext uri="{FF2B5EF4-FFF2-40B4-BE49-F238E27FC236}">
                <a16:creationId xmlns:a16="http://schemas.microsoft.com/office/drawing/2014/main" id="{D92B5DA2-89D8-45DD-A76C-E981A1C98FCF}"/>
              </a:ext>
            </a:extLst>
          </p:cNvPr>
          <p:cNvSpPr/>
          <p:nvPr/>
        </p:nvSpPr>
        <p:spPr>
          <a:xfrm>
            <a:off x="8416925" y="2778125"/>
            <a:ext cx="1714500" cy="2307681"/>
          </a:xfrm>
          <a:custGeom>
            <a:avLst/>
            <a:gdLst>
              <a:gd name="connsiteX0" fmla="*/ 0 w 1714500"/>
              <a:gd name="connsiteY0" fmla="*/ 365125 h 2333625"/>
              <a:gd name="connsiteX1" fmla="*/ 581025 w 1714500"/>
              <a:gd name="connsiteY1" fmla="*/ 0 h 2333625"/>
              <a:gd name="connsiteX2" fmla="*/ 850900 w 1714500"/>
              <a:gd name="connsiteY2" fmla="*/ 514350 h 2333625"/>
              <a:gd name="connsiteX3" fmla="*/ 1187450 w 1714500"/>
              <a:gd name="connsiteY3" fmla="*/ 336550 h 2333625"/>
              <a:gd name="connsiteX4" fmla="*/ 1714500 w 1714500"/>
              <a:gd name="connsiteY4" fmla="*/ 1412875 h 2333625"/>
              <a:gd name="connsiteX5" fmla="*/ 450850 w 1714500"/>
              <a:gd name="connsiteY5" fmla="*/ 2333625 h 2333625"/>
              <a:gd name="connsiteX6" fmla="*/ 282575 w 1714500"/>
              <a:gd name="connsiteY6" fmla="*/ 2085975 h 2333625"/>
              <a:gd name="connsiteX7" fmla="*/ 127000 w 1714500"/>
              <a:gd name="connsiteY7" fmla="*/ 568325 h 2333625"/>
              <a:gd name="connsiteX8" fmla="*/ 0 w 1714500"/>
              <a:gd name="connsiteY8" fmla="*/ 365125 h 233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2333625">
                <a:moveTo>
                  <a:pt x="0" y="365125"/>
                </a:moveTo>
                <a:lnTo>
                  <a:pt x="581025" y="0"/>
                </a:lnTo>
                <a:lnTo>
                  <a:pt x="850900" y="514350"/>
                </a:lnTo>
                <a:lnTo>
                  <a:pt x="1187450" y="336550"/>
                </a:lnTo>
                <a:lnTo>
                  <a:pt x="1714500" y="1412875"/>
                </a:lnTo>
                <a:lnTo>
                  <a:pt x="450850" y="2333625"/>
                </a:lnTo>
                <a:lnTo>
                  <a:pt x="282575" y="2085975"/>
                </a:lnTo>
                <a:lnTo>
                  <a:pt x="127000" y="568325"/>
                </a:lnTo>
                <a:lnTo>
                  <a:pt x="0" y="365125"/>
                </a:lnTo>
                <a:close/>
              </a:path>
            </a:pathLst>
          </a:custGeom>
          <a:solidFill>
            <a:srgbClr val="FFFFFF"/>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TextBox 5">
            <a:extLst>
              <a:ext uri="{FF2B5EF4-FFF2-40B4-BE49-F238E27FC236}">
                <a16:creationId xmlns:a16="http://schemas.microsoft.com/office/drawing/2014/main" id="{27760A0B-9DAC-401F-BD3F-90BA34016DA0}"/>
              </a:ext>
            </a:extLst>
          </p:cNvPr>
          <p:cNvSpPr txBox="1"/>
          <p:nvPr/>
        </p:nvSpPr>
        <p:spPr>
          <a:xfrm rot="2636016">
            <a:off x="1401375" y="3571657"/>
            <a:ext cx="617477" cy="369332"/>
          </a:xfrm>
          <a:prstGeom prst="rect">
            <a:avLst/>
          </a:prstGeom>
          <a:noFill/>
        </p:spPr>
        <p:txBody>
          <a:bodyPr wrap="none" rtlCol="0">
            <a:spAutoFit/>
          </a:bodyPr>
          <a:lstStyle/>
          <a:p>
            <a:r>
              <a:rPr lang="en-IE" dirty="0">
                <a:solidFill>
                  <a:schemeClr val="bg1">
                    <a:lumMod val="50000"/>
                  </a:schemeClr>
                </a:solidFill>
              </a:rPr>
              <a:t>Diep</a:t>
            </a:r>
          </a:p>
        </p:txBody>
      </p:sp>
      <p:sp>
        <p:nvSpPr>
          <p:cNvPr id="8" name="TextBox 7">
            <a:extLst>
              <a:ext uri="{FF2B5EF4-FFF2-40B4-BE49-F238E27FC236}">
                <a16:creationId xmlns:a16="http://schemas.microsoft.com/office/drawing/2014/main" id="{BD01BA92-FF67-4552-9B73-1B9422954297}"/>
              </a:ext>
            </a:extLst>
          </p:cNvPr>
          <p:cNvSpPr txBox="1"/>
          <p:nvPr/>
        </p:nvSpPr>
        <p:spPr>
          <a:xfrm rot="18832005">
            <a:off x="1435084" y="5851208"/>
            <a:ext cx="1250983" cy="369332"/>
          </a:xfrm>
          <a:prstGeom prst="rect">
            <a:avLst/>
          </a:prstGeom>
          <a:noFill/>
        </p:spPr>
        <p:txBody>
          <a:bodyPr wrap="none" rtlCol="0">
            <a:spAutoFit/>
          </a:bodyPr>
          <a:lstStyle/>
          <a:p>
            <a:r>
              <a:rPr lang="en-IE" dirty="0">
                <a:solidFill>
                  <a:schemeClr val="bg1">
                    <a:lumMod val="50000"/>
                  </a:schemeClr>
                </a:solidFill>
              </a:rPr>
              <a:t>Tennis Club</a:t>
            </a:r>
          </a:p>
        </p:txBody>
      </p:sp>
      <p:sp>
        <p:nvSpPr>
          <p:cNvPr id="10" name="TextBox 9">
            <a:extLst>
              <a:ext uri="{FF2B5EF4-FFF2-40B4-BE49-F238E27FC236}">
                <a16:creationId xmlns:a16="http://schemas.microsoft.com/office/drawing/2014/main" id="{56D2DB43-F680-4B31-94E9-603EB7B9D3AF}"/>
              </a:ext>
            </a:extLst>
          </p:cNvPr>
          <p:cNvSpPr txBox="1"/>
          <p:nvPr/>
        </p:nvSpPr>
        <p:spPr>
          <a:xfrm rot="4217507">
            <a:off x="2891525" y="5309532"/>
            <a:ext cx="1030475" cy="369332"/>
          </a:xfrm>
          <a:prstGeom prst="rect">
            <a:avLst/>
          </a:prstGeom>
          <a:noFill/>
        </p:spPr>
        <p:txBody>
          <a:bodyPr wrap="none" rtlCol="0">
            <a:spAutoFit/>
          </a:bodyPr>
          <a:lstStyle/>
          <a:p>
            <a:r>
              <a:rPr lang="en-IE" dirty="0">
                <a:solidFill>
                  <a:schemeClr val="bg1">
                    <a:lumMod val="50000"/>
                  </a:schemeClr>
                </a:solidFill>
              </a:rPr>
              <a:t>Massey’s</a:t>
            </a:r>
          </a:p>
        </p:txBody>
      </p:sp>
      <p:sp>
        <p:nvSpPr>
          <p:cNvPr id="12" name="TextBox 11">
            <a:extLst>
              <a:ext uri="{FF2B5EF4-FFF2-40B4-BE49-F238E27FC236}">
                <a16:creationId xmlns:a16="http://schemas.microsoft.com/office/drawing/2014/main" id="{E80C7C68-86F4-442F-A445-25CBAD0709AF}"/>
              </a:ext>
            </a:extLst>
          </p:cNvPr>
          <p:cNvSpPr txBox="1"/>
          <p:nvPr/>
        </p:nvSpPr>
        <p:spPr>
          <a:xfrm rot="4637807">
            <a:off x="4682272" y="4692533"/>
            <a:ext cx="981102" cy="369332"/>
          </a:xfrm>
          <a:prstGeom prst="rect">
            <a:avLst/>
          </a:prstGeom>
          <a:noFill/>
        </p:spPr>
        <p:txBody>
          <a:bodyPr wrap="none" rtlCol="0">
            <a:spAutoFit/>
          </a:bodyPr>
          <a:lstStyle/>
          <a:p>
            <a:r>
              <a:rPr lang="en-IE" dirty="0" err="1">
                <a:solidFill>
                  <a:schemeClr val="bg1">
                    <a:lumMod val="50000"/>
                  </a:schemeClr>
                </a:solidFill>
              </a:rPr>
              <a:t>O’Briens</a:t>
            </a:r>
            <a:endParaRPr lang="en-IE" dirty="0">
              <a:solidFill>
                <a:schemeClr val="bg1">
                  <a:lumMod val="50000"/>
                </a:schemeClr>
              </a:solidFill>
            </a:endParaRPr>
          </a:p>
        </p:txBody>
      </p:sp>
      <p:sp>
        <p:nvSpPr>
          <p:cNvPr id="14" name="TextBox 13">
            <a:extLst>
              <a:ext uri="{FF2B5EF4-FFF2-40B4-BE49-F238E27FC236}">
                <a16:creationId xmlns:a16="http://schemas.microsoft.com/office/drawing/2014/main" id="{95FA3842-912F-4BAF-A022-72CF828F54AE}"/>
              </a:ext>
            </a:extLst>
          </p:cNvPr>
          <p:cNvSpPr txBox="1"/>
          <p:nvPr/>
        </p:nvSpPr>
        <p:spPr>
          <a:xfrm rot="21232505">
            <a:off x="6363076" y="3918855"/>
            <a:ext cx="1329275" cy="369332"/>
          </a:xfrm>
          <a:prstGeom prst="rect">
            <a:avLst/>
          </a:prstGeom>
          <a:noFill/>
        </p:spPr>
        <p:txBody>
          <a:bodyPr wrap="none" rtlCol="0">
            <a:spAutoFit/>
          </a:bodyPr>
          <a:lstStyle/>
          <a:p>
            <a:r>
              <a:rPr lang="en-IE" dirty="0">
                <a:solidFill>
                  <a:schemeClr val="bg1">
                    <a:lumMod val="50000"/>
                  </a:schemeClr>
                </a:solidFill>
              </a:rPr>
              <a:t>The Morgue</a:t>
            </a:r>
          </a:p>
        </p:txBody>
      </p:sp>
      <p:sp>
        <p:nvSpPr>
          <p:cNvPr id="16" name="TextBox 15">
            <a:extLst>
              <a:ext uri="{FF2B5EF4-FFF2-40B4-BE49-F238E27FC236}">
                <a16:creationId xmlns:a16="http://schemas.microsoft.com/office/drawing/2014/main" id="{F1E579EC-BB16-436C-9FA1-E4BB64390500}"/>
              </a:ext>
            </a:extLst>
          </p:cNvPr>
          <p:cNvSpPr txBox="1"/>
          <p:nvPr/>
        </p:nvSpPr>
        <p:spPr>
          <a:xfrm rot="20844549">
            <a:off x="4689463" y="2471977"/>
            <a:ext cx="878767" cy="369332"/>
          </a:xfrm>
          <a:prstGeom prst="rect">
            <a:avLst/>
          </a:prstGeom>
          <a:noFill/>
        </p:spPr>
        <p:txBody>
          <a:bodyPr wrap="none" rtlCol="0">
            <a:spAutoFit/>
          </a:bodyPr>
          <a:lstStyle/>
          <a:p>
            <a:r>
              <a:rPr lang="en-IE" dirty="0">
                <a:solidFill>
                  <a:schemeClr val="bg1">
                    <a:lumMod val="50000"/>
                  </a:schemeClr>
                </a:solidFill>
              </a:rPr>
              <a:t>MAXOL</a:t>
            </a:r>
          </a:p>
        </p:txBody>
      </p:sp>
      <p:sp>
        <p:nvSpPr>
          <p:cNvPr id="18" name="TextBox 17">
            <a:extLst>
              <a:ext uri="{FF2B5EF4-FFF2-40B4-BE49-F238E27FC236}">
                <a16:creationId xmlns:a16="http://schemas.microsoft.com/office/drawing/2014/main" id="{77D9BB11-ABFB-4E27-B273-B0476A026E19}"/>
              </a:ext>
            </a:extLst>
          </p:cNvPr>
          <p:cNvSpPr txBox="1"/>
          <p:nvPr/>
        </p:nvSpPr>
        <p:spPr>
          <a:xfrm rot="20259546">
            <a:off x="9269051" y="2253816"/>
            <a:ext cx="1492653" cy="369332"/>
          </a:xfrm>
          <a:prstGeom prst="rect">
            <a:avLst/>
          </a:prstGeom>
          <a:noFill/>
        </p:spPr>
        <p:txBody>
          <a:bodyPr wrap="none" rtlCol="0">
            <a:spAutoFit/>
          </a:bodyPr>
          <a:lstStyle/>
          <a:p>
            <a:r>
              <a:rPr lang="en-IE" dirty="0">
                <a:solidFill>
                  <a:schemeClr val="bg1">
                    <a:lumMod val="50000"/>
                  </a:schemeClr>
                </a:solidFill>
              </a:rPr>
              <a:t>Hollingsworth</a:t>
            </a:r>
          </a:p>
        </p:txBody>
      </p:sp>
      <p:sp>
        <p:nvSpPr>
          <p:cNvPr id="20" name="TextBox 19">
            <a:extLst>
              <a:ext uri="{FF2B5EF4-FFF2-40B4-BE49-F238E27FC236}">
                <a16:creationId xmlns:a16="http://schemas.microsoft.com/office/drawing/2014/main" id="{FCC3388C-9F04-4917-8D83-33107EB10EAD}"/>
              </a:ext>
            </a:extLst>
          </p:cNvPr>
          <p:cNvSpPr txBox="1"/>
          <p:nvPr/>
        </p:nvSpPr>
        <p:spPr>
          <a:xfrm rot="3742347">
            <a:off x="6178170" y="1761939"/>
            <a:ext cx="1014060" cy="444096"/>
          </a:xfrm>
          <a:prstGeom prst="rect">
            <a:avLst/>
          </a:prstGeom>
          <a:noFill/>
        </p:spPr>
        <p:txBody>
          <a:bodyPr wrap="none" rtlCol="0">
            <a:spAutoFit/>
          </a:bodyPr>
          <a:lstStyle>
            <a:defPPr>
              <a:defRPr lang="en-US"/>
            </a:defPPr>
            <a:lvl1pPr>
              <a:defRPr>
                <a:solidFill>
                  <a:schemeClr val="bg1">
                    <a:lumMod val="50000"/>
                  </a:schemeClr>
                </a:solidFill>
              </a:defRPr>
            </a:lvl1pPr>
          </a:lstStyle>
          <a:p>
            <a:pPr>
              <a:lnSpc>
                <a:spcPct val="60000"/>
              </a:lnSpc>
            </a:pPr>
            <a:r>
              <a:rPr lang="en-IE" dirty="0"/>
              <a:t>Buddhist</a:t>
            </a:r>
          </a:p>
          <a:p>
            <a:pPr>
              <a:lnSpc>
                <a:spcPct val="60000"/>
              </a:lnSpc>
            </a:pPr>
            <a:r>
              <a:rPr lang="en-IE" dirty="0"/>
              <a:t>Centre</a:t>
            </a:r>
          </a:p>
        </p:txBody>
      </p:sp>
      <p:sp>
        <p:nvSpPr>
          <p:cNvPr id="24" name="TextBox 23">
            <a:extLst>
              <a:ext uri="{FF2B5EF4-FFF2-40B4-BE49-F238E27FC236}">
                <a16:creationId xmlns:a16="http://schemas.microsoft.com/office/drawing/2014/main" id="{7A67B685-FE66-4DB2-B767-2C59DA09A374}"/>
              </a:ext>
            </a:extLst>
          </p:cNvPr>
          <p:cNvSpPr txBox="1"/>
          <p:nvPr/>
        </p:nvSpPr>
        <p:spPr>
          <a:xfrm>
            <a:off x="8756372" y="3790963"/>
            <a:ext cx="1035605" cy="461665"/>
          </a:xfrm>
          <a:prstGeom prst="rect">
            <a:avLst/>
          </a:prstGeom>
          <a:noFill/>
        </p:spPr>
        <p:txBody>
          <a:bodyPr wrap="none" rtlCol="0">
            <a:spAutoFit/>
          </a:bodyPr>
          <a:lstStyle>
            <a:defPPr>
              <a:defRPr lang="en-US"/>
            </a:defPPr>
            <a:lvl1pPr>
              <a:defRPr>
                <a:solidFill>
                  <a:schemeClr val="bg1">
                    <a:lumMod val="50000"/>
                  </a:schemeClr>
                </a:solidFill>
              </a:defRPr>
            </a:lvl1pPr>
          </a:lstStyle>
          <a:p>
            <a:pPr algn="ctr"/>
            <a:r>
              <a:rPr lang="en-IE" sz="1200" dirty="0"/>
              <a:t>The Morgue’s</a:t>
            </a:r>
          </a:p>
          <a:p>
            <a:pPr algn="ctr"/>
            <a:r>
              <a:rPr lang="en-IE" sz="1200" dirty="0"/>
              <a:t>Car Park</a:t>
            </a:r>
          </a:p>
        </p:txBody>
      </p:sp>
    </p:spTree>
    <p:extLst>
      <p:ext uri="{BB962C8B-B14F-4D97-AF65-F5344CB8AC3E}">
        <p14:creationId xmlns:p14="http://schemas.microsoft.com/office/powerpoint/2010/main" val="4209135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2DF446-18CB-4CAA-9CD0-A6C41ABF5093}"/>
              </a:ext>
            </a:extLst>
          </p:cNvPr>
          <p:cNvPicPr>
            <a:picLocks noChangeAspect="1"/>
          </p:cNvPicPr>
          <p:nvPr/>
        </p:nvPicPr>
        <p:blipFill rotWithShape="1">
          <a:blip r:embed="rId2">
            <a:alphaModFix/>
          </a:blip>
          <a:srcRect l="3557" t="3937"/>
          <a:stretch/>
        </p:blipFill>
        <p:spPr>
          <a:xfrm>
            <a:off x="0" y="0"/>
            <a:ext cx="12196482" cy="4648200"/>
          </a:xfrm>
          <a:prstGeom prst="rect">
            <a:avLst/>
          </a:prstGeom>
        </p:spPr>
      </p:pic>
      <p:sp>
        <p:nvSpPr>
          <p:cNvPr id="3" name="Content Placeholder 2">
            <a:extLst>
              <a:ext uri="{FF2B5EF4-FFF2-40B4-BE49-F238E27FC236}">
                <a16:creationId xmlns:a16="http://schemas.microsoft.com/office/drawing/2014/main" id="{257D9B8E-46AC-44CA-83C6-AAB5428DB546}"/>
              </a:ext>
            </a:extLst>
          </p:cNvPr>
          <p:cNvSpPr>
            <a:spLocks noGrp="1"/>
          </p:cNvSpPr>
          <p:nvPr>
            <p:ph idx="1"/>
          </p:nvPr>
        </p:nvSpPr>
        <p:spPr>
          <a:xfrm>
            <a:off x="0" y="4089400"/>
            <a:ext cx="12192000" cy="2768600"/>
          </a:xfrm>
          <a:solidFill>
            <a:schemeClr val="bg1">
              <a:lumMod val="85000"/>
            </a:schemeClr>
          </a:solidFill>
        </p:spPr>
        <p:txBody>
          <a:bodyPr>
            <a:normAutofit/>
          </a:bodyPr>
          <a:lstStyle/>
          <a:p>
            <a:pPr marL="812800" indent="-457200"/>
            <a:r>
              <a:rPr lang="en-IE" sz="2400" b="1" dirty="0"/>
              <a:t>Public Consultation period held, 29</a:t>
            </a:r>
            <a:r>
              <a:rPr lang="en-IE" sz="2400" b="1" baseline="30000" dirty="0"/>
              <a:t>th</a:t>
            </a:r>
            <a:r>
              <a:rPr lang="en-IE" sz="2400" b="1" dirty="0"/>
              <a:t> March till 17</a:t>
            </a:r>
            <a:r>
              <a:rPr lang="en-IE" sz="2400" b="1" baseline="30000" dirty="0"/>
              <a:t>th</a:t>
            </a:r>
            <a:r>
              <a:rPr lang="en-IE" sz="2400" b="1" dirty="0"/>
              <a:t> of May 2018</a:t>
            </a:r>
          </a:p>
          <a:p>
            <a:pPr marL="812800" indent="-457200"/>
            <a:r>
              <a:rPr lang="en-IE" sz="2400" b="1" dirty="0"/>
              <a:t>Deadline for Submissions 1</a:t>
            </a:r>
            <a:r>
              <a:rPr lang="en-IE" sz="2400" b="1" baseline="30000" dirty="0"/>
              <a:t>st</a:t>
            </a:r>
            <a:r>
              <a:rPr lang="en-IE" sz="2400" b="1" dirty="0"/>
              <a:t> June 2018</a:t>
            </a:r>
          </a:p>
          <a:p>
            <a:pPr marL="812800" indent="-457200"/>
            <a:r>
              <a:rPr lang="en-IE" sz="2400" b="1" dirty="0"/>
              <a:t>Part 8 was passed at the July Council Meeting 2018 with commitments by SDCC</a:t>
            </a:r>
          </a:p>
          <a:p>
            <a:pPr marL="812800" indent="-457200"/>
            <a:r>
              <a:rPr lang="en-IE" sz="2400" b="1" dirty="0"/>
              <a:t>Please see Part 8 Report attached</a:t>
            </a:r>
          </a:p>
          <a:p>
            <a:pPr marL="812800" indent="-457200"/>
            <a:r>
              <a:rPr lang="en-IE" sz="2400" b="1" dirty="0"/>
              <a:t>Consultation including NTA bus connects, TII  and Local Stakeholders</a:t>
            </a:r>
          </a:p>
          <a:p>
            <a:pPr marL="812800" indent="-457200"/>
            <a:r>
              <a:rPr lang="en-IE" sz="2400" b="1" dirty="0"/>
              <a:t>The Car Park Part 8 was passed in 2007 (Known as The Piggery)</a:t>
            </a:r>
          </a:p>
          <a:p>
            <a:endParaRPr lang="en-IE" sz="2400" b="1" dirty="0"/>
          </a:p>
        </p:txBody>
      </p:sp>
      <p:sp>
        <p:nvSpPr>
          <p:cNvPr id="4" name="TextBox 3">
            <a:extLst>
              <a:ext uri="{FF2B5EF4-FFF2-40B4-BE49-F238E27FC236}">
                <a16:creationId xmlns:a16="http://schemas.microsoft.com/office/drawing/2014/main" id="{2B757BAA-BCDE-448B-AF47-972E627DD7B0}"/>
              </a:ext>
            </a:extLst>
          </p:cNvPr>
          <p:cNvSpPr txBox="1"/>
          <p:nvPr/>
        </p:nvSpPr>
        <p:spPr>
          <a:xfrm>
            <a:off x="310625" y="179793"/>
            <a:ext cx="1708675" cy="707886"/>
          </a:xfrm>
          <a:prstGeom prst="rect">
            <a:avLst/>
          </a:prstGeom>
          <a:solidFill>
            <a:schemeClr val="accent6">
              <a:lumMod val="20000"/>
              <a:lumOff val="80000"/>
            </a:schemeClr>
          </a:solidFill>
        </p:spPr>
        <p:txBody>
          <a:bodyPr wrap="square" rtlCol="0">
            <a:spAutoFit/>
          </a:bodyPr>
          <a:lstStyle/>
          <a:p>
            <a:r>
              <a:rPr lang="en-IE" sz="4000" b="1" dirty="0"/>
              <a:t>History</a:t>
            </a:r>
            <a:endParaRPr lang="en-IE" sz="2400" b="1" dirty="0"/>
          </a:p>
        </p:txBody>
      </p:sp>
      <p:sp>
        <p:nvSpPr>
          <p:cNvPr id="6" name="TextBox 5">
            <a:extLst>
              <a:ext uri="{FF2B5EF4-FFF2-40B4-BE49-F238E27FC236}">
                <a16:creationId xmlns:a16="http://schemas.microsoft.com/office/drawing/2014/main" id="{C5CCD221-F117-4F89-912F-AABFDA6C13BF}"/>
              </a:ext>
            </a:extLst>
          </p:cNvPr>
          <p:cNvSpPr txBox="1"/>
          <p:nvPr/>
        </p:nvSpPr>
        <p:spPr>
          <a:xfrm rot="19570273">
            <a:off x="1047476" y="3465586"/>
            <a:ext cx="1250983" cy="369332"/>
          </a:xfrm>
          <a:prstGeom prst="rect">
            <a:avLst/>
          </a:prstGeom>
          <a:noFill/>
        </p:spPr>
        <p:txBody>
          <a:bodyPr wrap="none" rtlCol="0">
            <a:spAutoFit/>
          </a:bodyPr>
          <a:lstStyle/>
          <a:p>
            <a:r>
              <a:rPr lang="en-IE" dirty="0">
                <a:solidFill>
                  <a:schemeClr val="bg1"/>
                </a:solidFill>
              </a:rPr>
              <a:t>Tennis Club</a:t>
            </a:r>
          </a:p>
        </p:txBody>
      </p:sp>
      <p:sp>
        <p:nvSpPr>
          <p:cNvPr id="50" name="TextBox 49">
            <a:extLst>
              <a:ext uri="{FF2B5EF4-FFF2-40B4-BE49-F238E27FC236}">
                <a16:creationId xmlns:a16="http://schemas.microsoft.com/office/drawing/2014/main" id="{ADA655FF-01F5-4B2B-AC71-FC5829578D54}"/>
              </a:ext>
            </a:extLst>
          </p:cNvPr>
          <p:cNvSpPr txBox="1"/>
          <p:nvPr/>
        </p:nvSpPr>
        <p:spPr>
          <a:xfrm rot="4217507">
            <a:off x="2441444" y="3002835"/>
            <a:ext cx="1030475" cy="369332"/>
          </a:xfrm>
          <a:prstGeom prst="rect">
            <a:avLst/>
          </a:prstGeom>
          <a:noFill/>
        </p:spPr>
        <p:txBody>
          <a:bodyPr wrap="none" rtlCol="0">
            <a:spAutoFit/>
          </a:bodyPr>
          <a:lstStyle/>
          <a:p>
            <a:r>
              <a:rPr lang="en-IE" dirty="0">
                <a:solidFill>
                  <a:schemeClr val="bg1"/>
                </a:solidFill>
              </a:rPr>
              <a:t>Massey’s</a:t>
            </a:r>
          </a:p>
        </p:txBody>
      </p:sp>
      <p:sp>
        <p:nvSpPr>
          <p:cNvPr id="58" name="TextBox 57">
            <a:extLst>
              <a:ext uri="{FF2B5EF4-FFF2-40B4-BE49-F238E27FC236}">
                <a16:creationId xmlns:a16="http://schemas.microsoft.com/office/drawing/2014/main" id="{D2D2E488-F443-41F3-9AC5-5733A1688989}"/>
              </a:ext>
            </a:extLst>
          </p:cNvPr>
          <p:cNvSpPr txBox="1"/>
          <p:nvPr/>
        </p:nvSpPr>
        <p:spPr>
          <a:xfrm rot="4217507">
            <a:off x="4489329" y="2591156"/>
            <a:ext cx="981102" cy="369332"/>
          </a:xfrm>
          <a:prstGeom prst="rect">
            <a:avLst/>
          </a:prstGeom>
          <a:noFill/>
        </p:spPr>
        <p:txBody>
          <a:bodyPr wrap="none" rtlCol="0">
            <a:spAutoFit/>
          </a:bodyPr>
          <a:lstStyle/>
          <a:p>
            <a:r>
              <a:rPr lang="en-IE" dirty="0" err="1">
                <a:solidFill>
                  <a:schemeClr val="bg1"/>
                </a:solidFill>
              </a:rPr>
              <a:t>O’Briens</a:t>
            </a:r>
            <a:endParaRPr lang="en-IE" dirty="0">
              <a:solidFill>
                <a:schemeClr val="bg1"/>
              </a:solidFill>
            </a:endParaRPr>
          </a:p>
        </p:txBody>
      </p:sp>
      <p:sp>
        <p:nvSpPr>
          <p:cNvPr id="60" name="TextBox 59">
            <a:extLst>
              <a:ext uri="{FF2B5EF4-FFF2-40B4-BE49-F238E27FC236}">
                <a16:creationId xmlns:a16="http://schemas.microsoft.com/office/drawing/2014/main" id="{CFBEEE4E-B0F5-4C1E-8BFB-ABE19A8E58B3}"/>
              </a:ext>
            </a:extLst>
          </p:cNvPr>
          <p:cNvSpPr txBox="1"/>
          <p:nvPr/>
        </p:nvSpPr>
        <p:spPr>
          <a:xfrm rot="21232505">
            <a:off x="6029984" y="1940868"/>
            <a:ext cx="1329275" cy="369332"/>
          </a:xfrm>
          <a:prstGeom prst="rect">
            <a:avLst/>
          </a:prstGeom>
          <a:noFill/>
        </p:spPr>
        <p:txBody>
          <a:bodyPr wrap="none" rtlCol="0">
            <a:spAutoFit/>
          </a:bodyPr>
          <a:lstStyle/>
          <a:p>
            <a:r>
              <a:rPr lang="en-IE" dirty="0">
                <a:solidFill>
                  <a:schemeClr val="bg1"/>
                </a:solidFill>
              </a:rPr>
              <a:t>The Morgue</a:t>
            </a:r>
          </a:p>
        </p:txBody>
      </p:sp>
      <p:sp>
        <p:nvSpPr>
          <p:cNvPr id="62" name="TextBox 61">
            <a:extLst>
              <a:ext uri="{FF2B5EF4-FFF2-40B4-BE49-F238E27FC236}">
                <a16:creationId xmlns:a16="http://schemas.microsoft.com/office/drawing/2014/main" id="{C1B3C5F5-DBEA-41FA-9A25-32C7E7D0AC1A}"/>
              </a:ext>
            </a:extLst>
          </p:cNvPr>
          <p:cNvSpPr txBox="1"/>
          <p:nvPr/>
        </p:nvSpPr>
        <p:spPr>
          <a:xfrm rot="2636016">
            <a:off x="884022" y="1546535"/>
            <a:ext cx="617477" cy="369332"/>
          </a:xfrm>
          <a:prstGeom prst="rect">
            <a:avLst/>
          </a:prstGeom>
          <a:noFill/>
        </p:spPr>
        <p:txBody>
          <a:bodyPr wrap="none" rtlCol="0">
            <a:spAutoFit/>
          </a:bodyPr>
          <a:lstStyle/>
          <a:p>
            <a:r>
              <a:rPr lang="en-IE" dirty="0">
                <a:solidFill>
                  <a:schemeClr val="bg1"/>
                </a:solidFill>
              </a:rPr>
              <a:t>Diep</a:t>
            </a:r>
          </a:p>
        </p:txBody>
      </p:sp>
      <p:sp>
        <p:nvSpPr>
          <p:cNvPr id="64" name="TextBox 63">
            <a:extLst>
              <a:ext uri="{FF2B5EF4-FFF2-40B4-BE49-F238E27FC236}">
                <a16:creationId xmlns:a16="http://schemas.microsoft.com/office/drawing/2014/main" id="{D7311DBF-CCDF-426E-A299-16775A88D601}"/>
              </a:ext>
            </a:extLst>
          </p:cNvPr>
          <p:cNvSpPr txBox="1"/>
          <p:nvPr/>
        </p:nvSpPr>
        <p:spPr>
          <a:xfrm rot="4321766">
            <a:off x="2635632" y="715664"/>
            <a:ext cx="642099" cy="369332"/>
          </a:xfrm>
          <a:prstGeom prst="rect">
            <a:avLst/>
          </a:prstGeom>
          <a:noFill/>
        </p:spPr>
        <p:txBody>
          <a:bodyPr wrap="none" rtlCol="0">
            <a:spAutoFit/>
          </a:bodyPr>
          <a:lstStyle/>
          <a:p>
            <a:r>
              <a:rPr lang="en-IE" dirty="0">
                <a:solidFill>
                  <a:schemeClr val="bg1"/>
                </a:solidFill>
              </a:rPr>
              <a:t>Atlas</a:t>
            </a:r>
          </a:p>
        </p:txBody>
      </p:sp>
      <p:sp>
        <p:nvSpPr>
          <p:cNvPr id="68" name="TextBox 67">
            <a:extLst>
              <a:ext uri="{FF2B5EF4-FFF2-40B4-BE49-F238E27FC236}">
                <a16:creationId xmlns:a16="http://schemas.microsoft.com/office/drawing/2014/main" id="{F0942A43-10A7-43EF-8CCC-35103B06A1BF}"/>
              </a:ext>
            </a:extLst>
          </p:cNvPr>
          <p:cNvSpPr txBox="1"/>
          <p:nvPr/>
        </p:nvSpPr>
        <p:spPr>
          <a:xfrm rot="20844549">
            <a:off x="4516538" y="785560"/>
            <a:ext cx="878767" cy="369332"/>
          </a:xfrm>
          <a:prstGeom prst="rect">
            <a:avLst/>
          </a:prstGeom>
          <a:noFill/>
        </p:spPr>
        <p:txBody>
          <a:bodyPr wrap="none" rtlCol="0">
            <a:spAutoFit/>
          </a:bodyPr>
          <a:lstStyle/>
          <a:p>
            <a:r>
              <a:rPr lang="en-IE" dirty="0">
                <a:solidFill>
                  <a:schemeClr val="bg1"/>
                </a:solidFill>
              </a:rPr>
              <a:t>MAXOL</a:t>
            </a:r>
          </a:p>
        </p:txBody>
      </p:sp>
      <p:sp>
        <p:nvSpPr>
          <p:cNvPr id="70" name="TextBox 69">
            <a:extLst>
              <a:ext uri="{FF2B5EF4-FFF2-40B4-BE49-F238E27FC236}">
                <a16:creationId xmlns:a16="http://schemas.microsoft.com/office/drawing/2014/main" id="{83BF7138-D525-48C8-AC88-53A586CDAFC0}"/>
              </a:ext>
            </a:extLst>
          </p:cNvPr>
          <p:cNvSpPr txBox="1"/>
          <p:nvPr/>
        </p:nvSpPr>
        <p:spPr>
          <a:xfrm rot="20259546">
            <a:off x="9627157" y="623531"/>
            <a:ext cx="1492653" cy="369332"/>
          </a:xfrm>
          <a:prstGeom prst="rect">
            <a:avLst/>
          </a:prstGeom>
          <a:noFill/>
        </p:spPr>
        <p:txBody>
          <a:bodyPr wrap="none" rtlCol="0">
            <a:spAutoFit/>
          </a:bodyPr>
          <a:lstStyle/>
          <a:p>
            <a:r>
              <a:rPr lang="en-IE" dirty="0">
                <a:solidFill>
                  <a:schemeClr val="bg1"/>
                </a:solidFill>
              </a:rPr>
              <a:t>Hollingsworth</a:t>
            </a:r>
          </a:p>
        </p:txBody>
      </p:sp>
      <p:sp>
        <p:nvSpPr>
          <p:cNvPr id="72" name="TextBox 71">
            <a:extLst>
              <a:ext uri="{FF2B5EF4-FFF2-40B4-BE49-F238E27FC236}">
                <a16:creationId xmlns:a16="http://schemas.microsoft.com/office/drawing/2014/main" id="{59843B56-DBE0-4BBD-9815-6F35EB3BBDB5}"/>
              </a:ext>
            </a:extLst>
          </p:cNvPr>
          <p:cNvSpPr txBox="1"/>
          <p:nvPr/>
        </p:nvSpPr>
        <p:spPr>
          <a:xfrm rot="3742347">
            <a:off x="6346700" y="214801"/>
            <a:ext cx="1014060" cy="646331"/>
          </a:xfrm>
          <a:prstGeom prst="rect">
            <a:avLst/>
          </a:prstGeom>
          <a:noFill/>
        </p:spPr>
        <p:txBody>
          <a:bodyPr wrap="none" rtlCol="0">
            <a:spAutoFit/>
          </a:bodyPr>
          <a:lstStyle/>
          <a:p>
            <a:r>
              <a:rPr lang="en-IE" dirty="0">
                <a:solidFill>
                  <a:schemeClr val="bg1"/>
                </a:solidFill>
              </a:rPr>
              <a:t>Buddhist</a:t>
            </a:r>
          </a:p>
          <a:p>
            <a:pPr algn="r"/>
            <a:r>
              <a:rPr lang="en-IE" dirty="0">
                <a:solidFill>
                  <a:schemeClr val="bg1"/>
                </a:solidFill>
              </a:rPr>
              <a:t>Centre</a:t>
            </a:r>
          </a:p>
        </p:txBody>
      </p:sp>
    </p:spTree>
    <p:extLst>
      <p:ext uri="{BB962C8B-B14F-4D97-AF65-F5344CB8AC3E}">
        <p14:creationId xmlns:p14="http://schemas.microsoft.com/office/powerpoint/2010/main" val="2653399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BE9A426-6688-4522-B1EA-0A8C552B5997}"/>
              </a:ext>
            </a:extLst>
          </p:cNvPr>
          <p:cNvPicPr>
            <a:picLocks noChangeAspect="1"/>
          </p:cNvPicPr>
          <p:nvPr/>
        </p:nvPicPr>
        <p:blipFill rotWithShape="1">
          <a:blip r:embed="rId2"/>
          <a:srcRect l="6953" t="2334" r="703"/>
          <a:stretch/>
        </p:blipFill>
        <p:spPr>
          <a:xfrm>
            <a:off x="203201" y="542925"/>
            <a:ext cx="11823700" cy="6153151"/>
          </a:xfrm>
          <a:prstGeom prst="rect">
            <a:avLst/>
          </a:prstGeom>
        </p:spPr>
      </p:pic>
      <p:pic>
        <p:nvPicPr>
          <p:cNvPr id="5" name="Picture 4">
            <a:extLst>
              <a:ext uri="{FF2B5EF4-FFF2-40B4-BE49-F238E27FC236}">
                <a16:creationId xmlns:a16="http://schemas.microsoft.com/office/drawing/2014/main" id="{F252379D-3EEB-4A3E-B039-C55DCCE45C62}"/>
              </a:ext>
            </a:extLst>
          </p:cNvPr>
          <p:cNvPicPr>
            <a:picLocks noChangeAspect="1"/>
          </p:cNvPicPr>
          <p:nvPr/>
        </p:nvPicPr>
        <p:blipFill>
          <a:blip r:embed="rId3"/>
          <a:stretch>
            <a:fillRect/>
          </a:stretch>
        </p:blipFill>
        <p:spPr>
          <a:xfrm>
            <a:off x="9525" y="161924"/>
            <a:ext cx="7581900" cy="1628775"/>
          </a:xfrm>
          <a:prstGeom prst="rect">
            <a:avLst/>
          </a:prstGeom>
        </p:spPr>
      </p:pic>
      <p:sp>
        <p:nvSpPr>
          <p:cNvPr id="6" name="TextBox 5">
            <a:extLst>
              <a:ext uri="{FF2B5EF4-FFF2-40B4-BE49-F238E27FC236}">
                <a16:creationId xmlns:a16="http://schemas.microsoft.com/office/drawing/2014/main" id="{0FD7635D-CBFA-4C6F-829E-659AC28C92B9}"/>
              </a:ext>
            </a:extLst>
          </p:cNvPr>
          <p:cNvSpPr txBox="1"/>
          <p:nvPr/>
        </p:nvSpPr>
        <p:spPr>
          <a:xfrm>
            <a:off x="847725" y="282594"/>
            <a:ext cx="8377101" cy="1754326"/>
          </a:xfrm>
          <a:prstGeom prst="rect">
            <a:avLst/>
          </a:prstGeom>
          <a:noFill/>
        </p:spPr>
        <p:txBody>
          <a:bodyPr wrap="none" rtlCol="0">
            <a:spAutoFit/>
          </a:bodyPr>
          <a:lstStyle/>
          <a:p>
            <a:r>
              <a:rPr lang="en-IE" sz="2800" dirty="0">
                <a:solidFill>
                  <a:srgbClr val="FF0000"/>
                </a:solidFill>
              </a:rPr>
              <a:t>Part 8 Drawing 2018 as displayed for Public Consultation</a:t>
            </a:r>
          </a:p>
          <a:p>
            <a:pPr marL="285750" indent="-285750">
              <a:buFont typeface="Arial" panose="020B0604020202020204" pitchFamily="34" charset="0"/>
              <a:buChar char="•"/>
            </a:pPr>
            <a:r>
              <a:rPr lang="en-IE" sz="1600" dirty="0"/>
              <a:t>The proposal focused on the east and west gateways to the Village</a:t>
            </a:r>
          </a:p>
          <a:p>
            <a:pPr marL="285750" indent="-285750">
              <a:buFont typeface="Arial" panose="020B0604020202020204" pitchFamily="34" charset="0"/>
              <a:buChar char="•"/>
            </a:pPr>
            <a:r>
              <a:rPr lang="en-IE" sz="1600" dirty="0"/>
              <a:t>Primarily upgrading paving and crossings at these locations</a:t>
            </a:r>
          </a:p>
          <a:p>
            <a:pPr marL="285750" indent="-285750">
              <a:buFont typeface="Arial" panose="020B0604020202020204" pitchFamily="34" charset="0"/>
              <a:buChar char="•"/>
            </a:pPr>
            <a:r>
              <a:rPr lang="en-IE" sz="1600" dirty="0"/>
              <a:t>Realigning the cycle track at the Morgue</a:t>
            </a:r>
          </a:p>
          <a:p>
            <a:pPr marL="285750" indent="-285750">
              <a:buFont typeface="Arial" panose="020B0604020202020204" pitchFamily="34" charset="0"/>
              <a:buChar char="•"/>
            </a:pPr>
            <a:r>
              <a:rPr lang="en-IE" sz="1600" dirty="0"/>
              <a:t>Reducing the width of the Bus Stop to resolve conflict with cyclists</a:t>
            </a:r>
          </a:p>
          <a:p>
            <a:pPr marL="285750" indent="-285750">
              <a:buFont typeface="Arial" panose="020B0604020202020204" pitchFamily="34" charset="0"/>
              <a:buChar char="•"/>
            </a:pPr>
            <a:r>
              <a:rPr lang="en-IE" sz="1600" dirty="0"/>
              <a:t>Reduce footway at morgue </a:t>
            </a:r>
          </a:p>
        </p:txBody>
      </p:sp>
      <p:sp>
        <p:nvSpPr>
          <p:cNvPr id="2" name="TextBox 1">
            <a:extLst>
              <a:ext uri="{FF2B5EF4-FFF2-40B4-BE49-F238E27FC236}">
                <a16:creationId xmlns:a16="http://schemas.microsoft.com/office/drawing/2014/main" id="{4AAF775C-C3F6-4D0E-8AA9-F6FD3D85BBD1}"/>
              </a:ext>
            </a:extLst>
          </p:cNvPr>
          <p:cNvSpPr txBox="1"/>
          <p:nvPr/>
        </p:nvSpPr>
        <p:spPr>
          <a:xfrm>
            <a:off x="982617" y="2886529"/>
            <a:ext cx="1488806" cy="369332"/>
          </a:xfrm>
          <a:prstGeom prst="rect">
            <a:avLst/>
          </a:prstGeom>
          <a:solidFill>
            <a:schemeClr val="accent6">
              <a:lumMod val="20000"/>
              <a:lumOff val="80000"/>
            </a:schemeClr>
          </a:solidFill>
        </p:spPr>
        <p:txBody>
          <a:bodyPr wrap="none" rtlCol="0">
            <a:spAutoFit/>
          </a:bodyPr>
          <a:lstStyle/>
          <a:p>
            <a:r>
              <a:rPr lang="en-IE" dirty="0"/>
              <a:t>West gateway</a:t>
            </a:r>
          </a:p>
        </p:txBody>
      </p:sp>
      <p:sp>
        <p:nvSpPr>
          <p:cNvPr id="3" name="TextBox 2">
            <a:extLst>
              <a:ext uri="{FF2B5EF4-FFF2-40B4-BE49-F238E27FC236}">
                <a16:creationId xmlns:a16="http://schemas.microsoft.com/office/drawing/2014/main" id="{AC2B5EA7-E39C-4E46-B73D-7F26362E3041}"/>
              </a:ext>
            </a:extLst>
          </p:cNvPr>
          <p:cNvSpPr txBox="1"/>
          <p:nvPr/>
        </p:nvSpPr>
        <p:spPr>
          <a:xfrm>
            <a:off x="8038938" y="1421367"/>
            <a:ext cx="1395638" cy="369332"/>
          </a:xfrm>
          <a:prstGeom prst="rect">
            <a:avLst/>
          </a:prstGeom>
          <a:solidFill>
            <a:schemeClr val="accent6">
              <a:lumMod val="20000"/>
              <a:lumOff val="80000"/>
            </a:schemeClr>
          </a:solidFill>
        </p:spPr>
        <p:txBody>
          <a:bodyPr wrap="none" rtlCol="0">
            <a:spAutoFit/>
          </a:bodyPr>
          <a:lstStyle/>
          <a:p>
            <a:r>
              <a:rPr lang="en-IE" dirty="0"/>
              <a:t>East gateway</a:t>
            </a:r>
          </a:p>
        </p:txBody>
      </p:sp>
    </p:spTree>
    <p:extLst>
      <p:ext uri="{BB962C8B-B14F-4D97-AF65-F5344CB8AC3E}">
        <p14:creationId xmlns:p14="http://schemas.microsoft.com/office/powerpoint/2010/main" val="521563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DCA5A46-719E-4E83-9444-4F04B1D283A5}"/>
              </a:ext>
            </a:extLst>
          </p:cNvPr>
          <p:cNvPicPr>
            <a:picLocks noChangeAspect="1"/>
          </p:cNvPicPr>
          <p:nvPr/>
        </p:nvPicPr>
        <p:blipFill rotWithShape="1">
          <a:blip r:embed="rId2"/>
          <a:srcRect l="10101" r="33434"/>
          <a:stretch/>
        </p:blipFill>
        <p:spPr>
          <a:xfrm>
            <a:off x="5916312" y="0"/>
            <a:ext cx="6275687" cy="6857999"/>
          </a:xfrm>
          <a:prstGeom prst="rect">
            <a:avLst/>
          </a:prstGeom>
        </p:spPr>
      </p:pic>
      <p:pic>
        <p:nvPicPr>
          <p:cNvPr id="71" name="Picture 10">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6" name="TextBox 5">
            <a:extLst>
              <a:ext uri="{FF2B5EF4-FFF2-40B4-BE49-F238E27FC236}">
                <a16:creationId xmlns:a16="http://schemas.microsoft.com/office/drawing/2014/main" id="{DDA119CB-1C2D-4D7A-B49F-65B0BCDC772A}"/>
              </a:ext>
            </a:extLst>
          </p:cNvPr>
          <p:cNvSpPr txBox="1"/>
          <p:nvPr/>
        </p:nvSpPr>
        <p:spPr>
          <a:xfrm>
            <a:off x="708164" y="274570"/>
            <a:ext cx="4803636" cy="131166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dirty="0">
                <a:solidFill>
                  <a:srgbClr val="000000"/>
                </a:solidFill>
                <a:latin typeface="+mj-lt"/>
                <a:ea typeface="+mj-ea"/>
                <a:cs typeface="+mj-cs"/>
              </a:rPr>
              <a:t>Part 8 Submissions</a:t>
            </a:r>
          </a:p>
        </p:txBody>
      </p:sp>
      <p:sp>
        <p:nvSpPr>
          <p:cNvPr id="72" name="Content Placeholder 2">
            <a:extLst>
              <a:ext uri="{FF2B5EF4-FFF2-40B4-BE49-F238E27FC236}">
                <a16:creationId xmlns:a16="http://schemas.microsoft.com/office/drawing/2014/main" id="{BE6223F1-2C27-454E-B9D0-D8FABDB86B34}"/>
              </a:ext>
            </a:extLst>
          </p:cNvPr>
          <p:cNvSpPr>
            <a:spLocks noGrp="1"/>
          </p:cNvSpPr>
          <p:nvPr>
            <p:ph idx="1"/>
          </p:nvPr>
        </p:nvSpPr>
        <p:spPr>
          <a:xfrm>
            <a:off x="419101" y="862576"/>
            <a:ext cx="5790110" cy="4970689"/>
          </a:xfrm>
        </p:spPr>
        <p:txBody>
          <a:bodyPr vert="horz" lIns="91440" tIns="45720" rIns="91440" bIns="45720" rtlCol="0" anchor="ctr">
            <a:normAutofit/>
          </a:bodyPr>
          <a:lstStyle/>
          <a:p>
            <a:pPr marL="0" indent="0">
              <a:buNone/>
            </a:pPr>
            <a:r>
              <a:rPr lang="en-US" sz="1800" b="1" dirty="0">
                <a:solidFill>
                  <a:srgbClr val="000000"/>
                </a:solidFill>
              </a:rPr>
              <a:t>Following the Public Consultation a number of submissions were received raising concern about;</a:t>
            </a:r>
          </a:p>
          <a:p>
            <a:pPr marL="0" indent="0">
              <a:buNone/>
            </a:pPr>
            <a:endParaRPr lang="en-US" sz="1800" b="1" dirty="0">
              <a:solidFill>
                <a:srgbClr val="000000"/>
              </a:solidFill>
            </a:endParaRPr>
          </a:p>
          <a:p>
            <a:pPr marL="447675"/>
            <a:r>
              <a:rPr lang="en-US" sz="1800" dirty="0">
                <a:solidFill>
                  <a:srgbClr val="000000"/>
                </a:solidFill>
              </a:rPr>
              <a:t>Alignment of cycleways and various conflicts </a:t>
            </a:r>
          </a:p>
          <a:p>
            <a:pPr marL="447675"/>
            <a:r>
              <a:rPr lang="en-US" sz="1800" dirty="0">
                <a:solidFill>
                  <a:srgbClr val="000000"/>
                </a:solidFill>
              </a:rPr>
              <a:t>Vehicles traversing the footways and cycleways</a:t>
            </a:r>
          </a:p>
          <a:p>
            <a:pPr marL="447675"/>
            <a:r>
              <a:rPr lang="en-US" sz="1800" dirty="0">
                <a:solidFill>
                  <a:srgbClr val="000000"/>
                </a:solidFill>
              </a:rPr>
              <a:t>Scope of scheme, include between the gateways</a:t>
            </a:r>
          </a:p>
          <a:p>
            <a:pPr marL="447675"/>
            <a:r>
              <a:rPr lang="en-US" sz="1800" dirty="0">
                <a:solidFill>
                  <a:srgbClr val="000000"/>
                </a:solidFill>
              </a:rPr>
              <a:t>Planters, seating and other street furniture</a:t>
            </a:r>
          </a:p>
          <a:p>
            <a:pPr marL="447675"/>
            <a:r>
              <a:rPr lang="en-US" sz="1800" dirty="0">
                <a:solidFill>
                  <a:srgbClr val="000000"/>
                </a:solidFill>
              </a:rPr>
              <a:t>Public Lighting upgrade to be included</a:t>
            </a:r>
          </a:p>
          <a:p>
            <a:pPr marL="447675"/>
            <a:r>
              <a:rPr lang="en-US" sz="1800" dirty="0">
                <a:solidFill>
                  <a:srgbClr val="000000"/>
                </a:solidFill>
              </a:rPr>
              <a:t>Sightlines at the ‘Love All’ sculpture</a:t>
            </a:r>
          </a:p>
          <a:p>
            <a:pPr marL="447675"/>
            <a:r>
              <a:rPr lang="en-US" sz="1800" dirty="0">
                <a:solidFill>
                  <a:srgbClr val="000000"/>
                </a:solidFill>
              </a:rPr>
              <a:t>Inclusion of tree planting</a:t>
            </a:r>
          </a:p>
          <a:p>
            <a:pPr marL="447675"/>
            <a:r>
              <a:rPr lang="en-US" sz="1800" dirty="0">
                <a:solidFill>
                  <a:srgbClr val="000000"/>
                </a:solidFill>
              </a:rPr>
              <a:t>Uncontrolled pedestrian crossing at West Gateway</a:t>
            </a:r>
          </a:p>
        </p:txBody>
      </p:sp>
      <p:sp>
        <p:nvSpPr>
          <p:cNvPr id="2" name="TextBox 1">
            <a:extLst>
              <a:ext uri="{FF2B5EF4-FFF2-40B4-BE49-F238E27FC236}">
                <a16:creationId xmlns:a16="http://schemas.microsoft.com/office/drawing/2014/main" id="{2FDF0A94-68CA-4D24-A84C-3575E028D671}"/>
              </a:ext>
            </a:extLst>
          </p:cNvPr>
          <p:cNvSpPr txBox="1"/>
          <p:nvPr/>
        </p:nvSpPr>
        <p:spPr>
          <a:xfrm>
            <a:off x="315310" y="5510099"/>
            <a:ext cx="6046076" cy="923330"/>
          </a:xfrm>
          <a:prstGeom prst="rect">
            <a:avLst/>
          </a:prstGeom>
          <a:noFill/>
        </p:spPr>
        <p:txBody>
          <a:bodyPr wrap="square" rtlCol="0">
            <a:spAutoFit/>
          </a:bodyPr>
          <a:lstStyle/>
          <a:p>
            <a:r>
              <a:rPr lang="en-IE" b="1" dirty="0"/>
              <a:t>These submissions led to a number of commitments by SDCC for the Part 8 Approval by Councillors. SDCC have taken these commitments into account in the detailed design.</a:t>
            </a:r>
          </a:p>
        </p:txBody>
      </p:sp>
    </p:spTree>
    <p:extLst>
      <p:ext uri="{BB962C8B-B14F-4D97-AF65-F5344CB8AC3E}">
        <p14:creationId xmlns:p14="http://schemas.microsoft.com/office/powerpoint/2010/main" val="3167271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6724A-D5C8-45D3-B29A-8FD383A9EE9B}"/>
              </a:ext>
            </a:extLst>
          </p:cNvPr>
          <p:cNvSpPr>
            <a:spLocks noGrp="1"/>
          </p:cNvSpPr>
          <p:nvPr>
            <p:ph type="title"/>
          </p:nvPr>
        </p:nvSpPr>
        <p:spPr>
          <a:xfrm>
            <a:off x="762000" y="401304"/>
            <a:ext cx="5733392" cy="1325563"/>
          </a:xfrm>
        </p:spPr>
        <p:txBody>
          <a:bodyPr>
            <a:normAutofit/>
          </a:bodyPr>
          <a:lstStyle/>
          <a:p>
            <a:r>
              <a:rPr lang="en-IE" dirty="0"/>
              <a:t>RSA – Road Safety Audit </a:t>
            </a:r>
          </a:p>
        </p:txBody>
      </p:sp>
      <p:sp>
        <p:nvSpPr>
          <p:cNvPr id="3" name="Content Placeholder 2">
            <a:extLst>
              <a:ext uri="{FF2B5EF4-FFF2-40B4-BE49-F238E27FC236}">
                <a16:creationId xmlns:a16="http://schemas.microsoft.com/office/drawing/2014/main" id="{4D85E90A-DB6B-4466-B1AA-9E6844BE2849}"/>
              </a:ext>
            </a:extLst>
          </p:cNvPr>
          <p:cNvSpPr>
            <a:spLocks noGrp="1"/>
          </p:cNvSpPr>
          <p:nvPr>
            <p:ph idx="1"/>
          </p:nvPr>
        </p:nvSpPr>
        <p:spPr>
          <a:xfrm>
            <a:off x="762000" y="1860331"/>
            <a:ext cx="5314543" cy="4169979"/>
          </a:xfrm>
        </p:spPr>
        <p:txBody>
          <a:bodyPr anchor="t">
            <a:normAutofit/>
          </a:bodyPr>
          <a:lstStyle/>
          <a:p>
            <a:pPr marL="0" indent="0">
              <a:buNone/>
            </a:pPr>
            <a:r>
              <a:rPr lang="en-IE" sz="1500" dirty="0"/>
              <a:t>A Stage 4 RSA (existing condition) was conducted by an independent body prior to the detailed design</a:t>
            </a:r>
          </a:p>
          <a:p>
            <a:pPr marL="0" indent="0">
              <a:buNone/>
            </a:pPr>
            <a:r>
              <a:rPr lang="en-IE" sz="1500" dirty="0"/>
              <a:t>Several issues were identified including;</a:t>
            </a:r>
          </a:p>
          <a:p>
            <a:r>
              <a:rPr lang="en-IE" sz="1500" dirty="0"/>
              <a:t>Pedestrian facilities – crossings, surfaces, hazards, etc.</a:t>
            </a:r>
          </a:p>
          <a:p>
            <a:r>
              <a:rPr lang="en-IE" sz="1500" dirty="0"/>
              <a:t>Cycle lane markings and signage</a:t>
            </a:r>
          </a:p>
          <a:p>
            <a:r>
              <a:rPr lang="en-IE" sz="1500" dirty="0"/>
              <a:t>Cycle lane alignment, conflicts and hazards</a:t>
            </a:r>
          </a:p>
          <a:p>
            <a:r>
              <a:rPr lang="en-IE" sz="1500" dirty="0"/>
              <a:t>Parking – vehicles overhanging, buffer zones, private spaces inadequate, etc.</a:t>
            </a:r>
          </a:p>
          <a:p>
            <a:r>
              <a:rPr lang="en-IE" sz="1500" dirty="0"/>
              <a:t>Vehicles traversing footways and cycleways</a:t>
            </a:r>
          </a:p>
          <a:p>
            <a:r>
              <a:rPr lang="en-IE" sz="1500" dirty="0"/>
              <a:t>Reduced visibility to the crossing at the ‘Love All’ sculpture due to existing planter</a:t>
            </a:r>
          </a:p>
          <a:p>
            <a:pPr marL="0" indent="0">
              <a:buNone/>
            </a:pPr>
            <a:endParaRPr lang="en-IE" sz="1500" dirty="0"/>
          </a:p>
          <a:p>
            <a:pPr marL="0" indent="0">
              <a:buNone/>
            </a:pPr>
            <a:r>
              <a:rPr lang="en-IE" sz="1500" dirty="0"/>
              <a:t>These issues all fed into the detailed design</a:t>
            </a:r>
          </a:p>
          <a:p>
            <a:endParaRPr lang="en-IE" sz="1500" dirty="0"/>
          </a:p>
          <a:p>
            <a:endParaRPr lang="en-IE" sz="1500" dirty="0"/>
          </a:p>
          <a:p>
            <a:endParaRPr lang="en-IE" sz="1500" dirty="0"/>
          </a:p>
        </p:txBody>
      </p:sp>
      <p:sp>
        <p:nvSpPr>
          <p:cNvPr id="50" name="Freeform: Shape 44">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600A0464-D37F-45E3-A05A-F5B3A629FCBF}"/>
              </a:ext>
            </a:extLst>
          </p:cNvPr>
          <p:cNvPicPr>
            <a:picLocks noChangeAspect="1"/>
          </p:cNvPicPr>
          <p:nvPr/>
        </p:nvPicPr>
        <p:blipFill rotWithShape="1">
          <a:blip r:embed="rId2"/>
          <a:srcRect l="17277" r="16083"/>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238042731"/>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130D087-2312-4174-B32C-B86F1457BE78}"/>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A88864F-102A-41E6-A179-CB084F0B3429}"/>
              </a:ext>
            </a:extLst>
          </p:cNvPr>
          <p:cNvSpPr>
            <a:spLocks noGrp="1"/>
          </p:cNvSpPr>
          <p:nvPr>
            <p:ph type="title"/>
          </p:nvPr>
        </p:nvSpPr>
        <p:spPr/>
        <p:txBody>
          <a:bodyPr/>
          <a:lstStyle/>
          <a:p>
            <a:r>
              <a:rPr lang="en-IE" dirty="0"/>
              <a:t>Final Design</a:t>
            </a:r>
          </a:p>
        </p:txBody>
      </p:sp>
      <p:pic>
        <p:nvPicPr>
          <p:cNvPr id="6" name="Picture 5">
            <a:extLst>
              <a:ext uri="{FF2B5EF4-FFF2-40B4-BE49-F238E27FC236}">
                <a16:creationId xmlns:a16="http://schemas.microsoft.com/office/drawing/2014/main" id="{5325D910-D87A-4438-8DEB-4DDC468FF057}"/>
              </a:ext>
            </a:extLst>
          </p:cNvPr>
          <p:cNvPicPr>
            <a:picLocks noChangeAspect="1"/>
          </p:cNvPicPr>
          <p:nvPr/>
        </p:nvPicPr>
        <p:blipFill>
          <a:blip r:embed="rId3"/>
          <a:stretch>
            <a:fillRect/>
          </a:stretch>
        </p:blipFill>
        <p:spPr>
          <a:xfrm>
            <a:off x="657573" y="161924"/>
            <a:ext cx="7537192" cy="1628775"/>
          </a:xfrm>
          <a:prstGeom prst="rect">
            <a:avLst/>
          </a:prstGeom>
        </p:spPr>
      </p:pic>
      <p:sp>
        <p:nvSpPr>
          <p:cNvPr id="8" name="TextBox 7">
            <a:extLst>
              <a:ext uri="{FF2B5EF4-FFF2-40B4-BE49-F238E27FC236}">
                <a16:creationId xmlns:a16="http://schemas.microsoft.com/office/drawing/2014/main" id="{7968E1FD-89D2-4F3C-955A-FF7266D1C25C}"/>
              </a:ext>
            </a:extLst>
          </p:cNvPr>
          <p:cNvSpPr txBox="1"/>
          <p:nvPr/>
        </p:nvSpPr>
        <p:spPr>
          <a:xfrm>
            <a:off x="556848" y="198297"/>
            <a:ext cx="7477368" cy="1754326"/>
          </a:xfrm>
          <a:prstGeom prst="rect">
            <a:avLst/>
          </a:prstGeom>
          <a:solidFill>
            <a:schemeClr val="bg1"/>
          </a:solidFill>
        </p:spPr>
        <p:txBody>
          <a:bodyPr wrap="none" rtlCol="0">
            <a:spAutoFit/>
          </a:bodyPr>
          <a:lstStyle/>
          <a:p>
            <a:r>
              <a:rPr lang="en-IE" sz="2800" dirty="0">
                <a:solidFill>
                  <a:srgbClr val="FF0000"/>
                </a:solidFill>
              </a:rPr>
              <a:t>Detailed Design </a:t>
            </a:r>
          </a:p>
          <a:p>
            <a:pPr marL="285750" indent="-285750">
              <a:buFont typeface="Arial" panose="020B0604020202020204" pitchFamily="34" charset="0"/>
              <a:buChar char="•"/>
            </a:pPr>
            <a:r>
              <a:rPr lang="en-IE" sz="1600" dirty="0"/>
              <a:t>The scope for tender purposes has been increased on foot of Part 8 Commitments</a:t>
            </a:r>
          </a:p>
          <a:p>
            <a:pPr marL="285750" indent="-285750">
              <a:buFont typeface="Arial" panose="020B0604020202020204" pitchFamily="34" charset="0"/>
              <a:buChar char="•"/>
            </a:pPr>
            <a:r>
              <a:rPr lang="en-IE" sz="1600" dirty="0"/>
              <a:t>New Car park (2007 Part 8) included in tender scope for construction</a:t>
            </a:r>
          </a:p>
          <a:p>
            <a:pPr marL="285750" indent="-285750">
              <a:buFont typeface="Arial" panose="020B0604020202020204" pitchFamily="34" charset="0"/>
              <a:buChar char="•"/>
            </a:pPr>
            <a:r>
              <a:rPr lang="en-IE" sz="1600" dirty="0"/>
              <a:t>Provision of a segregated eastbound cycle track and improved westbound alignment</a:t>
            </a:r>
          </a:p>
          <a:p>
            <a:pPr marL="285750" indent="-285750">
              <a:buFont typeface="Arial" panose="020B0604020202020204" pitchFamily="34" charset="0"/>
              <a:buChar char="•"/>
            </a:pPr>
            <a:r>
              <a:rPr lang="en-IE" sz="1600" dirty="0"/>
              <a:t>Carriageway has been slightly realigned to improve sightlines </a:t>
            </a:r>
          </a:p>
          <a:p>
            <a:pPr marL="285750" indent="-285750">
              <a:buFont typeface="Arial" panose="020B0604020202020204" pitchFamily="34" charset="0"/>
              <a:buChar char="•"/>
            </a:pPr>
            <a:r>
              <a:rPr lang="en-IE" sz="1600" dirty="0"/>
              <a:t>Signalised crossing provided at both gateways</a:t>
            </a:r>
          </a:p>
        </p:txBody>
      </p:sp>
      <p:sp>
        <p:nvSpPr>
          <p:cNvPr id="12" name="TextBox 11">
            <a:extLst>
              <a:ext uri="{FF2B5EF4-FFF2-40B4-BE49-F238E27FC236}">
                <a16:creationId xmlns:a16="http://schemas.microsoft.com/office/drawing/2014/main" id="{FB750227-804B-4F37-8397-E68CBF2F1827}"/>
              </a:ext>
            </a:extLst>
          </p:cNvPr>
          <p:cNvSpPr txBox="1"/>
          <p:nvPr/>
        </p:nvSpPr>
        <p:spPr>
          <a:xfrm>
            <a:off x="557620" y="1873419"/>
            <a:ext cx="5692775" cy="584775"/>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IE" sz="1600" dirty="0"/>
              <a:t>Provision of a Surface Water carrier to separate SW from Sewer</a:t>
            </a:r>
          </a:p>
          <a:p>
            <a:pPr marL="285750" indent="-285750">
              <a:buFont typeface="Arial" panose="020B0604020202020204" pitchFamily="34" charset="0"/>
              <a:buChar char="•"/>
            </a:pPr>
            <a:r>
              <a:rPr lang="en-IE" sz="1600" dirty="0"/>
              <a:t>Existing parking on Mainstreet retained</a:t>
            </a:r>
          </a:p>
        </p:txBody>
      </p:sp>
      <p:sp>
        <p:nvSpPr>
          <p:cNvPr id="3" name="TextBox 2">
            <a:extLst>
              <a:ext uri="{FF2B5EF4-FFF2-40B4-BE49-F238E27FC236}">
                <a16:creationId xmlns:a16="http://schemas.microsoft.com/office/drawing/2014/main" id="{293B8117-635F-4883-9974-5A891DA6D493}"/>
              </a:ext>
            </a:extLst>
          </p:cNvPr>
          <p:cNvSpPr txBox="1"/>
          <p:nvPr/>
        </p:nvSpPr>
        <p:spPr>
          <a:xfrm>
            <a:off x="554855" y="2397387"/>
            <a:ext cx="4015152" cy="369332"/>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IE" dirty="0"/>
              <a:t>Bus connects will tie-in at either side</a:t>
            </a:r>
          </a:p>
        </p:txBody>
      </p:sp>
      <p:sp>
        <p:nvSpPr>
          <p:cNvPr id="4" name="TextBox 3">
            <a:extLst>
              <a:ext uri="{FF2B5EF4-FFF2-40B4-BE49-F238E27FC236}">
                <a16:creationId xmlns:a16="http://schemas.microsoft.com/office/drawing/2014/main" id="{60B97F60-176F-4498-B240-E6D615C570BF}"/>
              </a:ext>
            </a:extLst>
          </p:cNvPr>
          <p:cNvSpPr txBox="1"/>
          <p:nvPr/>
        </p:nvSpPr>
        <p:spPr>
          <a:xfrm rot="2636016">
            <a:off x="1074522" y="3349779"/>
            <a:ext cx="617477" cy="369332"/>
          </a:xfrm>
          <a:prstGeom prst="rect">
            <a:avLst/>
          </a:prstGeom>
          <a:noFill/>
        </p:spPr>
        <p:txBody>
          <a:bodyPr wrap="none" rtlCol="0">
            <a:spAutoFit/>
          </a:bodyPr>
          <a:lstStyle/>
          <a:p>
            <a:r>
              <a:rPr lang="en-IE" dirty="0">
                <a:solidFill>
                  <a:schemeClr val="bg1">
                    <a:lumMod val="50000"/>
                  </a:schemeClr>
                </a:solidFill>
              </a:rPr>
              <a:t>Diep</a:t>
            </a:r>
          </a:p>
        </p:txBody>
      </p:sp>
      <p:sp>
        <p:nvSpPr>
          <p:cNvPr id="5" name="TextBox 4">
            <a:extLst>
              <a:ext uri="{FF2B5EF4-FFF2-40B4-BE49-F238E27FC236}">
                <a16:creationId xmlns:a16="http://schemas.microsoft.com/office/drawing/2014/main" id="{FBD6BE00-69FE-42B6-830E-1FE57ED746A4}"/>
              </a:ext>
            </a:extLst>
          </p:cNvPr>
          <p:cNvSpPr txBox="1"/>
          <p:nvPr/>
        </p:nvSpPr>
        <p:spPr>
          <a:xfrm rot="18832005">
            <a:off x="1225277" y="6009788"/>
            <a:ext cx="1250983" cy="369332"/>
          </a:xfrm>
          <a:prstGeom prst="rect">
            <a:avLst/>
          </a:prstGeom>
          <a:noFill/>
        </p:spPr>
        <p:txBody>
          <a:bodyPr wrap="none" rtlCol="0">
            <a:spAutoFit/>
          </a:bodyPr>
          <a:lstStyle/>
          <a:p>
            <a:r>
              <a:rPr lang="en-IE" dirty="0">
                <a:solidFill>
                  <a:schemeClr val="bg1">
                    <a:lumMod val="50000"/>
                  </a:schemeClr>
                </a:solidFill>
              </a:rPr>
              <a:t>Tennis Club</a:t>
            </a:r>
          </a:p>
        </p:txBody>
      </p:sp>
      <p:sp>
        <p:nvSpPr>
          <p:cNvPr id="7" name="TextBox 6">
            <a:extLst>
              <a:ext uri="{FF2B5EF4-FFF2-40B4-BE49-F238E27FC236}">
                <a16:creationId xmlns:a16="http://schemas.microsoft.com/office/drawing/2014/main" id="{FACCA588-CB0D-4AB4-A870-C11863B058B1}"/>
              </a:ext>
            </a:extLst>
          </p:cNvPr>
          <p:cNvSpPr txBox="1"/>
          <p:nvPr/>
        </p:nvSpPr>
        <p:spPr>
          <a:xfrm rot="4217507">
            <a:off x="2734545" y="5239864"/>
            <a:ext cx="1030475" cy="369332"/>
          </a:xfrm>
          <a:prstGeom prst="rect">
            <a:avLst/>
          </a:prstGeom>
          <a:noFill/>
        </p:spPr>
        <p:txBody>
          <a:bodyPr wrap="none" rtlCol="0">
            <a:spAutoFit/>
          </a:bodyPr>
          <a:lstStyle/>
          <a:p>
            <a:r>
              <a:rPr lang="en-IE" dirty="0">
                <a:solidFill>
                  <a:schemeClr val="bg1">
                    <a:lumMod val="50000"/>
                  </a:schemeClr>
                </a:solidFill>
              </a:rPr>
              <a:t>Massey’s</a:t>
            </a:r>
          </a:p>
        </p:txBody>
      </p:sp>
      <p:sp>
        <p:nvSpPr>
          <p:cNvPr id="15" name="TextBox 14">
            <a:extLst>
              <a:ext uri="{FF2B5EF4-FFF2-40B4-BE49-F238E27FC236}">
                <a16:creationId xmlns:a16="http://schemas.microsoft.com/office/drawing/2014/main" id="{A83CEA7D-C3A1-4E7F-B11D-F01EC8469404}"/>
              </a:ext>
            </a:extLst>
          </p:cNvPr>
          <p:cNvSpPr txBox="1"/>
          <p:nvPr/>
        </p:nvSpPr>
        <p:spPr>
          <a:xfrm rot="4637807">
            <a:off x="4682272" y="4692533"/>
            <a:ext cx="981102" cy="369332"/>
          </a:xfrm>
          <a:prstGeom prst="rect">
            <a:avLst/>
          </a:prstGeom>
          <a:noFill/>
        </p:spPr>
        <p:txBody>
          <a:bodyPr wrap="none" rtlCol="0">
            <a:spAutoFit/>
          </a:bodyPr>
          <a:lstStyle/>
          <a:p>
            <a:r>
              <a:rPr lang="en-IE" dirty="0" err="1">
                <a:solidFill>
                  <a:schemeClr val="bg1">
                    <a:lumMod val="50000"/>
                  </a:schemeClr>
                </a:solidFill>
              </a:rPr>
              <a:t>O’Briens</a:t>
            </a:r>
            <a:endParaRPr lang="en-IE" dirty="0">
              <a:solidFill>
                <a:schemeClr val="bg1">
                  <a:lumMod val="50000"/>
                </a:schemeClr>
              </a:solidFill>
            </a:endParaRPr>
          </a:p>
        </p:txBody>
      </p:sp>
      <p:sp>
        <p:nvSpPr>
          <p:cNvPr id="17" name="TextBox 16">
            <a:extLst>
              <a:ext uri="{FF2B5EF4-FFF2-40B4-BE49-F238E27FC236}">
                <a16:creationId xmlns:a16="http://schemas.microsoft.com/office/drawing/2014/main" id="{7D757E2B-C4B8-4F12-81EF-7E41F102A0D0}"/>
              </a:ext>
            </a:extLst>
          </p:cNvPr>
          <p:cNvSpPr txBox="1"/>
          <p:nvPr/>
        </p:nvSpPr>
        <p:spPr>
          <a:xfrm rot="21232505">
            <a:off x="6363076" y="3918855"/>
            <a:ext cx="1329275" cy="369332"/>
          </a:xfrm>
          <a:prstGeom prst="rect">
            <a:avLst/>
          </a:prstGeom>
          <a:noFill/>
        </p:spPr>
        <p:txBody>
          <a:bodyPr wrap="none" rtlCol="0">
            <a:spAutoFit/>
          </a:bodyPr>
          <a:lstStyle/>
          <a:p>
            <a:r>
              <a:rPr lang="en-IE" dirty="0">
                <a:solidFill>
                  <a:schemeClr val="bg1">
                    <a:lumMod val="50000"/>
                  </a:schemeClr>
                </a:solidFill>
              </a:rPr>
              <a:t>The Morgue</a:t>
            </a:r>
          </a:p>
        </p:txBody>
      </p:sp>
      <p:sp>
        <p:nvSpPr>
          <p:cNvPr id="19" name="TextBox 18">
            <a:extLst>
              <a:ext uri="{FF2B5EF4-FFF2-40B4-BE49-F238E27FC236}">
                <a16:creationId xmlns:a16="http://schemas.microsoft.com/office/drawing/2014/main" id="{DBE5C30D-3CA3-41E8-8ED4-414C25AA7935}"/>
              </a:ext>
            </a:extLst>
          </p:cNvPr>
          <p:cNvSpPr txBox="1"/>
          <p:nvPr/>
        </p:nvSpPr>
        <p:spPr>
          <a:xfrm rot="20844549">
            <a:off x="4689463" y="2471977"/>
            <a:ext cx="878767" cy="369332"/>
          </a:xfrm>
          <a:prstGeom prst="rect">
            <a:avLst/>
          </a:prstGeom>
          <a:noFill/>
        </p:spPr>
        <p:txBody>
          <a:bodyPr wrap="none" rtlCol="0">
            <a:spAutoFit/>
          </a:bodyPr>
          <a:lstStyle/>
          <a:p>
            <a:r>
              <a:rPr lang="en-IE" dirty="0">
                <a:solidFill>
                  <a:schemeClr val="bg1">
                    <a:lumMod val="50000"/>
                  </a:schemeClr>
                </a:solidFill>
              </a:rPr>
              <a:t>MAXOL</a:t>
            </a:r>
          </a:p>
        </p:txBody>
      </p:sp>
      <p:sp>
        <p:nvSpPr>
          <p:cNvPr id="21" name="TextBox 20">
            <a:extLst>
              <a:ext uri="{FF2B5EF4-FFF2-40B4-BE49-F238E27FC236}">
                <a16:creationId xmlns:a16="http://schemas.microsoft.com/office/drawing/2014/main" id="{F5C4508A-1587-4729-94B6-FED99CB86067}"/>
              </a:ext>
            </a:extLst>
          </p:cNvPr>
          <p:cNvSpPr txBox="1"/>
          <p:nvPr/>
        </p:nvSpPr>
        <p:spPr>
          <a:xfrm rot="20259546">
            <a:off x="9717013" y="2062297"/>
            <a:ext cx="1492653" cy="369332"/>
          </a:xfrm>
          <a:prstGeom prst="rect">
            <a:avLst/>
          </a:prstGeom>
          <a:noFill/>
        </p:spPr>
        <p:txBody>
          <a:bodyPr wrap="none" rtlCol="0">
            <a:spAutoFit/>
          </a:bodyPr>
          <a:lstStyle/>
          <a:p>
            <a:r>
              <a:rPr lang="en-IE" dirty="0">
                <a:solidFill>
                  <a:schemeClr val="bg1">
                    <a:lumMod val="50000"/>
                  </a:schemeClr>
                </a:solidFill>
              </a:rPr>
              <a:t>Hollingsworth</a:t>
            </a:r>
          </a:p>
        </p:txBody>
      </p:sp>
      <p:sp>
        <p:nvSpPr>
          <p:cNvPr id="23" name="TextBox 22">
            <a:extLst>
              <a:ext uri="{FF2B5EF4-FFF2-40B4-BE49-F238E27FC236}">
                <a16:creationId xmlns:a16="http://schemas.microsoft.com/office/drawing/2014/main" id="{34678D4B-D077-46B9-9624-BAF0791BF4E4}"/>
              </a:ext>
            </a:extLst>
          </p:cNvPr>
          <p:cNvSpPr txBox="1"/>
          <p:nvPr/>
        </p:nvSpPr>
        <p:spPr>
          <a:xfrm rot="3742347">
            <a:off x="6286893" y="1706970"/>
            <a:ext cx="1023037" cy="444096"/>
          </a:xfrm>
          <a:prstGeom prst="rect">
            <a:avLst/>
          </a:prstGeom>
          <a:noFill/>
        </p:spPr>
        <p:txBody>
          <a:bodyPr wrap="none" rtlCol="0">
            <a:spAutoFit/>
          </a:bodyPr>
          <a:lstStyle/>
          <a:p>
            <a:pPr>
              <a:lnSpc>
                <a:spcPct val="60000"/>
              </a:lnSpc>
            </a:pPr>
            <a:r>
              <a:rPr lang="en-IE" dirty="0">
                <a:solidFill>
                  <a:schemeClr val="bg1">
                    <a:lumMod val="65000"/>
                  </a:schemeClr>
                </a:solidFill>
              </a:rPr>
              <a:t>Buddhist</a:t>
            </a:r>
          </a:p>
          <a:p>
            <a:pPr algn="r">
              <a:lnSpc>
                <a:spcPct val="60000"/>
              </a:lnSpc>
            </a:pPr>
            <a:r>
              <a:rPr lang="en-IE" dirty="0">
                <a:solidFill>
                  <a:schemeClr val="bg1">
                    <a:lumMod val="65000"/>
                  </a:schemeClr>
                </a:solidFill>
              </a:rPr>
              <a:t>Centre</a:t>
            </a:r>
          </a:p>
        </p:txBody>
      </p:sp>
      <p:sp>
        <p:nvSpPr>
          <p:cNvPr id="25" name="TextBox 24">
            <a:extLst>
              <a:ext uri="{FF2B5EF4-FFF2-40B4-BE49-F238E27FC236}">
                <a16:creationId xmlns:a16="http://schemas.microsoft.com/office/drawing/2014/main" id="{EE6EADC6-4CAB-4CAF-87BD-6300A483E991}"/>
              </a:ext>
            </a:extLst>
          </p:cNvPr>
          <p:cNvSpPr txBox="1"/>
          <p:nvPr/>
        </p:nvSpPr>
        <p:spPr>
          <a:xfrm>
            <a:off x="223756" y="2932649"/>
            <a:ext cx="1488806" cy="369332"/>
          </a:xfrm>
          <a:prstGeom prst="rect">
            <a:avLst/>
          </a:prstGeom>
          <a:solidFill>
            <a:schemeClr val="accent6">
              <a:lumMod val="20000"/>
              <a:lumOff val="80000"/>
            </a:schemeClr>
          </a:solidFill>
        </p:spPr>
        <p:txBody>
          <a:bodyPr wrap="none" rtlCol="0">
            <a:spAutoFit/>
          </a:bodyPr>
          <a:lstStyle/>
          <a:p>
            <a:r>
              <a:rPr lang="en-IE" dirty="0"/>
              <a:t>West gateway</a:t>
            </a:r>
          </a:p>
        </p:txBody>
      </p:sp>
      <p:sp>
        <p:nvSpPr>
          <p:cNvPr id="27" name="TextBox 26">
            <a:extLst>
              <a:ext uri="{FF2B5EF4-FFF2-40B4-BE49-F238E27FC236}">
                <a16:creationId xmlns:a16="http://schemas.microsoft.com/office/drawing/2014/main" id="{9F9989CD-702B-4981-AB98-3A8104534C67}"/>
              </a:ext>
            </a:extLst>
          </p:cNvPr>
          <p:cNvSpPr txBox="1"/>
          <p:nvPr/>
        </p:nvSpPr>
        <p:spPr>
          <a:xfrm>
            <a:off x="7131321" y="1488045"/>
            <a:ext cx="1395638" cy="369332"/>
          </a:xfrm>
          <a:prstGeom prst="rect">
            <a:avLst/>
          </a:prstGeom>
          <a:solidFill>
            <a:schemeClr val="accent6">
              <a:lumMod val="20000"/>
              <a:lumOff val="80000"/>
            </a:schemeClr>
          </a:solidFill>
        </p:spPr>
        <p:txBody>
          <a:bodyPr wrap="none" rtlCol="0">
            <a:spAutoFit/>
          </a:bodyPr>
          <a:lstStyle/>
          <a:p>
            <a:r>
              <a:rPr lang="en-IE" dirty="0"/>
              <a:t>East gateway</a:t>
            </a:r>
          </a:p>
        </p:txBody>
      </p:sp>
      <p:sp>
        <p:nvSpPr>
          <p:cNvPr id="29" name="TextBox 28">
            <a:extLst>
              <a:ext uri="{FF2B5EF4-FFF2-40B4-BE49-F238E27FC236}">
                <a16:creationId xmlns:a16="http://schemas.microsoft.com/office/drawing/2014/main" id="{499B9CF6-D52B-4E3F-843F-276C06CC8123}"/>
              </a:ext>
            </a:extLst>
          </p:cNvPr>
          <p:cNvSpPr txBox="1"/>
          <p:nvPr/>
        </p:nvSpPr>
        <p:spPr>
          <a:xfrm>
            <a:off x="5928299" y="6290371"/>
            <a:ext cx="1900841" cy="369332"/>
          </a:xfrm>
          <a:prstGeom prst="rect">
            <a:avLst/>
          </a:prstGeom>
          <a:solidFill>
            <a:schemeClr val="accent6">
              <a:lumMod val="20000"/>
              <a:lumOff val="80000"/>
            </a:schemeClr>
          </a:solidFill>
        </p:spPr>
        <p:txBody>
          <a:bodyPr wrap="none" rtlCol="0">
            <a:spAutoFit/>
          </a:bodyPr>
          <a:lstStyle/>
          <a:p>
            <a:r>
              <a:rPr lang="en-IE" dirty="0"/>
              <a:t>Proposed Car Park</a:t>
            </a:r>
          </a:p>
        </p:txBody>
      </p:sp>
      <p:sp>
        <p:nvSpPr>
          <p:cNvPr id="10" name="Freeform: Shape 9">
            <a:extLst>
              <a:ext uri="{FF2B5EF4-FFF2-40B4-BE49-F238E27FC236}">
                <a16:creationId xmlns:a16="http://schemas.microsoft.com/office/drawing/2014/main" id="{E8577699-270C-41D9-8DFE-3B0B6A2504CE}"/>
              </a:ext>
            </a:extLst>
          </p:cNvPr>
          <p:cNvSpPr/>
          <p:nvPr/>
        </p:nvSpPr>
        <p:spPr>
          <a:xfrm>
            <a:off x="8714480" y="2600325"/>
            <a:ext cx="1790446" cy="2443163"/>
          </a:xfrm>
          <a:custGeom>
            <a:avLst/>
            <a:gdLst>
              <a:gd name="connsiteX0" fmla="*/ 0 w 1838325"/>
              <a:gd name="connsiteY0" fmla="*/ 366712 h 2447925"/>
              <a:gd name="connsiteX1" fmla="*/ 147638 w 1838325"/>
              <a:gd name="connsiteY1" fmla="*/ 585787 h 2447925"/>
              <a:gd name="connsiteX2" fmla="*/ 309563 w 1838325"/>
              <a:gd name="connsiteY2" fmla="*/ 2224087 h 2447925"/>
              <a:gd name="connsiteX3" fmla="*/ 476250 w 1838325"/>
              <a:gd name="connsiteY3" fmla="*/ 2447925 h 2447925"/>
              <a:gd name="connsiteX4" fmla="*/ 1838325 w 1838325"/>
              <a:gd name="connsiteY4" fmla="*/ 1481137 h 2447925"/>
              <a:gd name="connsiteX5" fmla="*/ 1285875 w 1838325"/>
              <a:gd name="connsiteY5" fmla="*/ 347662 h 2447925"/>
              <a:gd name="connsiteX6" fmla="*/ 919163 w 1838325"/>
              <a:gd name="connsiteY6" fmla="*/ 523875 h 2447925"/>
              <a:gd name="connsiteX7" fmla="*/ 628650 w 1838325"/>
              <a:gd name="connsiteY7" fmla="*/ 0 h 2447925"/>
              <a:gd name="connsiteX8" fmla="*/ 0 w 1838325"/>
              <a:gd name="connsiteY8" fmla="*/ 366712 h 2447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8325" h="2447925">
                <a:moveTo>
                  <a:pt x="0" y="366712"/>
                </a:moveTo>
                <a:lnTo>
                  <a:pt x="147638" y="585787"/>
                </a:lnTo>
                <a:lnTo>
                  <a:pt x="309563" y="2224087"/>
                </a:lnTo>
                <a:lnTo>
                  <a:pt x="476250" y="2447925"/>
                </a:lnTo>
                <a:lnTo>
                  <a:pt x="1838325" y="1481137"/>
                </a:lnTo>
                <a:lnTo>
                  <a:pt x="1285875" y="347662"/>
                </a:lnTo>
                <a:lnTo>
                  <a:pt x="919163" y="523875"/>
                </a:lnTo>
                <a:lnTo>
                  <a:pt x="628650" y="0"/>
                </a:lnTo>
                <a:lnTo>
                  <a:pt x="0" y="366712"/>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bg1"/>
              </a:solidFill>
            </a:endParaRPr>
          </a:p>
        </p:txBody>
      </p:sp>
      <p:sp>
        <p:nvSpPr>
          <p:cNvPr id="11" name="TextBox 10">
            <a:extLst>
              <a:ext uri="{FF2B5EF4-FFF2-40B4-BE49-F238E27FC236}">
                <a16:creationId xmlns:a16="http://schemas.microsoft.com/office/drawing/2014/main" id="{5B804519-7893-427D-A6E3-E4FC5D08D2BE}"/>
              </a:ext>
            </a:extLst>
          </p:cNvPr>
          <p:cNvSpPr txBox="1"/>
          <p:nvPr/>
        </p:nvSpPr>
        <p:spPr>
          <a:xfrm>
            <a:off x="8866158" y="3743142"/>
            <a:ext cx="2825750" cy="276999"/>
          </a:xfrm>
          <a:prstGeom prst="rect">
            <a:avLst/>
          </a:prstGeom>
          <a:noFill/>
        </p:spPr>
        <p:txBody>
          <a:bodyPr wrap="square" rtlCol="0">
            <a:spAutoFit/>
          </a:bodyPr>
          <a:lstStyle/>
          <a:p>
            <a:r>
              <a:rPr lang="en-IE" sz="1200" dirty="0">
                <a:solidFill>
                  <a:schemeClr val="bg1">
                    <a:lumMod val="50000"/>
                  </a:schemeClr>
                </a:solidFill>
              </a:rPr>
              <a:t>The Morgue’s Car Park</a:t>
            </a:r>
          </a:p>
        </p:txBody>
      </p:sp>
    </p:spTree>
    <p:extLst>
      <p:ext uri="{BB962C8B-B14F-4D97-AF65-F5344CB8AC3E}">
        <p14:creationId xmlns:p14="http://schemas.microsoft.com/office/powerpoint/2010/main" val="2487746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a:extLst>
              <a:ext uri="{FF2B5EF4-FFF2-40B4-BE49-F238E27FC236}">
                <a16:creationId xmlns:a16="http://schemas.microsoft.com/office/drawing/2014/main" id="{AB24629B-1846-4682-AF04-DCE3B58218F7}"/>
              </a:ext>
            </a:extLst>
          </p:cNvPr>
          <p:cNvPicPr>
            <a:picLocks noChangeAspect="1"/>
          </p:cNvPicPr>
          <p:nvPr/>
        </p:nvPicPr>
        <p:blipFill>
          <a:blip r:embed="rId2"/>
          <a:stretch>
            <a:fillRect/>
          </a:stretch>
        </p:blipFill>
        <p:spPr>
          <a:xfrm>
            <a:off x="0" y="-114300"/>
            <a:ext cx="12430124" cy="7170498"/>
          </a:xfrm>
          <a:prstGeom prst="rect">
            <a:avLst/>
          </a:prstGeom>
        </p:spPr>
      </p:pic>
      <p:sp>
        <p:nvSpPr>
          <p:cNvPr id="2" name="Title 1">
            <a:extLst>
              <a:ext uri="{FF2B5EF4-FFF2-40B4-BE49-F238E27FC236}">
                <a16:creationId xmlns:a16="http://schemas.microsoft.com/office/drawing/2014/main" id="{1B5F4B6D-BC9D-4966-8DFA-A976D80FDDE0}"/>
              </a:ext>
            </a:extLst>
          </p:cNvPr>
          <p:cNvSpPr>
            <a:spLocks noGrp="1"/>
          </p:cNvSpPr>
          <p:nvPr>
            <p:ph type="title"/>
          </p:nvPr>
        </p:nvSpPr>
        <p:spPr>
          <a:xfrm>
            <a:off x="182210" y="130630"/>
            <a:ext cx="4251814" cy="762000"/>
          </a:xfrm>
          <a:solidFill>
            <a:schemeClr val="accent6">
              <a:lumMod val="20000"/>
              <a:lumOff val="80000"/>
            </a:schemeClr>
          </a:solidFill>
        </p:spPr>
        <p:txBody>
          <a:bodyPr/>
          <a:lstStyle/>
          <a:p>
            <a:r>
              <a:rPr lang="en-IE" dirty="0"/>
              <a:t>Western Gateway</a:t>
            </a:r>
          </a:p>
        </p:txBody>
      </p:sp>
      <p:sp>
        <p:nvSpPr>
          <p:cNvPr id="6" name="TextBox 5">
            <a:extLst>
              <a:ext uri="{FF2B5EF4-FFF2-40B4-BE49-F238E27FC236}">
                <a16:creationId xmlns:a16="http://schemas.microsoft.com/office/drawing/2014/main" id="{3A011A52-F05F-4EF1-8237-9C72DDB8AF15}"/>
              </a:ext>
            </a:extLst>
          </p:cNvPr>
          <p:cNvSpPr txBox="1"/>
          <p:nvPr/>
        </p:nvSpPr>
        <p:spPr>
          <a:xfrm>
            <a:off x="2319065" y="5931895"/>
            <a:ext cx="7791993" cy="923330"/>
          </a:xfrm>
          <a:prstGeom prst="rect">
            <a:avLst/>
          </a:prstGeom>
          <a:solidFill>
            <a:schemeClr val="bg1"/>
          </a:solidFill>
          <a:ln>
            <a:solidFill>
              <a:schemeClr val="accent2"/>
            </a:solidFill>
          </a:ln>
        </p:spPr>
        <p:txBody>
          <a:bodyPr wrap="square" rtlCol="0">
            <a:spAutoFit/>
          </a:bodyPr>
          <a:lstStyle/>
          <a:p>
            <a:r>
              <a:rPr lang="en-IE" dirty="0"/>
              <a:t>Basic maintenance repairs only. The RSA identified issues here which could not be resolved as part of our design due to ownership. This precluded us from undertaking any works to this section. </a:t>
            </a:r>
          </a:p>
        </p:txBody>
      </p:sp>
      <p:sp>
        <p:nvSpPr>
          <p:cNvPr id="37" name="Freeform: Shape 36">
            <a:extLst>
              <a:ext uri="{FF2B5EF4-FFF2-40B4-BE49-F238E27FC236}">
                <a16:creationId xmlns:a16="http://schemas.microsoft.com/office/drawing/2014/main" id="{686CE7F0-73A3-48F0-91B4-51334048662C}"/>
              </a:ext>
            </a:extLst>
          </p:cNvPr>
          <p:cNvSpPr/>
          <p:nvPr/>
        </p:nvSpPr>
        <p:spPr>
          <a:xfrm>
            <a:off x="4213412" y="2306617"/>
            <a:ext cx="5647763" cy="1736466"/>
          </a:xfrm>
          <a:custGeom>
            <a:avLst/>
            <a:gdLst>
              <a:gd name="connsiteX0" fmla="*/ 0 w 5567363"/>
              <a:gd name="connsiteY0" fmla="*/ 1381125 h 1762125"/>
              <a:gd name="connsiteX1" fmla="*/ 228600 w 5567363"/>
              <a:gd name="connsiteY1" fmla="*/ 1762125 h 1762125"/>
              <a:gd name="connsiteX2" fmla="*/ 5567363 w 5567363"/>
              <a:gd name="connsiteY2" fmla="*/ 285750 h 1762125"/>
              <a:gd name="connsiteX3" fmla="*/ 5495925 w 5567363"/>
              <a:gd name="connsiteY3" fmla="*/ 0 h 1762125"/>
              <a:gd name="connsiteX4" fmla="*/ 3700463 w 5567363"/>
              <a:gd name="connsiteY4" fmla="*/ 419100 h 1762125"/>
              <a:gd name="connsiteX5" fmla="*/ 3257550 w 5567363"/>
              <a:gd name="connsiteY5" fmla="*/ 481013 h 1762125"/>
              <a:gd name="connsiteX6" fmla="*/ 523875 w 5567363"/>
              <a:gd name="connsiteY6" fmla="*/ 1438275 h 1762125"/>
              <a:gd name="connsiteX7" fmla="*/ 409575 w 5567363"/>
              <a:gd name="connsiteY7" fmla="*/ 1162050 h 1762125"/>
              <a:gd name="connsiteX8" fmla="*/ 0 w 5567363"/>
              <a:gd name="connsiteY8" fmla="*/ 1381125 h 176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67363" h="1762125">
                <a:moveTo>
                  <a:pt x="0" y="1381125"/>
                </a:moveTo>
                <a:lnTo>
                  <a:pt x="228600" y="1762125"/>
                </a:lnTo>
                <a:lnTo>
                  <a:pt x="5567363" y="285750"/>
                </a:lnTo>
                <a:lnTo>
                  <a:pt x="5495925" y="0"/>
                </a:lnTo>
                <a:lnTo>
                  <a:pt x="3700463" y="419100"/>
                </a:lnTo>
                <a:lnTo>
                  <a:pt x="3257550" y="481013"/>
                </a:lnTo>
                <a:lnTo>
                  <a:pt x="523875" y="1438275"/>
                </a:lnTo>
                <a:lnTo>
                  <a:pt x="409575" y="1162050"/>
                </a:lnTo>
                <a:lnTo>
                  <a:pt x="0" y="1381125"/>
                </a:lnTo>
                <a:close/>
              </a:path>
            </a:pathLst>
          </a:cu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44" name="Straight Arrow Connector 43">
            <a:extLst>
              <a:ext uri="{FF2B5EF4-FFF2-40B4-BE49-F238E27FC236}">
                <a16:creationId xmlns:a16="http://schemas.microsoft.com/office/drawing/2014/main" id="{17966CBF-CFD1-40D4-B21C-F633396F016D}"/>
              </a:ext>
            </a:extLst>
          </p:cNvPr>
          <p:cNvCxnSpPr>
            <a:cxnSpLocks/>
          </p:cNvCxnSpPr>
          <p:nvPr/>
        </p:nvCxnSpPr>
        <p:spPr>
          <a:xfrm flipV="1">
            <a:off x="5059680" y="3953692"/>
            <a:ext cx="0" cy="1978203"/>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D60AB8D2-0447-4C92-89A4-C894CCA54CB4}"/>
              </a:ext>
            </a:extLst>
          </p:cNvPr>
          <p:cNvSpPr txBox="1"/>
          <p:nvPr/>
        </p:nvSpPr>
        <p:spPr>
          <a:xfrm>
            <a:off x="7704975" y="3619500"/>
            <a:ext cx="4742324" cy="1631216"/>
          </a:xfrm>
          <a:prstGeom prst="rect">
            <a:avLst/>
          </a:prstGeom>
          <a:solidFill>
            <a:schemeClr val="bg1"/>
          </a:solidFill>
        </p:spPr>
        <p:txBody>
          <a:bodyPr wrap="none" rtlCol="0">
            <a:spAutoFit/>
          </a:bodyPr>
          <a:lstStyle/>
          <a:p>
            <a:pPr marL="285750" indent="-285750">
              <a:buFont typeface="Arial" panose="020B0604020202020204" pitchFamily="34" charset="0"/>
              <a:buChar char="•"/>
            </a:pPr>
            <a:r>
              <a:rPr lang="en-IE" sz="2000" dirty="0"/>
              <a:t>All on-street parking is retained</a:t>
            </a:r>
          </a:p>
          <a:p>
            <a:pPr marL="285750" indent="-285750">
              <a:buFont typeface="Arial" panose="020B0604020202020204" pitchFamily="34" charset="0"/>
              <a:buChar char="•"/>
            </a:pPr>
            <a:r>
              <a:rPr lang="en-IE" sz="2000" dirty="0"/>
              <a:t>Angled bays are reverse in for safety</a:t>
            </a:r>
          </a:p>
          <a:p>
            <a:pPr marL="285750" indent="-285750">
              <a:buFont typeface="Arial" panose="020B0604020202020204" pitchFamily="34" charset="0"/>
              <a:buChar char="•"/>
            </a:pPr>
            <a:r>
              <a:rPr lang="en-IE" sz="2000" dirty="0"/>
              <a:t>Alignment moved away from sculpture</a:t>
            </a:r>
          </a:p>
          <a:p>
            <a:pPr marL="285750" indent="-285750">
              <a:buFont typeface="Arial" panose="020B0604020202020204" pitchFamily="34" charset="0"/>
              <a:buChar char="•"/>
            </a:pPr>
            <a:r>
              <a:rPr lang="en-IE" sz="2000" dirty="0"/>
              <a:t>Entrances realigned for pedestrian safety</a:t>
            </a:r>
          </a:p>
          <a:p>
            <a:pPr marL="285750" indent="-285750">
              <a:buFont typeface="Arial" panose="020B0604020202020204" pitchFamily="34" charset="0"/>
              <a:buChar char="•"/>
            </a:pPr>
            <a:r>
              <a:rPr lang="en-IE" sz="2000" dirty="0"/>
              <a:t>Westbound cycle lane realigned</a:t>
            </a:r>
          </a:p>
        </p:txBody>
      </p:sp>
    </p:spTree>
    <p:extLst>
      <p:ext uri="{BB962C8B-B14F-4D97-AF65-F5344CB8AC3E}">
        <p14:creationId xmlns:p14="http://schemas.microsoft.com/office/powerpoint/2010/main" val="3998189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F4A6F72-0617-4D5B-B881-718FA9A8569A}"/>
              </a:ext>
            </a:extLst>
          </p:cNvPr>
          <p:cNvPicPr>
            <a:picLocks noChangeAspect="1"/>
          </p:cNvPicPr>
          <p:nvPr/>
        </p:nvPicPr>
        <p:blipFill>
          <a:blip r:embed="rId2"/>
          <a:stretch>
            <a:fillRect/>
          </a:stretch>
        </p:blipFill>
        <p:spPr>
          <a:xfrm>
            <a:off x="21580" y="0"/>
            <a:ext cx="12148840" cy="6858000"/>
          </a:xfrm>
          <a:prstGeom prst="rect">
            <a:avLst/>
          </a:prstGeom>
        </p:spPr>
      </p:pic>
      <p:sp>
        <p:nvSpPr>
          <p:cNvPr id="5" name="Title 1">
            <a:extLst>
              <a:ext uri="{FF2B5EF4-FFF2-40B4-BE49-F238E27FC236}">
                <a16:creationId xmlns:a16="http://schemas.microsoft.com/office/drawing/2014/main" id="{CA64AC4C-0E63-4134-A96E-191EEC242F8E}"/>
              </a:ext>
            </a:extLst>
          </p:cNvPr>
          <p:cNvSpPr>
            <a:spLocks noGrp="1"/>
          </p:cNvSpPr>
          <p:nvPr>
            <p:ph type="title"/>
          </p:nvPr>
        </p:nvSpPr>
        <p:spPr>
          <a:xfrm>
            <a:off x="182210" y="130630"/>
            <a:ext cx="4251814" cy="762000"/>
          </a:xfrm>
          <a:solidFill>
            <a:schemeClr val="accent6">
              <a:lumMod val="20000"/>
              <a:lumOff val="80000"/>
            </a:schemeClr>
          </a:solidFill>
        </p:spPr>
        <p:txBody>
          <a:bodyPr/>
          <a:lstStyle/>
          <a:p>
            <a:r>
              <a:rPr lang="en-IE" dirty="0"/>
              <a:t>Eastern Gateway</a:t>
            </a:r>
          </a:p>
        </p:txBody>
      </p:sp>
      <p:sp>
        <p:nvSpPr>
          <p:cNvPr id="7" name="TextBox 6">
            <a:extLst>
              <a:ext uri="{FF2B5EF4-FFF2-40B4-BE49-F238E27FC236}">
                <a16:creationId xmlns:a16="http://schemas.microsoft.com/office/drawing/2014/main" id="{41E59AFA-87BD-4BB7-961F-5AAB53B25171}"/>
              </a:ext>
            </a:extLst>
          </p:cNvPr>
          <p:cNvSpPr txBox="1"/>
          <p:nvPr/>
        </p:nvSpPr>
        <p:spPr>
          <a:xfrm>
            <a:off x="7426686" y="3858123"/>
            <a:ext cx="4591143" cy="1477328"/>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IE" dirty="0"/>
              <a:t>Micro Plaza with Trees, up-lighting and seats</a:t>
            </a:r>
          </a:p>
          <a:p>
            <a:pPr marL="285750" indent="-285750">
              <a:buFont typeface="Arial" panose="020B0604020202020204" pitchFamily="34" charset="0"/>
              <a:buChar char="•"/>
            </a:pPr>
            <a:r>
              <a:rPr lang="en-IE" dirty="0"/>
              <a:t>Blue Surface to cycle/bus conflict zone</a:t>
            </a:r>
          </a:p>
          <a:p>
            <a:pPr marL="285750" indent="-285750">
              <a:buFont typeface="Arial" panose="020B0604020202020204" pitchFamily="34" charset="0"/>
              <a:buChar char="•"/>
            </a:pPr>
            <a:r>
              <a:rPr lang="en-IE" dirty="0"/>
              <a:t>Bus Lane extended to meet the Bus Stop</a:t>
            </a:r>
          </a:p>
          <a:p>
            <a:pPr marL="285750" indent="-285750">
              <a:buFont typeface="Arial" panose="020B0604020202020204" pitchFamily="34" charset="0"/>
              <a:buChar char="•"/>
            </a:pPr>
            <a:r>
              <a:rPr lang="en-IE" dirty="0"/>
              <a:t>Pencil islands to shelter the cycle lanes</a:t>
            </a:r>
          </a:p>
          <a:p>
            <a:pPr marL="285750" indent="-285750">
              <a:buFont typeface="Arial" panose="020B0604020202020204" pitchFamily="34" charset="0"/>
              <a:buChar char="•"/>
            </a:pPr>
            <a:r>
              <a:rPr lang="en-IE" dirty="0"/>
              <a:t>Improve cycle lane alignments</a:t>
            </a:r>
          </a:p>
        </p:txBody>
      </p:sp>
      <p:sp>
        <p:nvSpPr>
          <p:cNvPr id="2" name="Freeform: Shape 1">
            <a:extLst>
              <a:ext uri="{FF2B5EF4-FFF2-40B4-BE49-F238E27FC236}">
                <a16:creationId xmlns:a16="http://schemas.microsoft.com/office/drawing/2014/main" id="{C7E48910-1F47-44F4-984B-8E7A591CDCD7}"/>
              </a:ext>
            </a:extLst>
          </p:cNvPr>
          <p:cNvSpPr/>
          <p:nvPr/>
        </p:nvSpPr>
        <p:spPr>
          <a:xfrm>
            <a:off x="5226050" y="4641850"/>
            <a:ext cx="2895600" cy="2209800"/>
          </a:xfrm>
          <a:custGeom>
            <a:avLst/>
            <a:gdLst>
              <a:gd name="connsiteX0" fmla="*/ 342900 w 2876550"/>
              <a:gd name="connsiteY0" fmla="*/ 2209800 h 2209800"/>
              <a:gd name="connsiteX1" fmla="*/ 228600 w 2876550"/>
              <a:gd name="connsiteY1" fmla="*/ 990600 h 2209800"/>
              <a:gd name="connsiteX2" fmla="*/ 0 w 2876550"/>
              <a:gd name="connsiteY2" fmla="*/ 622300 h 2209800"/>
              <a:gd name="connsiteX3" fmla="*/ 1028700 w 2876550"/>
              <a:gd name="connsiteY3" fmla="*/ 0 h 2209800"/>
              <a:gd name="connsiteX4" fmla="*/ 1511300 w 2876550"/>
              <a:gd name="connsiteY4" fmla="*/ 889000 h 2209800"/>
              <a:gd name="connsiteX5" fmla="*/ 2089150 w 2876550"/>
              <a:gd name="connsiteY5" fmla="*/ 590550 h 2209800"/>
              <a:gd name="connsiteX6" fmla="*/ 2876550 w 2876550"/>
              <a:gd name="connsiteY6" fmla="*/ 2209800 h 2209800"/>
              <a:gd name="connsiteX7" fmla="*/ 342900 w 2876550"/>
              <a:gd name="connsiteY7" fmla="*/ 2209800 h 220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76550" h="2209800">
                <a:moveTo>
                  <a:pt x="342900" y="2209800"/>
                </a:moveTo>
                <a:lnTo>
                  <a:pt x="228600" y="990600"/>
                </a:lnTo>
                <a:lnTo>
                  <a:pt x="0" y="622300"/>
                </a:lnTo>
                <a:lnTo>
                  <a:pt x="1028700" y="0"/>
                </a:lnTo>
                <a:lnTo>
                  <a:pt x="1511300" y="889000"/>
                </a:lnTo>
                <a:lnTo>
                  <a:pt x="2089150" y="590550"/>
                </a:lnTo>
                <a:lnTo>
                  <a:pt x="2876550" y="2209800"/>
                </a:lnTo>
                <a:lnTo>
                  <a:pt x="342900" y="220980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528446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BC2C93-5EAC-4E05-8E6A-FF8A54B63F63}"/>
              </a:ext>
            </a:extLst>
          </p:cNvPr>
          <p:cNvPicPr>
            <a:picLocks noChangeAspect="1"/>
          </p:cNvPicPr>
          <p:nvPr/>
        </p:nvPicPr>
        <p:blipFill rotWithShape="1">
          <a:blip r:embed="rId2"/>
          <a:srcRect l="-1" r="515"/>
          <a:stretch/>
        </p:blipFill>
        <p:spPr>
          <a:xfrm>
            <a:off x="0" y="0"/>
            <a:ext cx="12192000" cy="6858000"/>
          </a:xfrm>
          <a:prstGeom prst="rect">
            <a:avLst/>
          </a:prstGeom>
        </p:spPr>
      </p:pic>
      <p:sp>
        <p:nvSpPr>
          <p:cNvPr id="5" name="Title 1">
            <a:extLst>
              <a:ext uri="{FF2B5EF4-FFF2-40B4-BE49-F238E27FC236}">
                <a16:creationId xmlns:a16="http://schemas.microsoft.com/office/drawing/2014/main" id="{704065B3-34F8-496C-9FB2-F44388D95D5B}"/>
              </a:ext>
            </a:extLst>
          </p:cNvPr>
          <p:cNvSpPr>
            <a:spLocks noGrp="1"/>
          </p:cNvSpPr>
          <p:nvPr>
            <p:ph type="title"/>
          </p:nvPr>
        </p:nvSpPr>
        <p:spPr>
          <a:xfrm>
            <a:off x="182209" y="130630"/>
            <a:ext cx="4336003" cy="762000"/>
          </a:xfrm>
          <a:solidFill>
            <a:schemeClr val="accent6">
              <a:lumMod val="20000"/>
              <a:lumOff val="80000"/>
            </a:schemeClr>
          </a:solidFill>
        </p:spPr>
        <p:txBody>
          <a:bodyPr>
            <a:normAutofit/>
          </a:bodyPr>
          <a:lstStyle/>
          <a:p>
            <a:r>
              <a:rPr lang="en-IE" dirty="0"/>
              <a:t>Proposed Car Park</a:t>
            </a:r>
          </a:p>
        </p:txBody>
      </p:sp>
      <p:sp>
        <p:nvSpPr>
          <p:cNvPr id="6" name="TextBox 5">
            <a:extLst>
              <a:ext uri="{FF2B5EF4-FFF2-40B4-BE49-F238E27FC236}">
                <a16:creationId xmlns:a16="http://schemas.microsoft.com/office/drawing/2014/main" id="{5CB5AC68-B58B-4170-8330-62DE99B57AB1}"/>
              </a:ext>
            </a:extLst>
          </p:cNvPr>
          <p:cNvSpPr txBox="1"/>
          <p:nvPr/>
        </p:nvSpPr>
        <p:spPr>
          <a:xfrm>
            <a:off x="77761" y="2551837"/>
            <a:ext cx="4440452" cy="2308324"/>
          </a:xfrm>
          <a:prstGeom prst="rect">
            <a:avLst/>
          </a:prstGeom>
          <a:solidFill>
            <a:srgbClr val="FFFFFF"/>
          </a:solidFill>
        </p:spPr>
        <p:txBody>
          <a:bodyPr wrap="square" rtlCol="0">
            <a:spAutoFit/>
          </a:bodyPr>
          <a:lstStyle/>
          <a:p>
            <a:pPr marL="285750" indent="-285750">
              <a:buFont typeface="Arial" panose="020B0604020202020204" pitchFamily="34" charset="0"/>
              <a:buChar char="•"/>
            </a:pPr>
            <a:r>
              <a:rPr lang="en-IE" dirty="0"/>
              <a:t>New 38 Space Car Park </a:t>
            </a:r>
          </a:p>
          <a:p>
            <a:pPr marL="285750" indent="-285750">
              <a:buFont typeface="Arial" panose="020B0604020202020204" pitchFamily="34" charset="0"/>
              <a:buChar char="•"/>
            </a:pPr>
            <a:r>
              <a:rPr lang="en-IE" dirty="0"/>
              <a:t>Entry Only Route via The Morgue premises</a:t>
            </a:r>
          </a:p>
          <a:p>
            <a:pPr marL="285750" indent="-285750">
              <a:buFont typeface="Arial" panose="020B0604020202020204" pitchFamily="34" charset="0"/>
              <a:buChar char="•"/>
            </a:pPr>
            <a:r>
              <a:rPr lang="en-IE" dirty="0"/>
              <a:t>Entry and Exit to Riverside Cottages</a:t>
            </a:r>
          </a:p>
          <a:p>
            <a:pPr marL="285750" indent="-285750">
              <a:buFont typeface="Arial" panose="020B0604020202020204" pitchFamily="34" charset="0"/>
              <a:buChar char="•"/>
            </a:pPr>
            <a:r>
              <a:rPr lang="en-IE" dirty="0"/>
              <a:t>2 disabled bays </a:t>
            </a:r>
          </a:p>
          <a:p>
            <a:pPr marL="285750" indent="-285750">
              <a:buFont typeface="Arial" panose="020B0604020202020204" pitchFamily="34" charset="0"/>
              <a:buChar char="•"/>
            </a:pPr>
            <a:r>
              <a:rPr lang="en-IE" dirty="0"/>
              <a:t>E-Charge infrastructure (civils only) </a:t>
            </a:r>
          </a:p>
          <a:p>
            <a:pPr marL="285750" indent="-285750">
              <a:buFont typeface="Arial" panose="020B0604020202020204" pitchFamily="34" charset="0"/>
              <a:buChar char="•"/>
            </a:pPr>
            <a:r>
              <a:rPr lang="en-IE" dirty="0"/>
              <a:t>Pedestrian link to Dodder Valley Greenway</a:t>
            </a:r>
          </a:p>
          <a:p>
            <a:pPr marL="285750" indent="-285750">
              <a:buFont typeface="Arial" panose="020B0604020202020204" pitchFamily="34" charset="0"/>
              <a:buChar char="•"/>
            </a:pPr>
            <a:r>
              <a:rPr lang="en-IE" dirty="0"/>
              <a:t>Boundary wall replaced with low railings between the two carparks for openness</a:t>
            </a:r>
          </a:p>
        </p:txBody>
      </p:sp>
      <p:sp>
        <p:nvSpPr>
          <p:cNvPr id="2" name="Freeform: Shape 1">
            <a:extLst>
              <a:ext uri="{FF2B5EF4-FFF2-40B4-BE49-F238E27FC236}">
                <a16:creationId xmlns:a16="http://schemas.microsoft.com/office/drawing/2014/main" id="{F4008888-EC3B-4131-B51C-F28D683FC102}"/>
              </a:ext>
            </a:extLst>
          </p:cNvPr>
          <p:cNvSpPr/>
          <p:nvPr/>
        </p:nvSpPr>
        <p:spPr>
          <a:xfrm>
            <a:off x="5003801" y="47624"/>
            <a:ext cx="3168650" cy="3997325"/>
          </a:xfrm>
          <a:custGeom>
            <a:avLst/>
            <a:gdLst>
              <a:gd name="connsiteX0" fmla="*/ 2151017 w 3135086"/>
              <a:gd name="connsiteY0" fmla="*/ 583475 h 3997235"/>
              <a:gd name="connsiteX1" fmla="*/ 3135086 w 3135086"/>
              <a:gd name="connsiteY1" fmla="*/ 2438400 h 3997235"/>
              <a:gd name="connsiteX2" fmla="*/ 801189 w 3135086"/>
              <a:gd name="connsiteY2" fmla="*/ 3997235 h 3997235"/>
              <a:gd name="connsiteX3" fmla="*/ 531223 w 3135086"/>
              <a:gd name="connsiteY3" fmla="*/ 3622766 h 3997235"/>
              <a:gd name="connsiteX4" fmla="*/ 243840 w 3135086"/>
              <a:gd name="connsiteY4" fmla="*/ 975360 h 3997235"/>
              <a:gd name="connsiteX5" fmla="*/ 0 w 3135086"/>
              <a:gd name="connsiteY5" fmla="*/ 627017 h 3997235"/>
              <a:gd name="connsiteX6" fmla="*/ 1062446 w 3135086"/>
              <a:gd name="connsiteY6" fmla="*/ 0 h 3997235"/>
              <a:gd name="connsiteX7" fmla="*/ 1576252 w 3135086"/>
              <a:gd name="connsiteY7" fmla="*/ 862149 h 3997235"/>
              <a:gd name="connsiteX8" fmla="*/ 2151017 w 3135086"/>
              <a:gd name="connsiteY8" fmla="*/ 583475 h 3997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5086" h="3997235">
                <a:moveTo>
                  <a:pt x="2151017" y="583475"/>
                </a:moveTo>
                <a:lnTo>
                  <a:pt x="3135086" y="2438400"/>
                </a:lnTo>
                <a:lnTo>
                  <a:pt x="801189" y="3997235"/>
                </a:lnTo>
                <a:lnTo>
                  <a:pt x="531223" y="3622766"/>
                </a:lnTo>
                <a:lnTo>
                  <a:pt x="243840" y="975360"/>
                </a:lnTo>
                <a:lnTo>
                  <a:pt x="0" y="627017"/>
                </a:lnTo>
                <a:lnTo>
                  <a:pt x="1062446" y="0"/>
                </a:lnTo>
                <a:lnTo>
                  <a:pt x="1576252" y="862149"/>
                </a:lnTo>
                <a:lnTo>
                  <a:pt x="2151017" y="583475"/>
                </a:lnTo>
                <a:close/>
              </a:path>
            </a:pathLst>
          </a:custGeom>
          <a:solidFill>
            <a:srgbClr val="FFFFFF"/>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solidFill>
                  <a:schemeClr val="bg1">
                    <a:lumMod val="75000"/>
                  </a:schemeClr>
                </a:solidFill>
              </a:rPr>
              <a:t>The Morgue’s Car Park</a:t>
            </a:r>
          </a:p>
        </p:txBody>
      </p:sp>
    </p:spTree>
    <p:extLst>
      <p:ext uri="{BB962C8B-B14F-4D97-AF65-F5344CB8AC3E}">
        <p14:creationId xmlns:p14="http://schemas.microsoft.com/office/powerpoint/2010/main" val="8226594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TotalTime>
  <Words>715</Words>
  <Application>Microsoft Office PowerPoint</Application>
  <PresentationFormat>Widescreen</PresentationFormat>
  <Paragraphs>114</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PowerPoint Presentation</vt:lpstr>
      <vt:lpstr>PowerPoint Presentation</vt:lpstr>
      <vt:lpstr>PowerPoint Presentation</vt:lpstr>
      <vt:lpstr>RSA – Road Safety Audit </vt:lpstr>
      <vt:lpstr>Final Design</vt:lpstr>
      <vt:lpstr>Western Gateway</vt:lpstr>
      <vt:lpstr>Eastern Gateway</vt:lpstr>
      <vt:lpstr>Proposed Car Park</vt:lpstr>
      <vt:lpstr>Public Lighting Upgrade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Bass</dc:creator>
  <cp:lastModifiedBy>Ciara Brennan</cp:lastModifiedBy>
  <cp:revision>2</cp:revision>
  <dcterms:created xsi:type="dcterms:W3CDTF">2020-08-26T14:25:18Z</dcterms:created>
  <dcterms:modified xsi:type="dcterms:W3CDTF">2020-09-03T12:41:05Z</dcterms:modified>
</cp:coreProperties>
</file>