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763C-A61E-4C18-AE4A-37A77ED7919A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AA84-E834-4681-AB54-F6FED4564E2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5622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763C-A61E-4C18-AE4A-37A77ED7919A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AA84-E834-4681-AB54-F6FED4564E2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07282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763C-A61E-4C18-AE4A-37A77ED7919A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AA84-E834-4681-AB54-F6FED4564E2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208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763C-A61E-4C18-AE4A-37A77ED7919A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AA84-E834-4681-AB54-F6FED4564E2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1038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763C-A61E-4C18-AE4A-37A77ED7919A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AA84-E834-4681-AB54-F6FED4564E2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35040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763C-A61E-4C18-AE4A-37A77ED7919A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AA84-E834-4681-AB54-F6FED4564E2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78088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763C-A61E-4C18-AE4A-37A77ED7919A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AA84-E834-4681-AB54-F6FED4564E2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40994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763C-A61E-4C18-AE4A-37A77ED7919A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AA84-E834-4681-AB54-F6FED4564E2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90412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763C-A61E-4C18-AE4A-37A77ED7919A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AA84-E834-4681-AB54-F6FED4564E2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0701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763C-A61E-4C18-AE4A-37A77ED7919A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AA84-E834-4681-AB54-F6FED4564E2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36912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763C-A61E-4C18-AE4A-37A77ED7919A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AA84-E834-4681-AB54-F6FED4564E2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37479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7763C-A61E-4C18-AE4A-37A77ED7919A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AA84-E834-4681-AB54-F6FED4564E2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370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jp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5759DD-4120-4BB4-8DD2-829EA3DCF4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71" b="199"/>
          <a:stretch/>
        </p:blipFill>
        <p:spPr>
          <a:xfrm>
            <a:off x="0" y="543340"/>
            <a:ext cx="9144000" cy="5420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54997A-4A70-455E-81FE-7A87748A2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30" y="6016488"/>
            <a:ext cx="1455552" cy="81142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FD8D98C-9392-4968-B41E-32BA80F9A8AC}"/>
              </a:ext>
            </a:extLst>
          </p:cNvPr>
          <p:cNvSpPr/>
          <p:nvPr/>
        </p:nvSpPr>
        <p:spPr>
          <a:xfrm>
            <a:off x="292382" y="4505740"/>
            <a:ext cx="1457739" cy="1351721"/>
          </a:xfrm>
          <a:prstGeom prst="ellipse">
            <a:avLst/>
          </a:prstGeom>
          <a:solidFill>
            <a:schemeClr val="tx1">
              <a:alpha val="4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692DBB-7F5F-4F0C-A88F-B42D9513D0FB}"/>
              </a:ext>
            </a:extLst>
          </p:cNvPr>
          <p:cNvSpPr txBox="1"/>
          <p:nvPr/>
        </p:nvSpPr>
        <p:spPr>
          <a:xfrm>
            <a:off x="225597" y="4942840"/>
            <a:ext cx="159130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600" b="1" dirty="0">
                <a:solidFill>
                  <a:schemeClr val="bg1"/>
                </a:solidFill>
              </a:rPr>
              <a:t>8,714 Homes Over 10 years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AE92CB-9A84-4CAA-A8E7-A1D5F75C566C}"/>
              </a:ext>
            </a:extLst>
          </p:cNvPr>
          <p:cNvSpPr/>
          <p:nvPr/>
        </p:nvSpPr>
        <p:spPr>
          <a:xfrm>
            <a:off x="1969304" y="4505740"/>
            <a:ext cx="1457739" cy="1351721"/>
          </a:xfrm>
          <a:prstGeom prst="ellipse">
            <a:avLst/>
          </a:prstGeom>
          <a:solidFill>
            <a:schemeClr val="tx1">
              <a:alpha val="4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A8AC6C-B19B-4D93-AF16-956DCBD5833C}"/>
              </a:ext>
            </a:extLst>
          </p:cNvPr>
          <p:cNvSpPr txBox="1"/>
          <p:nvPr/>
        </p:nvSpPr>
        <p:spPr>
          <a:xfrm>
            <a:off x="1803129" y="4942840"/>
            <a:ext cx="17492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600" b="1" dirty="0">
                <a:solidFill>
                  <a:schemeClr val="bg1"/>
                </a:solidFill>
              </a:rPr>
              <a:t>€235m Funding Application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4DD0C7-160E-4328-A80D-C58B2BCE88EC}"/>
              </a:ext>
            </a:extLst>
          </p:cNvPr>
          <p:cNvSpPr/>
          <p:nvPr/>
        </p:nvSpPr>
        <p:spPr>
          <a:xfrm>
            <a:off x="3646228" y="4505740"/>
            <a:ext cx="1457739" cy="1351721"/>
          </a:xfrm>
          <a:prstGeom prst="ellipse">
            <a:avLst/>
          </a:prstGeom>
          <a:solidFill>
            <a:schemeClr val="tx1">
              <a:alpha val="4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CC1E10-6C94-40BC-A840-7677D104B829}"/>
              </a:ext>
            </a:extLst>
          </p:cNvPr>
          <p:cNvSpPr txBox="1"/>
          <p:nvPr/>
        </p:nvSpPr>
        <p:spPr>
          <a:xfrm>
            <a:off x="3593218" y="4819728"/>
            <a:ext cx="159130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600" b="1" dirty="0">
                <a:solidFill>
                  <a:schemeClr val="bg1"/>
                </a:solidFill>
              </a:rPr>
              <a:t>38% Social &amp; Affordable Homes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76ECEC-4C7C-471D-9138-F806168F0927}"/>
              </a:ext>
            </a:extLst>
          </p:cNvPr>
          <p:cNvCxnSpPr>
            <a:cxnSpLocks/>
          </p:cNvCxnSpPr>
          <p:nvPr/>
        </p:nvCxnSpPr>
        <p:spPr>
          <a:xfrm>
            <a:off x="4388871" y="543340"/>
            <a:ext cx="475512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2AEB3B6-5B52-4F50-A95A-71AFAB714125}"/>
              </a:ext>
            </a:extLst>
          </p:cNvPr>
          <p:cNvSpPr/>
          <p:nvPr/>
        </p:nvSpPr>
        <p:spPr>
          <a:xfrm>
            <a:off x="5389937" y="4505740"/>
            <a:ext cx="1457739" cy="1351721"/>
          </a:xfrm>
          <a:prstGeom prst="ellipse">
            <a:avLst/>
          </a:prstGeom>
          <a:solidFill>
            <a:schemeClr val="tx1">
              <a:alpha val="4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86684-0D4C-492F-A1B7-93F77B7D5D1B}"/>
              </a:ext>
            </a:extLst>
          </p:cNvPr>
          <p:cNvSpPr txBox="1"/>
          <p:nvPr/>
        </p:nvSpPr>
        <p:spPr>
          <a:xfrm>
            <a:off x="5350700" y="4819728"/>
            <a:ext cx="159130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600" b="1" dirty="0">
                <a:solidFill>
                  <a:schemeClr val="bg1"/>
                </a:solidFill>
              </a:rPr>
              <a:t>€2.3bn Regeneration Project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6EA88A07-598B-4A27-AF6D-4D60DE81F3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94"/>
    </mc:Choice>
    <mc:Fallback xmlns="">
      <p:transition spd="slow" advTm="50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BB86A1-2967-4447-BD94-150FC179020A}"/>
              </a:ext>
            </a:extLst>
          </p:cNvPr>
          <p:cNvSpPr txBox="1"/>
          <p:nvPr/>
        </p:nvSpPr>
        <p:spPr>
          <a:xfrm>
            <a:off x="304801" y="303881"/>
            <a:ext cx="2981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err="1"/>
              <a:t>Clonburris</a:t>
            </a:r>
            <a:r>
              <a:rPr lang="en-IE" b="1" dirty="0"/>
              <a:t> URDF Proposal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87DEFD-7142-411F-902E-7C5F40D710B0}"/>
              </a:ext>
            </a:extLst>
          </p:cNvPr>
          <p:cNvCxnSpPr>
            <a:cxnSpLocks/>
          </p:cNvCxnSpPr>
          <p:nvPr/>
        </p:nvCxnSpPr>
        <p:spPr>
          <a:xfrm>
            <a:off x="0" y="673213"/>
            <a:ext cx="2849217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E3A5F71-03F1-4E94-9E05-FEB685FE2053}"/>
              </a:ext>
            </a:extLst>
          </p:cNvPr>
          <p:cNvSpPr txBox="1"/>
          <p:nvPr/>
        </p:nvSpPr>
        <p:spPr>
          <a:xfrm>
            <a:off x="304801" y="2444707"/>
            <a:ext cx="42671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8,700 new homes (minimum)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c.2100 SDCC Social &amp; Affordable Homes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c.1200 Part V &amp; Affordable Homes provided by private developers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c.5300+ Private Homes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A78660-5DCD-4BA3-9852-3E9E42542EC2}"/>
              </a:ext>
            </a:extLst>
          </p:cNvPr>
          <p:cNvSpPr txBox="1"/>
          <p:nvPr/>
        </p:nvSpPr>
        <p:spPr>
          <a:xfrm>
            <a:off x="4472610" y="2655560"/>
            <a:ext cx="4366587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IE" b="1" dirty="0"/>
              <a:t>Delivery Target Timelines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Commence Delivery in 2021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Phase 1 (south of rail-line): 4,780 Units By c.2027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Phase 2 (north of rail-line): 3,934 Units By c.2030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14B18-B0F8-4974-B1DA-2B585FB8BDB4}"/>
              </a:ext>
            </a:extLst>
          </p:cNvPr>
          <p:cNvSpPr txBox="1"/>
          <p:nvPr/>
        </p:nvSpPr>
        <p:spPr>
          <a:xfrm>
            <a:off x="304800" y="4595186"/>
            <a:ext cx="51153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Strategic / Abnormal Infrastructure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Strategic Roads &amp; Utility Corridors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Bridges over rail lines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Community Centres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Regional &amp; Local Parks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Community Centres &amp; Park Hubs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Water, Foul &amp; Surface Water Services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7B912E-7129-46FE-9AE5-CA4E08C8EBD6}"/>
              </a:ext>
            </a:extLst>
          </p:cNvPr>
          <p:cNvSpPr txBox="1"/>
          <p:nvPr/>
        </p:nvSpPr>
        <p:spPr>
          <a:xfrm>
            <a:off x="4472611" y="4739893"/>
            <a:ext cx="4366587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chemeClr val="accent4"/>
                </a:solidFill>
              </a:rPr>
              <a:t>Phase 1 Delivery Target Timelines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>
                <a:solidFill>
                  <a:schemeClr val="accent4"/>
                </a:solidFill>
              </a:rPr>
              <a:t>Overall Delivery: 2020 - 2027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>
                <a:solidFill>
                  <a:schemeClr val="accent4"/>
                </a:solidFill>
              </a:rPr>
              <a:t>South Link Road: 2020 – 2022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>
                <a:solidFill>
                  <a:schemeClr val="accent4"/>
                </a:solidFill>
              </a:rPr>
              <a:t>Grand Canal Park: 2022 - 2024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 err="1">
                <a:solidFill>
                  <a:schemeClr val="accent4"/>
                </a:solidFill>
              </a:rPr>
              <a:t>Kishoge</a:t>
            </a:r>
            <a:r>
              <a:rPr lang="en-IE" dirty="0">
                <a:solidFill>
                  <a:schemeClr val="accent4"/>
                </a:solidFill>
              </a:rPr>
              <a:t> Community Facility: 2021 – 2023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 err="1">
                <a:solidFill>
                  <a:schemeClr val="accent4"/>
                </a:solidFill>
              </a:rPr>
              <a:t>Griffeen</a:t>
            </a:r>
            <a:r>
              <a:rPr lang="en-IE" dirty="0">
                <a:solidFill>
                  <a:schemeClr val="accent4"/>
                </a:solidFill>
              </a:rPr>
              <a:t> Valley Park: 2024 – 2026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ADDC32-50B9-4A5F-A8E4-23CAF5E99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46" y="81832"/>
            <a:ext cx="1455552" cy="8114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F9C7C98-4D82-430D-A662-1C053683D5DB}"/>
              </a:ext>
            </a:extLst>
          </p:cNvPr>
          <p:cNvSpPr txBox="1"/>
          <p:nvPr/>
        </p:nvSpPr>
        <p:spPr>
          <a:xfrm>
            <a:off x="205412" y="967378"/>
            <a:ext cx="41810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URDF Proposal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€235m Funding Application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25% Match Funding (requirement provided by all 4 main landowners) </a:t>
            </a:r>
          </a:p>
          <a:p>
            <a:endParaRPr lang="en-I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5913E9-9828-4745-B26C-E4130C9C0063}"/>
              </a:ext>
            </a:extLst>
          </p:cNvPr>
          <p:cNvSpPr txBox="1"/>
          <p:nvPr/>
        </p:nvSpPr>
        <p:spPr>
          <a:xfrm>
            <a:off x="4472609" y="1165139"/>
            <a:ext cx="4366587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IE" b="1" dirty="0"/>
              <a:t>Key Timelines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URDF Application Submitted: June 2020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URDF Expected Decision: Q3/Q4 2020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EC491F0C-543E-46EB-8931-E1C74BAE9B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3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18"/>
    </mc:Choice>
    <mc:Fallback xmlns="">
      <p:transition spd="slow" advTm="154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brick building with grass and trees&#10;&#10;Description automatically generated">
            <a:extLst>
              <a:ext uri="{FF2B5EF4-FFF2-40B4-BE49-F238E27FC236}">
                <a16:creationId xmlns:a16="http://schemas.microsoft.com/office/drawing/2014/main" id="{06D5ECC2-B924-49CC-9075-0043D8F6D3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99"/>
          <a:stretch/>
        </p:blipFill>
        <p:spPr>
          <a:xfrm>
            <a:off x="1765" y="-58769"/>
            <a:ext cx="9142235" cy="60621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55DBD7-F00D-49BF-A637-86A9693FA7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30" y="6016488"/>
            <a:ext cx="1455552" cy="81142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2BD2A62-A617-47E8-AD33-13F8456DB702}"/>
              </a:ext>
            </a:extLst>
          </p:cNvPr>
          <p:cNvSpPr/>
          <p:nvPr/>
        </p:nvSpPr>
        <p:spPr>
          <a:xfrm>
            <a:off x="292382" y="795140"/>
            <a:ext cx="1457739" cy="1351721"/>
          </a:xfrm>
          <a:prstGeom prst="ellipse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492E8C-D130-467B-BD2F-8568065BD15E}"/>
              </a:ext>
            </a:extLst>
          </p:cNvPr>
          <p:cNvSpPr txBox="1"/>
          <p:nvPr/>
        </p:nvSpPr>
        <p:spPr>
          <a:xfrm>
            <a:off x="211822" y="1232240"/>
            <a:ext cx="159130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600" b="1" dirty="0">
                <a:solidFill>
                  <a:schemeClr val="bg1"/>
                </a:solidFill>
              </a:rPr>
              <a:t>585 Homes </a:t>
            </a:r>
          </a:p>
          <a:p>
            <a:pPr algn="ctr"/>
            <a:r>
              <a:rPr lang="en-IE" sz="1600" b="1" dirty="0">
                <a:solidFill>
                  <a:schemeClr val="bg1"/>
                </a:solidFill>
              </a:rPr>
              <a:t>By 2024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6C3EC6-8C19-4297-B1C1-FBC2F1CF8979}"/>
              </a:ext>
            </a:extLst>
          </p:cNvPr>
          <p:cNvSpPr/>
          <p:nvPr/>
        </p:nvSpPr>
        <p:spPr>
          <a:xfrm>
            <a:off x="1969304" y="795140"/>
            <a:ext cx="1457739" cy="1351721"/>
          </a:xfrm>
          <a:prstGeom prst="ellipse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CC25B5-0513-4A30-947B-975DC2463EC9}"/>
              </a:ext>
            </a:extLst>
          </p:cNvPr>
          <p:cNvSpPr txBox="1"/>
          <p:nvPr/>
        </p:nvSpPr>
        <p:spPr>
          <a:xfrm>
            <a:off x="1803129" y="1232240"/>
            <a:ext cx="17492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600" b="1" dirty="0">
                <a:solidFill>
                  <a:schemeClr val="bg1"/>
                </a:solidFill>
              </a:rPr>
              <a:t>€12m Funding Application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17F3C6E-0B1D-4A36-9AB7-1F0AD89849EB}"/>
              </a:ext>
            </a:extLst>
          </p:cNvPr>
          <p:cNvSpPr/>
          <p:nvPr/>
        </p:nvSpPr>
        <p:spPr>
          <a:xfrm>
            <a:off x="3646228" y="795140"/>
            <a:ext cx="1457739" cy="1351721"/>
          </a:xfrm>
          <a:prstGeom prst="ellipse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B010A5-3ADB-492A-91B0-AE7C23A59BAA}"/>
              </a:ext>
            </a:extLst>
          </p:cNvPr>
          <p:cNvSpPr txBox="1"/>
          <p:nvPr/>
        </p:nvSpPr>
        <p:spPr>
          <a:xfrm>
            <a:off x="3593218" y="1109128"/>
            <a:ext cx="159130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600" b="1" dirty="0">
                <a:solidFill>
                  <a:schemeClr val="bg1"/>
                </a:solidFill>
              </a:rPr>
              <a:t>20% Social &amp; Affordable Homes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380D7-8F0F-41B8-B05F-95C3734AC0AD}"/>
              </a:ext>
            </a:extLst>
          </p:cNvPr>
          <p:cNvSpPr txBox="1"/>
          <p:nvPr/>
        </p:nvSpPr>
        <p:spPr>
          <a:xfrm>
            <a:off x="0" y="183520"/>
            <a:ext cx="2849217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IE" b="1" dirty="0"/>
              <a:t>Adamstown URDF  Proposal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B50922-EC64-4941-B767-B94385FD5F22}"/>
              </a:ext>
            </a:extLst>
          </p:cNvPr>
          <p:cNvCxnSpPr>
            <a:cxnSpLocks/>
          </p:cNvCxnSpPr>
          <p:nvPr/>
        </p:nvCxnSpPr>
        <p:spPr>
          <a:xfrm flipV="1">
            <a:off x="4587738" y="6003346"/>
            <a:ext cx="4572883" cy="10494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41C62E5-CF8B-4C57-B408-36E97C7F6FDB}"/>
              </a:ext>
            </a:extLst>
          </p:cNvPr>
          <p:cNvSpPr txBox="1"/>
          <p:nvPr/>
        </p:nvSpPr>
        <p:spPr>
          <a:xfrm>
            <a:off x="291547" y="2432852"/>
            <a:ext cx="5817705" cy="120032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b="1" dirty="0"/>
              <a:t>URDF Proposal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€12m Funding Application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/>
              <a:t>25% Match Funding (requirement provided by 3 private landowners)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7147D6-1B32-4B85-B2D1-75F45A0BDAA9}"/>
              </a:ext>
            </a:extLst>
          </p:cNvPr>
          <p:cNvSpPr txBox="1"/>
          <p:nvPr/>
        </p:nvSpPr>
        <p:spPr>
          <a:xfrm>
            <a:off x="291546" y="3888127"/>
            <a:ext cx="5817705" cy="1477328"/>
          </a:xfrm>
          <a:prstGeom prst="rect">
            <a:avLst/>
          </a:prstGeom>
          <a:solidFill>
            <a:schemeClr val="tx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chemeClr val="accent4"/>
                </a:solidFill>
              </a:rPr>
              <a:t>Housing &amp; Infrastructure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>
                <a:solidFill>
                  <a:schemeClr val="bg1"/>
                </a:solidFill>
              </a:rPr>
              <a:t>585 Homes: 2021 - 2024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>
                <a:solidFill>
                  <a:schemeClr val="bg1"/>
                </a:solidFill>
              </a:rPr>
              <a:t>Central Boulevard Park: Q3 2020 – Q2 2023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>
                <a:solidFill>
                  <a:schemeClr val="bg1"/>
                </a:solidFill>
              </a:rPr>
              <a:t>Civic/Library Building: Q3 2020 – Q4 2022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>
                <a:solidFill>
                  <a:schemeClr val="bg1"/>
                </a:solidFill>
              </a:rPr>
              <a:t>Town Centre Plaza: Q3 2020 – Q4 2022</a:t>
            </a:r>
          </a:p>
        </p:txBody>
      </p:sp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6E8EE89E-C98A-4F67-A22B-740AC3F127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2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62"/>
    </mc:Choice>
    <mc:Fallback xmlns="">
      <p:transition spd="slow" advTm="53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1177</TotalTime>
  <Words>264</Words>
  <Application>Microsoft Office PowerPoint</Application>
  <PresentationFormat>On-screen Show (4:3)</PresentationFormat>
  <Paragraphs>45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</dc:creator>
  <cp:lastModifiedBy>Marian Dunne</cp:lastModifiedBy>
  <cp:revision>17</cp:revision>
  <dcterms:created xsi:type="dcterms:W3CDTF">2020-06-27T12:00:20Z</dcterms:created>
  <dcterms:modified xsi:type="dcterms:W3CDTF">2020-07-02T15:07:44Z</dcterms:modified>
</cp:coreProperties>
</file>