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6" r:id="rId2"/>
    <p:sldId id="258" r:id="rId3"/>
    <p:sldId id="270" r:id="rId4"/>
    <p:sldId id="260" r:id="rId5"/>
    <p:sldId id="288" r:id="rId6"/>
    <p:sldId id="289" r:id="rId7"/>
    <p:sldId id="27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irdre Kirwan" initials="DK" lastIdx="1" clrIdx="0">
    <p:extLst>
      <p:ext uri="{19B8F6BF-5375-455C-9EA6-DF929625EA0E}">
        <p15:presenceInfo xmlns:p15="http://schemas.microsoft.com/office/powerpoint/2012/main" userId="S::dkirwan@sdublincoco.ie::c32802a8-e770-497e-9631-6ff424efb5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EB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82485" autoAdjust="0"/>
  </p:normalViewPr>
  <p:slideViewPr>
    <p:cSldViewPr snapToGrid="0">
      <p:cViewPr varScale="1">
        <p:scale>
          <a:sx n="67" d="100"/>
          <a:sy n="67" d="100"/>
        </p:scale>
        <p:origin x="6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00F5C-4583-4844-9012-49612471D11F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E5493-45F2-4C5C-97FC-936AABC8598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65931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E5493-45F2-4C5C-97FC-936AABC85980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629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E5493-45F2-4C5C-97FC-936AABC85980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8470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68% of housing requirement permitted – Q4 house count figures </a:t>
            </a:r>
          </a:p>
          <a:p>
            <a:endParaRPr lang="en-GB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DE5493-45F2-4C5C-97FC-936AABC85980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74320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6520-9048-4811-93FE-0C175B46A858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6B49-0FD3-48FB-9EEA-F918762A9F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1845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6520-9048-4811-93FE-0C175B46A858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6B49-0FD3-48FB-9EEA-F918762A9F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512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6520-9048-4811-93FE-0C175B46A858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6B49-0FD3-48FB-9EEA-F918762A9F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45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6520-9048-4811-93FE-0C175B46A858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6B49-0FD3-48FB-9EEA-F918762A9F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684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6520-9048-4811-93FE-0C175B46A858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6B49-0FD3-48FB-9EEA-F918762A9F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4608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6520-9048-4811-93FE-0C175B46A858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6B49-0FD3-48FB-9EEA-F918762A9F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552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6520-9048-4811-93FE-0C175B46A858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6B49-0FD3-48FB-9EEA-F918762A9F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857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6520-9048-4811-93FE-0C175B46A858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6B49-0FD3-48FB-9EEA-F918762A9F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649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6520-9048-4811-93FE-0C175B46A858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6B49-0FD3-48FB-9EEA-F918762A9F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772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6520-9048-4811-93FE-0C175B46A858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6B49-0FD3-48FB-9EEA-F918762A9F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513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6520-9048-4811-93FE-0C175B46A858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6B49-0FD3-48FB-9EEA-F918762A9F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2317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86520-9048-4811-93FE-0C175B46A858}" type="datetimeFigureOut">
              <a:rPr lang="en-IE" smtClean="0"/>
              <a:t>02/07/2020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16B49-0FD3-48FB-9EEA-F918762A9F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876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DD445-5FD4-42C9-8835-58DBECE3A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098" y="1106034"/>
            <a:ext cx="5019074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 b="1" dirty="0">
                <a:latin typeface="+mn-lt"/>
              </a:rPr>
              <a:t>Fortunestown Local Area Plan – Progress Update  </a:t>
            </a:r>
            <a:endParaRPr lang="en-IE" sz="4800" b="1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48C7A-DF7A-45B5-85B3-F23241FB3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124" y="4872924"/>
            <a:ext cx="5013698" cy="1208141"/>
          </a:xfrm>
        </p:spPr>
        <p:txBody>
          <a:bodyPr>
            <a:normAutofit/>
          </a:bodyPr>
          <a:lstStyle/>
          <a:p>
            <a:pPr algn="l"/>
            <a:r>
              <a:rPr lang="en-GB" sz="2800" dirty="0"/>
              <a:t>June 2020 Council Meeting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9AB705-1592-4141-A458-6C9007E94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214" t="5684" r="12076" b="10055"/>
          <a:stretch/>
        </p:blipFill>
        <p:spPr>
          <a:xfrm>
            <a:off x="6203325" y="1376140"/>
            <a:ext cx="5646052" cy="32041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36CF7F-137D-4636-A02D-1B450FE7D6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91" t="50000"/>
          <a:stretch/>
        </p:blipFill>
        <p:spPr>
          <a:xfrm>
            <a:off x="8620813" y="5357213"/>
            <a:ext cx="3077065" cy="723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D8B2F9-EFFF-4523-8667-12C6858EB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449" y="5299921"/>
            <a:ext cx="1739756" cy="838437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DDD08F0-17C5-4A9D-B695-64C1248ABA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1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7"/>
    </mc:Choice>
    <mc:Fallback xmlns="">
      <p:transition spd="slow" advTm="14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0FA05-1542-4FE2-A7CE-EE17FA62F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0" y="52163"/>
            <a:ext cx="9865895" cy="6805839"/>
          </a:xfrm>
          <a:prstGeom prst="rect">
            <a:avLst/>
          </a:prstGeom>
        </p:spPr>
      </p:pic>
      <p:pic>
        <p:nvPicPr>
          <p:cNvPr id="13" name="Graphic 12" descr="Marker">
            <a:extLst>
              <a:ext uri="{FF2B5EF4-FFF2-40B4-BE49-F238E27FC236}">
                <a16:creationId xmlns:a16="http://schemas.microsoft.com/office/drawing/2014/main" id="{8D08AC19-F26E-4C94-A37C-7BB81E989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8851" y="3359144"/>
            <a:ext cx="654593" cy="654593"/>
          </a:xfrm>
          <a:prstGeom prst="rect">
            <a:avLst/>
          </a:prstGeom>
        </p:spPr>
      </p:pic>
      <p:pic>
        <p:nvPicPr>
          <p:cNvPr id="14" name="Graphic 13" descr="Marker">
            <a:extLst>
              <a:ext uri="{FF2B5EF4-FFF2-40B4-BE49-F238E27FC236}">
                <a16:creationId xmlns:a16="http://schemas.microsoft.com/office/drawing/2014/main" id="{FFFDDA4D-4AF2-4617-A6C9-ED5E95DC5C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09688" y="1240536"/>
            <a:ext cx="521208" cy="521208"/>
          </a:xfrm>
          <a:prstGeom prst="rect">
            <a:avLst/>
          </a:prstGeom>
        </p:spPr>
      </p:pic>
      <p:pic>
        <p:nvPicPr>
          <p:cNvPr id="15" name="Graphic 14" descr="Marker">
            <a:extLst>
              <a:ext uri="{FF2B5EF4-FFF2-40B4-BE49-F238E27FC236}">
                <a16:creationId xmlns:a16="http://schemas.microsoft.com/office/drawing/2014/main" id="{C51D2F67-5ADA-4144-9DE5-9D4E31B9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79192" y="3009727"/>
            <a:ext cx="521208" cy="521208"/>
          </a:xfrm>
          <a:prstGeom prst="rect">
            <a:avLst/>
          </a:prstGeom>
        </p:spPr>
      </p:pic>
      <p:pic>
        <p:nvPicPr>
          <p:cNvPr id="16" name="Graphic 15" descr="Marker">
            <a:extLst>
              <a:ext uri="{FF2B5EF4-FFF2-40B4-BE49-F238E27FC236}">
                <a16:creationId xmlns:a16="http://schemas.microsoft.com/office/drawing/2014/main" id="{1018313E-3D49-4BFF-A016-7E68433E4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6773" y="2613904"/>
            <a:ext cx="521208" cy="5212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312FF4-246D-46BA-ACE4-2F78AC7180CD}"/>
              </a:ext>
            </a:extLst>
          </p:cNvPr>
          <p:cNvSpPr txBox="1"/>
          <p:nvPr/>
        </p:nvSpPr>
        <p:spPr>
          <a:xfrm>
            <a:off x="10375353" y="2619072"/>
            <a:ext cx="1804897" cy="36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Citywest SC</a:t>
            </a:r>
            <a:endParaRPr lang="en-IE" dirty="0"/>
          </a:p>
        </p:txBody>
      </p:sp>
      <p:pic>
        <p:nvPicPr>
          <p:cNvPr id="20" name="Graphic 19" descr="Marker">
            <a:extLst>
              <a:ext uri="{FF2B5EF4-FFF2-40B4-BE49-F238E27FC236}">
                <a16:creationId xmlns:a16="http://schemas.microsoft.com/office/drawing/2014/main" id="{81EE285C-CA79-4C8A-92EA-D9681BBD85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00909" y="3208196"/>
            <a:ext cx="521208" cy="5212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B3C9A4-D7F2-4FCD-8EF4-9C2B3B33F629}"/>
              </a:ext>
            </a:extLst>
          </p:cNvPr>
          <p:cNvSpPr txBox="1"/>
          <p:nvPr/>
        </p:nvSpPr>
        <p:spPr>
          <a:xfrm>
            <a:off x="10409272" y="3131916"/>
            <a:ext cx="180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Cheeverstown Luas</a:t>
            </a:r>
            <a:endParaRPr lang="en-IE" dirty="0"/>
          </a:p>
        </p:txBody>
      </p:sp>
      <p:pic>
        <p:nvPicPr>
          <p:cNvPr id="22" name="Graphic 21" descr="Marker">
            <a:extLst>
              <a:ext uri="{FF2B5EF4-FFF2-40B4-BE49-F238E27FC236}">
                <a16:creationId xmlns:a16="http://schemas.microsoft.com/office/drawing/2014/main" id="{EB1B5A1F-AC3F-4977-86A0-F54342E22A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76928" y="3851754"/>
            <a:ext cx="521208" cy="5212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4732F91-BA61-4C98-88E7-45B6CC71D077}"/>
              </a:ext>
            </a:extLst>
          </p:cNvPr>
          <p:cNvSpPr txBox="1"/>
          <p:nvPr/>
        </p:nvSpPr>
        <p:spPr>
          <a:xfrm>
            <a:off x="10392012" y="3808240"/>
            <a:ext cx="1804897" cy="36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Saggart Luas</a:t>
            </a:r>
            <a:endParaRPr lang="en-IE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667F05B-3AB1-4091-AB59-34F1591C7D2F}"/>
              </a:ext>
            </a:extLst>
          </p:cNvPr>
          <p:cNvSpPr/>
          <p:nvPr/>
        </p:nvSpPr>
        <p:spPr>
          <a:xfrm>
            <a:off x="2739079" y="877729"/>
            <a:ext cx="6903720" cy="2715768"/>
          </a:xfrm>
          <a:custGeom>
            <a:avLst/>
            <a:gdLst>
              <a:gd name="connsiteX0" fmla="*/ 4873752 w 4873752"/>
              <a:gd name="connsiteY0" fmla="*/ 0 h 1965960"/>
              <a:gd name="connsiteX1" fmla="*/ 3182112 w 4873752"/>
              <a:gd name="connsiteY1" fmla="*/ 731520 h 1965960"/>
              <a:gd name="connsiteX2" fmla="*/ 2423160 w 4873752"/>
              <a:gd name="connsiteY2" fmla="*/ 1828800 h 1965960"/>
              <a:gd name="connsiteX3" fmla="*/ 1527048 w 4873752"/>
              <a:gd name="connsiteY3" fmla="*/ 1911096 h 1965960"/>
              <a:gd name="connsiteX4" fmla="*/ 1298448 w 4873752"/>
              <a:gd name="connsiteY4" fmla="*/ 1965960 h 1965960"/>
              <a:gd name="connsiteX5" fmla="*/ 914400 w 4873752"/>
              <a:gd name="connsiteY5" fmla="*/ 1938528 h 1965960"/>
              <a:gd name="connsiteX6" fmla="*/ 804672 w 4873752"/>
              <a:gd name="connsiteY6" fmla="*/ 1819656 h 1965960"/>
              <a:gd name="connsiteX7" fmla="*/ 9144 w 4873752"/>
              <a:gd name="connsiteY7" fmla="*/ 1810512 h 1965960"/>
              <a:gd name="connsiteX8" fmla="*/ 0 w 4873752"/>
              <a:gd name="connsiteY8" fmla="*/ 1792224 h 1965960"/>
              <a:gd name="connsiteX0" fmla="*/ 6916697 w 6916697"/>
              <a:gd name="connsiteY0" fmla="*/ 0 h 2715768"/>
              <a:gd name="connsiteX1" fmla="*/ 3182112 w 6916697"/>
              <a:gd name="connsiteY1" fmla="*/ 1481328 h 2715768"/>
              <a:gd name="connsiteX2" fmla="*/ 2423160 w 6916697"/>
              <a:gd name="connsiteY2" fmla="*/ 2578608 h 2715768"/>
              <a:gd name="connsiteX3" fmla="*/ 1527048 w 6916697"/>
              <a:gd name="connsiteY3" fmla="*/ 2660904 h 2715768"/>
              <a:gd name="connsiteX4" fmla="*/ 1298448 w 6916697"/>
              <a:gd name="connsiteY4" fmla="*/ 2715768 h 2715768"/>
              <a:gd name="connsiteX5" fmla="*/ 914400 w 6916697"/>
              <a:gd name="connsiteY5" fmla="*/ 2688336 h 2715768"/>
              <a:gd name="connsiteX6" fmla="*/ 804672 w 6916697"/>
              <a:gd name="connsiteY6" fmla="*/ 2569464 h 2715768"/>
              <a:gd name="connsiteX7" fmla="*/ 9144 w 6916697"/>
              <a:gd name="connsiteY7" fmla="*/ 2560320 h 2715768"/>
              <a:gd name="connsiteX8" fmla="*/ 0 w 6916697"/>
              <a:gd name="connsiteY8" fmla="*/ 2542032 h 2715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6697" h="2715768">
                <a:moveTo>
                  <a:pt x="6916697" y="0"/>
                </a:moveTo>
                <a:lnTo>
                  <a:pt x="3182112" y="1481328"/>
                </a:lnTo>
                <a:lnTo>
                  <a:pt x="2423160" y="2578608"/>
                </a:lnTo>
                <a:lnTo>
                  <a:pt x="1527048" y="2660904"/>
                </a:lnTo>
                <a:lnTo>
                  <a:pt x="1298448" y="2715768"/>
                </a:lnTo>
                <a:lnTo>
                  <a:pt x="914400" y="2688336"/>
                </a:lnTo>
                <a:lnTo>
                  <a:pt x="804672" y="2569464"/>
                </a:lnTo>
                <a:lnTo>
                  <a:pt x="9144" y="2560320"/>
                </a:lnTo>
                <a:lnTo>
                  <a:pt x="0" y="2542032"/>
                </a:lnTo>
              </a:path>
            </a:pathLst>
          </a:cu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E9E13FB-B952-478A-90E8-D439ACF6F22D}"/>
              </a:ext>
            </a:extLst>
          </p:cNvPr>
          <p:cNvCxnSpPr>
            <a:cxnSpLocks/>
          </p:cNvCxnSpPr>
          <p:nvPr/>
        </p:nvCxnSpPr>
        <p:spPr>
          <a:xfrm flipV="1">
            <a:off x="9916562" y="4488909"/>
            <a:ext cx="292606" cy="120224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2932466-A0B3-4748-88F9-C0B5B9AF7546}"/>
              </a:ext>
            </a:extLst>
          </p:cNvPr>
          <p:cNvSpPr txBox="1"/>
          <p:nvPr/>
        </p:nvSpPr>
        <p:spPr>
          <a:xfrm>
            <a:off x="10387103" y="4248609"/>
            <a:ext cx="1804897" cy="36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Luas Line</a:t>
            </a:r>
            <a:endParaRPr lang="en-IE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C081362-9CA8-492E-B17C-47E2FD4D9B8E}"/>
              </a:ext>
            </a:extLst>
          </p:cNvPr>
          <p:cNvSpPr/>
          <p:nvPr/>
        </p:nvSpPr>
        <p:spPr>
          <a:xfrm>
            <a:off x="109057" y="195571"/>
            <a:ext cx="4597167" cy="3053592"/>
          </a:xfrm>
          <a:custGeom>
            <a:avLst/>
            <a:gdLst>
              <a:gd name="connsiteX0" fmla="*/ 0 w 4597167"/>
              <a:gd name="connsiteY0" fmla="*/ 3053592 h 3053592"/>
              <a:gd name="connsiteX1" fmla="*/ 528506 w 4597167"/>
              <a:gd name="connsiteY1" fmla="*/ 2508308 h 3053592"/>
              <a:gd name="connsiteX2" fmla="*/ 1157681 w 4597167"/>
              <a:gd name="connsiteY2" fmla="*/ 1870745 h 3053592"/>
              <a:gd name="connsiteX3" fmla="*/ 1526796 w 4597167"/>
              <a:gd name="connsiteY3" fmla="*/ 1602297 h 3053592"/>
              <a:gd name="connsiteX4" fmla="*/ 2080470 w 4597167"/>
              <a:gd name="connsiteY4" fmla="*/ 1484851 h 3053592"/>
              <a:gd name="connsiteX5" fmla="*/ 3238150 w 4597167"/>
              <a:gd name="connsiteY5" fmla="*/ 1283515 h 3053592"/>
              <a:gd name="connsiteX6" fmla="*/ 3867325 w 4597167"/>
              <a:gd name="connsiteY6" fmla="*/ 964734 h 3053592"/>
              <a:gd name="connsiteX7" fmla="*/ 4043493 w 4597167"/>
              <a:gd name="connsiteY7" fmla="*/ 780176 h 3053592"/>
              <a:gd name="connsiteX8" fmla="*/ 4597167 w 4597167"/>
              <a:gd name="connsiteY8" fmla="*/ 0 h 3053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7167" h="3053592">
                <a:moveTo>
                  <a:pt x="0" y="3053592"/>
                </a:moveTo>
                <a:lnTo>
                  <a:pt x="528506" y="2508308"/>
                </a:lnTo>
                <a:lnTo>
                  <a:pt x="1157681" y="1870745"/>
                </a:lnTo>
                <a:lnTo>
                  <a:pt x="1526796" y="1602297"/>
                </a:lnTo>
                <a:lnTo>
                  <a:pt x="2080470" y="1484851"/>
                </a:lnTo>
                <a:lnTo>
                  <a:pt x="3238150" y="1283515"/>
                </a:lnTo>
                <a:lnTo>
                  <a:pt x="3867325" y="964734"/>
                </a:lnTo>
                <a:lnTo>
                  <a:pt x="4043493" y="780176"/>
                </a:lnTo>
                <a:lnTo>
                  <a:pt x="4597167" y="0"/>
                </a:lnTo>
              </a:path>
            </a:pathLst>
          </a:custGeom>
          <a:noFill/>
          <a:ln w="381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2F4EA4-0BA8-464C-84C8-BB104E2679EF}"/>
              </a:ext>
            </a:extLst>
          </p:cNvPr>
          <p:cNvCxnSpPr>
            <a:cxnSpLocks/>
          </p:cNvCxnSpPr>
          <p:nvPr/>
        </p:nvCxnSpPr>
        <p:spPr>
          <a:xfrm flipV="1">
            <a:off x="9913858" y="4930754"/>
            <a:ext cx="295310" cy="140453"/>
          </a:xfrm>
          <a:prstGeom prst="line">
            <a:avLst/>
          </a:prstGeom>
          <a:ln w="381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1495F0-2271-4389-AA55-FE29434C7390}"/>
              </a:ext>
            </a:extLst>
          </p:cNvPr>
          <p:cNvSpPr txBox="1"/>
          <p:nvPr/>
        </p:nvSpPr>
        <p:spPr>
          <a:xfrm>
            <a:off x="10375353" y="4690726"/>
            <a:ext cx="1804897" cy="36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Naas Road </a:t>
            </a:r>
            <a:endParaRPr lang="en-I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1E5A9F-2114-4A00-9D43-F6A23FB3E235}"/>
              </a:ext>
            </a:extLst>
          </p:cNvPr>
          <p:cNvSpPr txBox="1"/>
          <p:nvPr/>
        </p:nvSpPr>
        <p:spPr>
          <a:xfrm>
            <a:off x="1013791" y="4451935"/>
            <a:ext cx="118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Saggart</a:t>
            </a:r>
            <a:r>
              <a:rPr lang="en-GB" dirty="0"/>
              <a:t> </a:t>
            </a:r>
            <a:endParaRPr lang="en-I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8607C1-7A65-4997-9DF9-D4A54814A665}"/>
              </a:ext>
            </a:extLst>
          </p:cNvPr>
          <p:cNvSpPr txBox="1"/>
          <p:nvPr/>
        </p:nvSpPr>
        <p:spPr>
          <a:xfrm>
            <a:off x="685246" y="2825061"/>
            <a:ext cx="180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Citywest Hotel </a:t>
            </a:r>
            <a:endParaRPr lang="en-IE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8664F8-4F7B-4FEE-BC73-9837E5D1F21C}"/>
              </a:ext>
            </a:extLst>
          </p:cNvPr>
          <p:cNvSpPr txBox="1"/>
          <p:nvPr/>
        </p:nvSpPr>
        <p:spPr>
          <a:xfrm>
            <a:off x="6817316" y="2372607"/>
            <a:ext cx="118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Brookfield  </a:t>
            </a:r>
            <a:endParaRPr lang="en-IE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B559F7-B77D-468B-9E73-FEE8E3C44B78}"/>
              </a:ext>
            </a:extLst>
          </p:cNvPr>
          <p:cNvSpPr txBox="1"/>
          <p:nvPr/>
        </p:nvSpPr>
        <p:spPr>
          <a:xfrm>
            <a:off x="4327959" y="1209156"/>
            <a:ext cx="285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Citywest Campus   </a:t>
            </a:r>
            <a:endParaRPr lang="en-IE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4DD445-5FD4-42C9-8835-58DBECE3A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6531" y="586787"/>
            <a:ext cx="1695840" cy="721613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1800" b="1" dirty="0">
                <a:latin typeface="+mn-lt"/>
              </a:rPr>
              <a:t>LAP Boundary Map </a:t>
            </a:r>
            <a:endParaRPr lang="en-IE" sz="1800" b="1" dirty="0">
              <a:latin typeface="+mn-l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278A0C-6D00-4154-86C3-93CEC4D60AA0}"/>
              </a:ext>
            </a:extLst>
          </p:cNvPr>
          <p:cNvCxnSpPr>
            <a:cxnSpLocks/>
          </p:cNvCxnSpPr>
          <p:nvPr/>
        </p:nvCxnSpPr>
        <p:spPr>
          <a:xfrm flipV="1">
            <a:off x="10031867" y="1412722"/>
            <a:ext cx="2002830" cy="1802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3A75FC7-81C0-43CD-8B17-9D96F3283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28"/>
    </mc:Choice>
    <mc:Fallback xmlns="">
      <p:transition spd="slow" advTm="38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D00837-30B6-4C4F-B192-03920B35F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924"/>
          <a:stretch/>
        </p:blipFill>
        <p:spPr>
          <a:xfrm>
            <a:off x="169256" y="150126"/>
            <a:ext cx="9258830" cy="64710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4823593-7A37-43E5-9338-F6B52A44D69E}"/>
              </a:ext>
            </a:extLst>
          </p:cNvPr>
          <p:cNvSpPr txBox="1">
            <a:spLocks/>
          </p:cNvSpPr>
          <p:nvPr/>
        </p:nvSpPr>
        <p:spPr>
          <a:xfrm>
            <a:off x="9970147" y="312036"/>
            <a:ext cx="1878953" cy="64998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latin typeface="+mn-lt"/>
              </a:rPr>
              <a:t>LAP Framework</a:t>
            </a:r>
            <a:r>
              <a:rPr lang="en-GB" sz="1800" b="1" dirty="0"/>
              <a:t> </a:t>
            </a:r>
            <a:endParaRPr lang="en-IE" sz="1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1C020-9EF8-4724-A17E-3663725A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989" y="5794410"/>
            <a:ext cx="1739756" cy="838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3F520-DB47-43C7-B705-B93742C69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565" y="3187083"/>
            <a:ext cx="894199" cy="894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C9E3B9-19B9-420B-8828-A6B2E8A2F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1524" y="4265317"/>
            <a:ext cx="615749" cy="6157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62D69-FA62-49DD-BE76-D0146FEE1239}"/>
              </a:ext>
            </a:extLst>
          </p:cNvPr>
          <p:cNvSpPr txBox="1"/>
          <p:nvPr/>
        </p:nvSpPr>
        <p:spPr>
          <a:xfrm>
            <a:off x="10218198" y="4511734"/>
            <a:ext cx="180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Citywest SC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988AF1-FF93-4085-9BD6-C242E46BA2A8}"/>
              </a:ext>
            </a:extLst>
          </p:cNvPr>
          <p:cNvCxnSpPr>
            <a:cxnSpLocks/>
          </p:cNvCxnSpPr>
          <p:nvPr/>
        </p:nvCxnSpPr>
        <p:spPr>
          <a:xfrm>
            <a:off x="9883324" y="685620"/>
            <a:ext cx="2052597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4592A01-6F92-4866-9FDE-C96FCEF077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4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38"/>
    </mc:Choice>
    <mc:Fallback xmlns="">
      <p:transition spd="slow" advTm="3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BC9BC-A72C-4873-B67F-578BFA78A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9" r="1201" b="1524"/>
          <a:stretch/>
        </p:blipFill>
        <p:spPr>
          <a:xfrm>
            <a:off x="1920" y="270509"/>
            <a:ext cx="9735686" cy="6545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4DD445-5FD4-42C9-8835-58DBECE3A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138" y="406118"/>
            <a:ext cx="2348256" cy="36843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GB" sz="1800" b="1" dirty="0">
                <a:latin typeface="+mn-lt"/>
              </a:rPr>
              <a:t>Housing Development</a:t>
            </a:r>
            <a:endParaRPr lang="en-IE" sz="1800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13E41B-4F9D-4721-9CB6-97D67BD03B9C}"/>
              </a:ext>
            </a:extLst>
          </p:cNvPr>
          <p:cNvSpPr txBox="1"/>
          <p:nvPr/>
        </p:nvSpPr>
        <p:spPr>
          <a:xfrm>
            <a:off x="2811044" y="2402958"/>
            <a:ext cx="3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14DB42-AB6B-4364-8CB8-F07E7BB092D1}"/>
              </a:ext>
            </a:extLst>
          </p:cNvPr>
          <p:cNvSpPr txBox="1"/>
          <p:nvPr/>
        </p:nvSpPr>
        <p:spPr>
          <a:xfrm>
            <a:off x="4902123" y="2678312"/>
            <a:ext cx="3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D4FE6-8E59-4239-A94F-290B7061A520}"/>
              </a:ext>
            </a:extLst>
          </p:cNvPr>
          <p:cNvSpPr txBox="1"/>
          <p:nvPr/>
        </p:nvSpPr>
        <p:spPr>
          <a:xfrm>
            <a:off x="4800248" y="3144052"/>
            <a:ext cx="3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9373F4-336C-4D38-8A4F-15853D01ECE2}"/>
              </a:ext>
            </a:extLst>
          </p:cNvPr>
          <p:cNvSpPr txBox="1"/>
          <p:nvPr/>
        </p:nvSpPr>
        <p:spPr>
          <a:xfrm>
            <a:off x="5517347" y="3382223"/>
            <a:ext cx="3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</a:t>
            </a:r>
            <a:endParaRPr lang="en-I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067A32-8A0A-4CFF-BC4F-00DC0455910D}"/>
              </a:ext>
            </a:extLst>
          </p:cNvPr>
          <p:cNvSpPr txBox="1"/>
          <p:nvPr/>
        </p:nvSpPr>
        <p:spPr>
          <a:xfrm>
            <a:off x="5599834" y="3639785"/>
            <a:ext cx="3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</a:t>
            </a:r>
            <a:endParaRPr lang="en-I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3E2796-146E-48FD-B7DA-E8C0C6BF4948}"/>
              </a:ext>
            </a:extLst>
          </p:cNvPr>
          <p:cNvSpPr txBox="1"/>
          <p:nvPr/>
        </p:nvSpPr>
        <p:spPr>
          <a:xfrm>
            <a:off x="4741767" y="3581449"/>
            <a:ext cx="467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</a:t>
            </a:r>
            <a:endParaRPr lang="en-I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2B0AFD-6891-44C7-9307-D2E31D1D746C}"/>
              </a:ext>
            </a:extLst>
          </p:cNvPr>
          <p:cNvSpPr txBox="1"/>
          <p:nvPr/>
        </p:nvSpPr>
        <p:spPr>
          <a:xfrm>
            <a:off x="9820093" y="72796"/>
            <a:ext cx="234825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524 Permitted</a:t>
            </a:r>
            <a:r>
              <a:rPr lang="en-GB" sz="1400" dirty="0"/>
              <a:t>, </a:t>
            </a:r>
            <a:r>
              <a:rPr lang="en-GB" sz="1100" dirty="0"/>
              <a:t>88 under construction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226 Permitted</a:t>
            </a:r>
            <a:r>
              <a:rPr lang="en-GB" sz="1400" dirty="0"/>
              <a:t>, </a:t>
            </a:r>
            <a:r>
              <a:rPr lang="en-GB" sz="1100" dirty="0"/>
              <a:t>24 under construction, 212 complete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459 permitted</a:t>
            </a:r>
            <a:r>
              <a:rPr lang="en-GB" sz="1400" dirty="0"/>
              <a:t>,</a:t>
            </a:r>
            <a:r>
              <a:rPr lang="en-GB" sz="1200" dirty="0"/>
              <a:t> </a:t>
            </a:r>
            <a:r>
              <a:rPr lang="en-GB" sz="1100" dirty="0"/>
              <a:t>336 under construction, 105 complete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111 permitted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128 permitted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12 permitted</a:t>
            </a:r>
            <a:r>
              <a:rPr lang="en-GB" sz="1400" dirty="0"/>
              <a:t>,</a:t>
            </a:r>
            <a:r>
              <a:rPr lang="en-GB" sz="1200" dirty="0"/>
              <a:t> </a:t>
            </a:r>
            <a:r>
              <a:rPr lang="en-GB" sz="1100" dirty="0"/>
              <a:t>6 complete</a:t>
            </a:r>
            <a:endParaRPr lang="en-GB" sz="11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384 permitted</a:t>
            </a:r>
            <a:r>
              <a:rPr lang="en-GB" sz="1400" dirty="0"/>
              <a:t>, </a:t>
            </a:r>
            <a:r>
              <a:rPr lang="en-GB" sz="1100" dirty="0"/>
              <a:t>55 under construction, 195 complete </a:t>
            </a:r>
            <a:endParaRPr lang="en-GB" sz="110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78 permitted</a:t>
            </a:r>
            <a:r>
              <a:rPr lang="en-GB" sz="1400" dirty="0"/>
              <a:t>,  </a:t>
            </a:r>
            <a:r>
              <a:rPr lang="en-GB" sz="1100" dirty="0"/>
              <a:t>78 under construction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52 permitted, </a:t>
            </a:r>
            <a:r>
              <a:rPr lang="en-GB" sz="1100" dirty="0"/>
              <a:t>52 under construction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263 Permitted, </a:t>
            </a:r>
            <a:r>
              <a:rPr lang="en-GB" sz="1100" dirty="0"/>
              <a:t>263 complete  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488 Permitted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290 Permitted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463 Permitted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GB" sz="1400" b="1" dirty="0"/>
              <a:t>SHD Pre Planning Stage </a:t>
            </a:r>
            <a:r>
              <a:rPr lang="en-GB" sz="1200" dirty="0"/>
              <a:t>690 Unit</a:t>
            </a:r>
            <a:r>
              <a:rPr lang="en-GB" sz="1400" dirty="0"/>
              <a:t>s</a:t>
            </a:r>
          </a:p>
          <a:p>
            <a:endParaRPr lang="en-IE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ED552BD-0FC3-4255-9CDD-85A0E005298D}"/>
              </a:ext>
            </a:extLst>
          </p:cNvPr>
          <p:cNvSpPr/>
          <p:nvPr/>
        </p:nvSpPr>
        <p:spPr>
          <a:xfrm>
            <a:off x="3553616" y="2376982"/>
            <a:ext cx="853440" cy="1097280"/>
          </a:xfrm>
          <a:custGeom>
            <a:avLst/>
            <a:gdLst>
              <a:gd name="connsiteX0" fmla="*/ 243840 w 853440"/>
              <a:gd name="connsiteY0" fmla="*/ 504825 h 1097280"/>
              <a:gd name="connsiteX1" fmla="*/ 327660 w 853440"/>
              <a:gd name="connsiteY1" fmla="*/ 721995 h 1097280"/>
              <a:gd name="connsiteX2" fmla="*/ 177165 w 853440"/>
              <a:gd name="connsiteY2" fmla="*/ 784860 h 1097280"/>
              <a:gd name="connsiteX3" fmla="*/ 146685 w 853440"/>
              <a:gd name="connsiteY3" fmla="*/ 693420 h 1097280"/>
              <a:gd name="connsiteX4" fmla="*/ 89535 w 853440"/>
              <a:gd name="connsiteY4" fmla="*/ 712470 h 1097280"/>
              <a:gd name="connsiteX5" fmla="*/ 28575 w 853440"/>
              <a:gd name="connsiteY5" fmla="*/ 815340 h 1097280"/>
              <a:gd name="connsiteX6" fmla="*/ 41910 w 853440"/>
              <a:gd name="connsiteY6" fmla="*/ 857250 h 1097280"/>
              <a:gd name="connsiteX7" fmla="*/ 0 w 853440"/>
              <a:gd name="connsiteY7" fmla="*/ 899160 h 1097280"/>
              <a:gd name="connsiteX8" fmla="*/ 64770 w 853440"/>
              <a:gd name="connsiteY8" fmla="*/ 1072515 h 1097280"/>
              <a:gd name="connsiteX9" fmla="*/ 104775 w 853440"/>
              <a:gd name="connsiteY9" fmla="*/ 1066800 h 1097280"/>
              <a:gd name="connsiteX10" fmla="*/ 140970 w 853440"/>
              <a:gd name="connsiteY10" fmla="*/ 1097280 h 1097280"/>
              <a:gd name="connsiteX11" fmla="*/ 805815 w 853440"/>
              <a:gd name="connsiteY11" fmla="*/ 902970 h 1097280"/>
              <a:gd name="connsiteX12" fmla="*/ 790575 w 853440"/>
              <a:gd name="connsiteY12" fmla="*/ 851535 h 1097280"/>
              <a:gd name="connsiteX13" fmla="*/ 853440 w 853440"/>
              <a:gd name="connsiteY13" fmla="*/ 803910 h 1097280"/>
              <a:gd name="connsiteX14" fmla="*/ 819150 w 853440"/>
              <a:gd name="connsiteY14" fmla="*/ 253365 h 1097280"/>
              <a:gd name="connsiteX15" fmla="*/ 782955 w 853440"/>
              <a:gd name="connsiteY15" fmla="*/ 0 h 1097280"/>
              <a:gd name="connsiteX16" fmla="*/ 710565 w 853440"/>
              <a:gd name="connsiteY16" fmla="*/ 80010 h 1097280"/>
              <a:gd name="connsiteX17" fmla="*/ 720090 w 853440"/>
              <a:gd name="connsiteY17" fmla="*/ 255270 h 1097280"/>
              <a:gd name="connsiteX18" fmla="*/ 630555 w 853440"/>
              <a:gd name="connsiteY18" fmla="*/ 354330 h 1097280"/>
              <a:gd name="connsiteX19" fmla="*/ 638175 w 853440"/>
              <a:gd name="connsiteY19" fmla="*/ 381000 h 1097280"/>
              <a:gd name="connsiteX20" fmla="*/ 243840 w 853440"/>
              <a:gd name="connsiteY20" fmla="*/ 504825 h 1097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3440" h="1097280">
                <a:moveTo>
                  <a:pt x="243840" y="504825"/>
                </a:moveTo>
                <a:lnTo>
                  <a:pt x="327660" y="721995"/>
                </a:lnTo>
                <a:lnTo>
                  <a:pt x="177165" y="784860"/>
                </a:lnTo>
                <a:lnTo>
                  <a:pt x="146685" y="693420"/>
                </a:lnTo>
                <a:lnTo>
                  <a:pt x="89535" y="712470"/>
                </a:lnTo>
                <a:lnTo>
                  <a:pt x="28575" y="815340"/>
                </a:lnTo>
                <a:lnTo>
                  <a:pt x="41910" y="857250"/>
                </a:lnTo>
                <a:lnTo>
                  <a:pt x="0" y="899160"/>
                </a:lnTo>
                <a:lnTo>
                  <a:pt x="64770" y="1072515"/>
                </a:lnTo>
                <a:lnTo>
                  <a:pt x="104775" y="1066800"/>
                </a:lnTo>
                <a:lnTo>
                  <a:pt x="140970" y="1097280"/>
                </a:lnTo>
                <a:lnTo>
                  <a:pt x="805815" y="902970"/>
                </a:lnTo>
                <a:lnTo>
                  <a:pt x="790575" y="851535"/>
                </a:lnTo>
                <a:lnTo>
                  <a:pt x="853440" y="803910"/>
                </a:lnTo>
                <a:lnTo>
                  <a:pt x="819150" y="253365"/>
                </a:lnTo>
                <a:lnTo>
                  <a:pt x="782955" y="0"/>
                </a:lnTo>
                <a:lnTo>
                  <a:pt x="710565" y="80010"/>
                </a:lnTo>
                <a:lnTo>
                  <a:pt x="720090" y="255270"/>
                </a:lnTo>
                <a:lnTo>
                  <a:pt x="630555" y="354330"/>
                </a:lnTo>
                <a:lnTo>
                  <a:pt x="638175" y="381000"/>
                </a:lnTo>
                <a:lnTo>
                  <a:pt x="243840" y="504825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highlight>
                <a:srgbClr val="008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35112-CE53-4B04-864C-B38302A33DC0}"/>
              </a:ext>
            </a:extLst>
          </p:cNvPr>
          <p:cNvSpPr txBox="1"/>
          <p:nvPr/>
        </p:nvSpPr>
        <p:spPr>
          <a:xfrm>
            <a:off x="3891322" y="2893577"/>
            <a:ext cx="3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  <a:endParaRPr lang="en-IE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BD3D3C-796F-4A70-9D2D-15DA05F5950C}"/>
              </a:ext>
            </a:extLst>
          </p:cNvPr>
          <p:cNvSpPr/>
          <p:nvPr/>
        </p:nvSpPr>
        <p:spPr>
          <a:xfrm>
            <a:off x="4341533" y="2369972"/>
            <a:ext cx="528230" cy="509311"/>
          </a:xfrm>
          <a:custGeom>
            <a:avLst/>
            <a:gdLst>
              <a:gd name="connsiteX0" fmla="*/ 0 w 498230"/>
              <a:gd name="connsiteY0" fmla="*/ 0 h 523630"/>
              <a:gd name="connsiteX1" fmla="*/ 39076 w 498230"/>
              <a:gd name="connsiteY1" fmla="*/ 230553 h 523630"/>
              <a:gd name="connsiteX2" fmla="*/ 48846 w 498230"/>
              <a:gd name="connsiteY2" fmla="*/ 375138 h 523630"/>
              <a:gd name="connsiteX3" fmla="*/ 50800 w 498230"/>
              <a:gd name="connsiteY3" fmla="*/ 431800 h 523630"/>
              <a:gd name="connsiteX4" fmla="*/ 52753 w 498230"/>
              <a:gd name="connsiteY4" fmla="*/ 502138 h 523630"/>
              <a:gd name="connsiteX5" fmla="*/ 257907 w 498230"/>
              <a:gd name="connsiteY5" fmla="*/ 492369 h 523630"/>
              <a:gd name="connsiteX6" fmla="*/ 472830 w 498230"/>
              <a:gd name="connsiteY6" fmla="*/ 523630 h 523630"/>
              <a:gd name="connsiteX7" fmla="*/ 498230 w 498230"/>
              <a:gd name="connsiteY7" fmla="*/ 443523 h 523630"/>
              <a:gd name="connsiteX8" fmla="*/ 375138 w 498230"/>
              <a:gd name="connsiteY8" fmla="*/ 252046 h 523630"/>
              <a:gd name="connsiteX9" fmla="*/ 339969 w 498230"/>
              <a:gd name="connsiteY9" fmla="*/ 211015 h 523630"/>
              <a:gd name="connsiteX10" fmla="*/ 138723 w 498230"/>
              <a:gd name="connsiteY10" fmla="*/ 54707 h 523630"/>
              <a:gd name="connsiteX11" fmla="*/ 82061 w 498230"/>
              <a:gd name="connsiteY11" fmla="*/ 17584 h 523630"/>
              <a:gd name="connsiteX12" fmla="*/ 0 w 498230"/>
              <a:gd name="connsiteY12" fmla="*/ 0 h 52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30" h="523630">
                <a:moveTo>
                  <a:pt x="0" y="0"/>
                </a:moveTo>
                <a:lnTo>
                  <a:pt x="39076" y="230553"/>
                </a:lnTo>
                <a:lnTo>
                  <a:pt x="48846" y="375138"/>
                </a:lnTo>
                <a:cubicBezTo>
                  <a:pt x="49497" y="394025"/>
                  <a:pt x="50149" y="412913"/>
                  <a:pt x="50800" y="431800"/>
                </a:cubicBezTo>
                <a:lnTo>
                  <a:pt x="52753" y="502138"/>
                </a:lnTo>
                <a:lnTo>
                  <a:pt x="257907" y="492369"/>
                </a:lnTo>
                <a:lnTo>
                  <a:pt x="472830" y="523630"/>
                </a:lnTo>
                <a:lnTo>
                  <a:pt x="498230" y="443523"/>
                </a:lnTo>
                <a:lnTo>
                  <a:pt x="375138" y="252046"/>
                </a:lnTo>
                <a:lnTo>
                  <a:pt x="339969" y="211015"/>
                </a:lnTo>
                <a:lnTo>
                  <a:pt x="138723" y="54707"/>
                </a:lnTo>
                <a:lnTo>
                  <a:pt x="82061" y="175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DA36B1-6DF6-4C01-9594-D15CC90F74A9}"/>
              </a:ext>
            </a:extLst>
          </p:cNvPr>
          <p:cNvSpPr txBox="1"/>
          <p:nvPr/>
        </p:nvSpPr>
        <p:spPr>
          <a:xfrm>
            <a:off x="4440299" y="2770299"/>
            <a:ext cx="35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  <a:endParaRPr lang="en-I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1860B8-EBCE-46CB-A5E8-916CEC159238}"/>
              </a:ext>
            </a:extLst>
          </p:cNvPr>
          <p:cNvSpPr txBox="1"/>
          <p:nvPr/>
        </p:nvSpPr>
        <p:spPr>
          <a:xfrm>
            <a:off x="2970863" y="3164221"/>
            <a:ext cx="43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</a:t>
            </a:r>
            <a:endParaRPr lang="en-IE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3F11042-5F2A-4A20-87DA-A7B35CAD578F}"/>
              </a:ext>
            </a:extLst>
          </p:cNvPr>
          <p:cNvSpPr/>
          <p:nvPr/>
        </p:nvSpPr>
        <p:spPr>
          <a:xfrm>
            <a:off x="4925113" y="3581449"/>
            <a:ext cx="495300" cy="838200"/>
          </a:xfrm>
          <a:custGeom>
            <a:avLst/>
            <a:gdLst>
              <a:gd name="connsiteX0" fmla="*/ 104775 w 495300"/>
              <a:gd name="connsiteY0" fmla="*/ 838200 h 838200"/>
              <a:gd name="connsiteX1" fmla="*/ 306705 w 495300"/>
              <a:gd name="connsiteY1" fmla="*/ 699135 h 838200"/>
              <a:gd name="connsiteX2" fmla="*/ 344805 w 495300"/>
              <a:gd name="connsiteY2" fmla="*/ 672465 h 838200"/>
              <a:gd name="connsiteX3" fmla="*/ 447675 w 495300"/>
              <a:gd name="connsiteY3" fmla="*/ 622935 h 838200"/>
              <a:gd name="connsiteX4" fmla="*/ 424815 w 495300"/>
              <a:gd name="connsiteY4" fmla="*/ 581025 h 838200"/>
              <a:gd name="connsiteX5" fmla="*/ 441960 w 495300"/>
              <a:gd name="connsiteY5" fmla="*/ 556260 h 838200"/>
              <a:gd name="connsiteX6" fmla="*/ 400050 w 495300"/>
              <a:gd name="connsiteY6" fmla="*/ 535305 h 838200"/>
              <a:gd name="connsiteX7" fmla="*/ 421005 w 495300"/>
              <a:gd name="connsiteY7" fmla="*/ 455295 h 838200"/>
              <a:gd name="connsiteX8" fmla="*/ 369570 w 495300"/>
              <a:gd name="connsiteY8" fmla="*/ 430530 h 838200"/>
              <a:gd name="connsiteX9" fmla="*/ 323850 w 495300"/>
              <a:gd name="connsiteY9" fmla="*/ 544830 h 838200"/>
              <a:gd name="connsiteX10" fmla="*/ 270510 w 495300"/>
              <a:gd name="connsiteY10" fmla="*/ 560070 h 838200"/>
              <a:gd name="connsiteX11" fmla="*/ 152400 w 495300"/>
              <a:gd name="connsiteY11" fmla="*/ 512445 h 838200"/>
              <a:gd name="connsiteX12" fmla="*/ 281940 w 495300"/>
              <a:gd name="connsiteY12" fmla="*/ 154305 h 838200"/>
              <a:gd name="connsiteX13" fmla="*/ 308610 w 495300"/>
              <a:gd name="connsiteY13" fmla="*/ 36195 h 838200"/>
              <a:gd name="connsiteX14" fmla="*/ 335280 w 495300"/>
              <a:gd name="connsiteY14" fmla="*/ 26670 h 838200"/>
              <a:gd name="connsiteX15" fmla="*/ 384810 w 495300"/>
              <a:gd name="connsiteY15" fmla="*/ 38100 h 838200"/>
              <a:gd name="connsiteX16" fmla="*/ 390525 w 495300"/>
              <a:gd name="connsiteY16" fmla="*/ 47625 h 838200"/>
              <a:gd name="connsiteX17" fmla="*/ 441960 w 495300"/>
              <a:gd name="connsiteY17" fmla="*/ 36195 h 838200"/>
              <a:gd name="connsiteX18" fmla="*/ 476250 w 495300"/>
              <a:gd name="connsiteY18" fmla="*/ 38100 h 838200"/>
              <a:gd name="connsiteX19" fmla="*/ 495300 w 495300"/>
              <a:gd name="connsiteY19" fmla="*/ 51435 h 838200"/>
              <a:gd name="connsiteX20" fmla="*/ 455295 w 495300"/>
              <a:gd name="connsiteY20" fmla="*/ 5715 h 838200"/>
              <a:gd name="connsiteX21" fmla="*/ 407670 w 495300"/>
              <a:gd name="connsiteY21" fmla="*/ 0 h 838200"/>
              <a:gd name="connsiteX22" fmla="*/ 270510 w 495300"/>
              <a:gd name="connsiteY22" fmla="*/ 7620 h 838200"/>
              <a:gd name="connsiteX23" fmla="*/ 215265 w 495300"/>
              <a:gd name="connsiteY23" fmla="*/ 22860 h 838200"/>
              <a:gd name="connsiteX24" fmla="*/ 150495 w 495300"/>
              <a:gd name="connsiteY24" fmla="*/ 26670 h 838200"/>
              <a:gd name="connsiteX25" fmla="*/ 184785 w 495300"/>
              <a:gd name="connsiteY25" fmla="*/ 167640 h 838200"/>
              <a:gd name="connsiteX26" fmla="*/ 196215 w 495300"/>
              <a:gd name="connsiteY26" fmla="*/ 232410 h 838200"/>
              <a:gd name="connsiteX27" fmla="*/ 201930 w 495300"/>
              <a:gd name="connsiteY27" fmla="*/ 291465 h 838200"/>
              <a:gd name="connsiteX28" fmla="*/ 139065 w 495300"/>
              <a:gd name="connsiteY28" fmla="*/ 411480 h 838200"/>
              <a:gd name="connsiteX29" fmla="*/ 76200 w 495300"/>
              <a:gd name="connsiteY29" fmla="*/ 409575 h 838200"/>
              <a:gd name="connsiteX30" fmla="*/ 45720 w 495300"/>
              <a:gd name="connsiteY30" fmla="*/ 421005 h 838200"/>
              <a:gd name="connsiteX31" fmla="*/ 0 w 495300"/>
              <a:gd name="connsiteY31" fmla="*/ 413385 h 838200"/>
              <a:gd name="connsiteX32" fmla="*/ 22860 w 495300"/>
              <a:gd name="connsiteY32" fmla="*/ 533400 h 838200"/>
              <a:gd name="connsiteX33" fmla="*/ 45720 w 495300"/>
              <a:gd name="connsiteY33" fmla="*/ 653415 h 838200"/>
              <a:gd name="connsiteX34" fmla="*/ 70485 w 495300"/>
              <a:gd name="connsiteY34" fmla="*/ 708660 h 838200"/>
              <a:gd name="connsiteX35" fmla="*/ 104775 w 495300"/>
              <a:gd name="connsiteY35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95300" h="838200">
                <a:moveTo>
                  <a:pt x="104775" y="838200"/>
                </a:moveTo>
                <a:lnTo>
                  <a:pt x="306705" y="699135"/>
                </a:lnTo>
                <a:lnTo>
                  <a:pt x="344805" y="672465"/>
                </a:lnTo>
                <a:lnTo>
                  <a:pt x="447675" y="622935"/>
                </a:lnTo>
                <a:lnTo>
                  <a:pt x="424815" y="581025"/>
                </a:lnTo>
                <a:lnTo>
                  <a:pt x="441960" y="556260"/>
                </a:lnTo>
                <a:lnTo>
                  <a:pt x="400050" y="535305"/>
                </a:lnTo>
                <a:lnTo>
                  <a:pt x="421005" y="455295"/>
                </a:lnTo>
                <a:lnTo>
                  <a:pt x="369570" y="430530"/>
                </a:lnTo>
                <a:lnTo>
                  <a:pt x="323850" y="544830"/>
                </a:lnTo>
                <a:lnTo>
                  <a:pt x="270510" y="560070"/>
                </a:lnTo>
                <a:lnTo>
                  <a:pt x="152400" y="512445"/>
                </a:lnTo>
                <a:lnTo>
                  <a:pt x="281940" y="154305"/>
                </a:lnTo>
                <a:lnTo>
                  <a:pt x="308610" y="36195"/>
                </a:lnTo>
                <a:lnTo>
                  <a:pt x="335280" y="26670"/>
                </a:lnTo>
                <a:lnTo>
                  <a:pt x="384810" y="38100"/>
                </a:lnTo>
                <a:lnTo>
                  <a:pt x="390525" y="47625"/>
                </a:lnTo>
                <a:lnTo>
                  <a:pt x="441960" y="36195"/>
                </a:lnTo>
                <a:lnTo>
                  <a:pt x="476250" y="38100"/>
                </a:lnTo>
                <a:lnTo>
                  <a:pt x="495300" y="51435"/>
                </a:lnTo>
                <a:lnTo>
                  <a:pt x="455295" y="5715"/>
                </a:lnTo>
                <a:lnTo>
                  <a:pt x="407670" y="0"/>
                </a:lnTo>
                <a:lnTo>
                  <a:pt x="270510" y="7620"/>
                </a:lnTo>
                <a:lnTo>
                  <a:pt x="215265" y="22860"/>
                </a:lnTo>
                <a:lnTo>
                  <a:pt x="150495" y="26670"/>
                </a:lnTo>
                <a:lnTo>
                  <a:pt x="184785" y="167640"/>
                </a:lnTo>
                <a:lnTo>
                  <a:pt x="196215" y="232410"/>
                </a:lnTo>
                <a:lnTo>
                  <a:pt x="201930" y="291465"/>
                </a:lnTo>
                <a:lnTo>
                  <a:pt x="139065" y="411480"/>
                </a:lnTo>
                <a:lnTo>
                  <a:pt x="76200" y="409575"/>
                </a:lnTo>
                <a:lnTo>
                  <a:pt x="45720" y="421005"/>
                </a:lnTo>
                <a:lnTo>
                  <a:pt x="0" y="413385"/>
                </a:lnTo>
                <a:lnTo>
                  <a:pt x="22860" y="533400"/>
                </a:lnTo>
                <a:lnTo>
                  <a:pt x="45720" y="653415"/>
                </a:lnTo>
                <a:lnTo>
                  <a:pt x="70485" y="708660"/>
                </a:lnTo>
                <a:lnTo>
                  <a:pt x="104775" y="8382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1B41FB-5E72-4FA1-91EF-46BFCA2986FE}"/>
              </a:ext>
            </a:extLst>
          </p:cNvPr>
          <p:cNvSpPr txBox="1"/>
          <p:nvPr/>
        </p:nvSpPr>
        <p:spPr>
          <a:xfrm>
            <a:off x="4881977" y="4023267"/>
            <a:ext cx="43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</a:t>
            </a:r>
            <a:endParaRPr lang="en-IE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2AC916A-D960-4571-ACF1-C5AA3F2B3AB1}"/>
              </a:ext>
            </a:extLst>
          </p:cNvPr>
          <p:cNvSpPr/>
          <p:nvPr/>
        </p:nvSpPr>
        <p:spPr>
          <a:xfrm>
            <a:off x="5569170" y="3298185"/>
            <a:ext cx="110048" cy="176077"/>
          </a:xfrm>
          <a:custGeom>
            <a:avLst/>
            <a:gdLst>
              <a:gd name="connsiteX0" fmla="*/ 44020 w 110048"/>
              <a:gd name="connsiteY0" fmla="*/ 176077 h 176077"/>
              <a:gd name="connsiteX1" fmla="*/ 0 w 110048"/>
              <a:gd name="connsiteY1" fmla="*/ 38016 h 176077"/>
              <a:gd name="connsiteX2" fmla="*/ 8004 w 110048"/>
              <a:gd name="connsiteY2" fmla="*/ 12005 h 176077"/>
              <a:gd name="connsiteX3" fmla="*/ 46020 w 110048"/>
              <a:gd name="connsiteY3" fmla="*/ 0 h 176077"/>
              <a:gd name="connsiteX4" fmla="*/ 110048 w 110048"/>
              <a:gd name="connsiteY4" fmla="*/ 142062 h 176077"/>
              <a:gd name="connsiteX5" fmla="*/ 44020 w 110048"/>
              <a:gd name="connsiteY5" fmla="*/ 176077 h 17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048" h="176077">
                <a:moveTo>
                  <a:pt x="44020" y="176077"/>
                </a:moveTo>
                <a:lnTo>
                  <a:pt x="0" y="38016"/>
                </a:lnTo>
                <a:lnTo>
                  <a:pt x="8004" y="12005"/>
                </a:lnTo>
                <a:lnTo>
                  <a:pt x="46020" y="0"/>
                </a:lnTo>
                <a:lnTo>
                  <a:pt x="110048" y="142062"/>
                </a:lnTo>
                <a:lnTo>
                  <a:pt x="44020" y="176077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8D711-D637-437E-8DFB-884325C7DF54}"/>
              </a:ext>
            </a:extLst>
          </p:cNvPr>
          <p:cNvSpPr txBox="1"/>
          <p:nvPr/>
        </p:nvSpPr>
        <p:spPr>
          <a:xfrm>
            <a:off x="299261" y="5507185"/>
            <a:ext cx="15295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   City West SC</a:t>
            </a:r>
            <a:endParaRPr lang="en-IE" dirty="0"/>
          </a:p>
        </p:txBody>
      </p:sp>
      <p:pic>
        <p:nvPicPr>
          <p:cNvPr id="24" name="Graphic 23" descr="Marker">
            <a:extLst>
              <a:ext uri="{FF2B5EF4-FFF2-40B4-BE49-F238E27FC236}">
                <a16:creationId xmlns:a16="http://schemas.microsoft.com/office/drawing/2014/main" id="{B1C08C1D-8A28-41AA-A0B1-BD851D328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860" y="5323589"/>
            <a:ext cx="615215" cy="615215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AD6F10-2969-4724-9EE9-CE11619C31FD}"/>
              </a:ext>
            </a:extLst>
          </p:cNvPr>
          <p:cNvSpPr/>
          <p:nvPr/>
        </p:nvSpPr>
        <p:spPr>
          <a:xfrm>
            <a:off x="5099685" y="3625215"/>
            <a:ext cx="390525" cy="560070"/>
          </a:xfrm>
          <a:custGeom>
            <a:avLst/>
            <a:gdLst>
              <a:gd name="connsiteX0" fmla="*/ 0 w 390525"/>
              <a:gd name="connsiteY0" fmla="*/ 438150 h 560070"/>
              <a:gd name="connsiteX1" fmla="*/ 85725 w 390525"/>
              <a:gd name="connsiteY1" fmla="*/ 489585 h 560070"/>
              <a:gd name="connsiteX2" fmla="*/ 118110 w 390525"/>
              <a:gd name="connsiteY2" fmla="*/ 468630 h 560070"/>
              <a:gd name="connsiteX3" fmla="*/ 139065 w 390525"/>
              <a:gd name="connsiteY3" fmla="*/ 459105 h 560070"/>
              <a:gd name="connsiteX4" fmla="*/ 182880 w 390525"/>
              <a:gd name="connsiteY4" fmla="*/ 354330 h 560070"/>
              <a:gd name="connsiteX5" fmla="*/ 276225 w 390525"/>
              <a:gd name="connsiteY5" fmla="*/ 394335 h 560070"/>
              <a:gd name="connsiteX6" fmla="*/ 247650 w 390525"/>
              <a:gd name="connsiteY6" fmla="*/ 478155 h 560070"/>
              <a:gd name="connsiteX7" fmla="*/ 285750 w 390525"/>
              <a:gd name="connsiteY7" fmla="*/ 497205 h 560070"/>
              <a:gd name="connsiteX8" fmla="*/ 281940 w 390525"/>
              <a:gd name="connsiteY8" fmla="*/ 535305 h 560070"/>
              <a:gd name="connsiteX9" fmla="*/ 293370 w 390525"/>
              <a:gd name="connsiteY9" fmla="*/ 560070 h 560070"/>
              <a:gd name="connsiteX10" fmla="*/ 390525 w 390525"/>
              <a:gd name="connsiteY10" fmla="*/ 487680 h 560070"/>
              <a:gd name="connsiteX11" fmla="*/ 340995 w 390525"/>
              <a:gd name="connsiteY11" fmla="*/ 45720 h 560070"/>
              <a:gd name="connsiteX12" fmla="*/ 300990 w 390525"/>
              <a:gd name="connsiteY12" fmla="*/ 19050 h 560070"/>
              <a:gd name="connsiteX13" fmla="*/ 264795 w 390525"/>
              <a:gd name="connsiteY13" fmla="*/ 26670 h 560070"/>
              <a:gd name="connsiteX14" fmla="*/ 232410 w 390525"/>
              <a:gd name="connsiteY14" fmla="*/ 15240 h 560070"/>
              <a:gd name="connsiteX15" fmla="*/ 215265 w 390525"/>
              <a:gd name="connsiteY15" fmla="*/ 36195 h 560070"/>
              <a:gd name="connsiteX16" fmla="*/ 198120 w 390525"/>
              <a:gd name="connsiteY16" fmla="*/ 49530 h 560070"/>
              <a:gd name="connsiteX17" fmla="*/ 196215 w 390525"/>
              <a:gd name="connsiteY17" fmla="*/ 15240 h 560070"/>
              <a:gd name="connsiteX18" fmla="*/ 167640 w 390525"/>
              <a:gd name="connsiteY18" fmla="*/ 0 h 560070"/>
              <a:gd name="connsiteX19" fmla="*/ 146685 w 390525"/>
              <a:gd name="connsiteY19" fmla="*/ 15240 h 560070"/>
              <a:gd name="connsiteX20" fmla="*/ 131445 w 390525"/>
              <a:gd name="connsiteY20" fmla="*/ 85725 h 560070"/>
              <a:gd name="connsiteX21" fmla="*/ 0 w 390525"/>
              <a:gd name="connsiteY21" fmla="*/ 438150 h 56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0525" h="560070">
                <a:moveTo>
                  <a:pt x="0" y="438150"/>
                </a:moveTo>
                <a:lnTo>
                  <a:pt x="85725" y="489585"/>
                </a:lnTo>
                <a:lnTo>
                  <a:pt x="118110" y="468630"/>
                </a:lnTo>
                <a:lnTo>
                  <a:pt x="139065" y="459105"/>
                </a:lnTo>
                <a:lnTo>
                  <a:pt x="182880" y="354330"/>
                </a:lnTo>
                <a:lnTo>
                  <a:pt x="276225" y="394335"/>
                </a:lnTo>
                <a:lnTo>
                  <a:pt x="247650" y="478155"/>
                </a:lnTo>
                <a:lnTo>
                  <a:pt x="285750" y="497205"/>
                </a:lnTo>
                <a:lnTo>
                  <a:pt x="281940" y="535305"/>
                </a:lnTo>
                <a:lnTo>
                  <a:pt x="293370" y="560070"/>
                </a:lnTo>
                <a:lnTo>
                  <a:pt x="390525" y="487680"/>
                </a:lnTo>
                <a:lnTo>
                  <a:pt x="340995" y="45720"/>
                </a:lnTo>
                <a:lnTo>
                  <a:pt x="300990" y="19050"/>
                </a:lnTo>
                <a:lnTo>
                  <a:pt x="264795" y="26670"/>
                </a:lnTo>
                <a:lnTo>
                  <a:pt x="232410" y="15240"/>
                </a:lnTo>
                <a:lnTo>
                  <a:pt x="215265" y="36195"/>
                </a:lnTo>
                <a:lnTo>
                  <a:pt x="198120" y="49530"/>
                </a:lnTo>
                <a:lnTo>
                  <a:pt x="196215" y="15240"/>
                </a:lnTo>
                <a:lnTo>
                  <a:pt x="167640" y="0"/>
                </a:lnTo>
                <a:lnTo>
                  <a:pt x="146685" y="15240"/>
                </a:lnTo>
                <a:lnTo>
                  <a:pt x="131445" y="85725"/>
                </a:lnTo>
                <a:lnTo>
                  <a:pt x="0" y="43815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7" name="Graphic 16" descr="Marker">
            <a:extLst>
              <a:ext uri="{FF2B5EF4-FFF2-40B4-BE49-F238E27FC236}">
                <a16:creationId xmlns:a16="http://schemas.microsoft.com/office/drawing/2014/main" id="{A82B6EF2-5250-4018-A89B-9E4EFE44B4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73741" y="3349474"/>
            <a:ext cx="709875" cy="709875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45FDAAC-B8E4-478E-BF84-4144DF6EEDDE}"/>
              </a:ext>
            </a:extLst>
          </p:cNvPr>
          <p:cNvSpPr/>
          <p:nvPr/>
        </p:nvSpPr>
        <p:spPr>
          <a:xfrm>
            <a:off x="5335954" y="2190263"/>
            <a:ext cx="905054" cy="1318530"/>
          </a:xfrm>
          <a:custGeom>
            <a:avLst/>
            <a:gdLst>
              <a:gd name="connsiteX0" fmla="*/ 438150 w 851535"/>
              <a:gd name="connsiteY0" fmla="*/ 0 h 1240155"/>
              <a:gd name="connsiteX1" fmla="*/ 289560 w 851535"/>
              <a:gd name="connsiteY1" fmla="*/ 165735 h 1240155"/>
              <a:gd name="connsiteX2" fmla="*/ 152400 w 851535"/>
              <a:gd name="connsiteY2" fmla="*/ 232410 h 1240155"/>
              <a:gd name="connsiteX3" fmla="*/ 0 w 851535"/>
              <a:gd name="connsiteY3" fmla="*/ 293370 h 1240155"/>
              <a:gd name="connsiteX4" fmla="*/ 9525 w 851535"/>
              <a:gd name="connsiteY4" fmla="*/ 354330 h 1240155"/>
              <a:gd name="connsiteX5" fmla="*/ 64770 w 851535"/>
              <a:gd name="connsiteY5" fmla="*/ 525780 h 1240155"/>
              <a:gd name="connsiteX6" fmla="*/ 108585 w 851535"/>
              <a:gd name="connsiteY6" fmla="*/ 716280 h 1240155"/>
              <a:gd name="connsiteX7" fmla="*/ 116205 w 851535"/>
              <a:gd name="connsiteY7" fmla="*/ 866775 h 1240155"/>
              <a:gd name="connsiteX8" fmla="*/ 194310 w 851535"/>
              <a:gd name="connsiteY8" fmla="*/ 750570 h 1240155"/>
              <a:gd name="connsiteX9" fmla="*/ 215265 w 851535"/>
              <a:gd name="connsiteY9" fmla="*/ 773430 h 1240155"/>
              <a:gd name="connsiteX10" fmla="*/ 120015 w 851535"/>
              <a:gd name="connsiteY10" fmla="*/ 902970 h 1240155"/>
              <a:gd name="connsiteX11" fmla="*/ 163830 w 851535"/>
              <a:gd name="connsiteY11" fmla="*/ 1240155 h 1240155"/>
              <a:gd name="connsiteX12" fmla="*/ 255270 w 851535"/>
              <a:gd name="connsiteY12" fmla="*/ 1207770 h 1240155"/>
              <a:gd name="connsiteX13" fmla="*/ 217170 w 851535"/>
              <a:gd name="connsiteY13" fmla="*/ 1070610 h 1240155"/>
              <a:gd name="connsiteX14" fmla="*/ 219075 w 851535"/>
              <a:gd name="connsiteY14" fmla="*/ 1049655 h 1240155"/>
              <a:gd name="connsiteX15" fmla="*/ 318135 w 851535"/>
              <a:gd name="connsiteY15" fmla="*/ 1002030 h 1240155"/>
              <a:gd name="connsiteX16" fmla="*/ 411480 w 851535"/>
              <a:gd name="connsiteY16" fmla="*/ 1139190 h 1240155"/>
              <a:gd name="connsiteX17" fmla="*/ 470535 w 851535"/>
              <a:gd name="connsiteY17" fmla="*/ 1099185 h 1240155"/>
              <a:gd name="connsiteX18" fmla="*/ 369570 w 851535"/>
              <a:gd name="connsiteY18" fmla="*/ 866775 h 1240155"/>
              <a:gd name="connsiteX19" fmla="*/ 504825 w 851535"/>
              <a:gd name="connsiteY19" fmla="*/ 739140 h 1240155"/>
              <a:gd name="connsiteX20" fmla="*/ 586740 w 851535"/>
              <a:gd name="connsiteY20" fmla="*/ 681990 h 1240155"/>
              <a:gd name="connsiteX21" fmla="*/ 678180 w 851535"/>
              <a:gd name="connsiteY21" fmla="*/ 628650 h 1240155"/>
              <a:gd name="connsiteX22" fmla="*/ 600075 w 851535"/>
              <a:gd name="connsiteY22" fmla="*/ 272415 h 1240155"/>
              <a:gd name="connsiteX23" fmla="*/ 842010 w 851535"/>
              <a:gd name="connsiteY23" fmla="*/ 118110 h 1240155"/>
              <a:gd name="connsiteX24" fmla="*/ 851535 w 851535"/>
              <a:gd name="connsiteY24" fmla="*/ 99060 h 1240155"/>
              <a:gd name="connsiteX25" fmla="*/ 695325 w 851535"/>
              <a:gd name="connsiteY25" fmla="*/ 160020 h 1240155"/>
              <a:gd name="connsiteX26" fmla="*/ 468630 w 851535"/>
              <a:gd name="connsiteY26" fmla="*/ 426720 h 1240155"/>
              <a:gd name="connsiteX27" fmla="*/ 440055 w 851535"/>
              <a:gd name="connsiteY27" fmla="*/ 457200 h 1240155"/>
              <a:gd name="connsiteX28" fmla="*/ 320040 w 851535"/>
              <a:gd name="connsiteY28" fmla="*/ 619125 h 1240155"/>
              <a:gd name="connsiteX29" fmla="*/ 289560 w 851535"/>
              <a:gd name="connsiteY29" fmla="*/ 611505 h 1240155"/>
              <a:gd name="connsiteX30" fmla="*/ 485775 w 851535"/>
              <a:gd name="connsiteY30" fmla="*/ 350520 h 1240155"/>
              <a:gd name="connsiteX31" fmla="*/ 558165 w 851535"/>
              <a:gd name="connsiteY31" fmla="*/ 241935 h 1240155"/>
              <a:gd name="connsiteX32" fmla="*/ 651510 w 851535"/>
              <a:gd name="connsiteY32" fmla="*/ 139065 h 1240155"/>
              <a:gd name="connsiteX33" fmla="*/ 681990 w 851535"/>
              <a:gd name="connsiteY33" fmla="*/ 102870 h 1240155"/>
              <a:gd name="connsiteX34" fmla="*/ 438150 w 851535"/>
              <a:gd name="connsiteY34" fmla="*/ 0 h 1240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51535" h="1240155">
                <a:moveTo>
                  <a:pt x="438150" y="0"/>
                </a:moveTo>
                <a:lnTo>
                  <a:pt x="289560" y="165735"/>
                </a:lnTo>
                <a:lnTo>
                  <a:pt x="152400" y="232410"/>
                </a:lnTo>
                <a:lnTo>
                  <a:pt x="0" y="293370"/>
                </a:lnTo>
                <a:lnTo>
                  <a:pt x="9525" y="354330"/>
                </a:lnTo>
                <a:lnTo>
                  <a:pt x="64770" y="525780"/>
                </a:lnTo>
                <a:lnTo>
                  <a:pt x="108585" y="716280"/>
                </a:lnTo>
                <a:lnTo>
                  <a:pt x="116205" y="866775"/>
                </a:lnTo>
                <a:lnTo>
                  <a:pt x="194310" y="750570"/>
                </a:lnTo>
                <a:lnTo>
                  <a:pt x="215265" y="773430"/>
                </a:lnTo>
                <a:lnTo>
                  <a:pt x="120015" y="902970"/>
                </a:lnTo>
                <a:lnTo>
                  <a:pt x="163830" y="1240155"/>
                </a:lnTo>
                <a:lnTo>
                  <a:pt x="255270" y="1207770"/>
                </a:lnTo>
                <a:lnTo>
                  <a:pt x="217170" y="1070610"/>
                </a:lnTo>
                <a:lnTo>
                  <a:pt x="219075" y="1049655"/>
                </a:lnTo>
                <a:lnTo>
                  <a:pt x="318135" y="1002030"/>
                </a:lnTo>
                <a:lnTo>
                  <a:pt x="411480" y="1139190"/>
                </a:lnTo>
                <a:lnTo>
                  <a:pt x="470535" y="1099185"/>
                </a:lnTo>
                <a:lnTo>
                  <a:pt x="369570" y="866775"/>
                </a:lnTo>
                <a:lnTo>
                  <a:pt x="504825" y="739140"/>
                </a:lnTo>
                <a:lnTo>
                  <a:pt x="586740" y="681990"/>
                </a:lnTo>
                <a:lnTo>
                  <a:pt x="678180" y="628650"/>
                </a:lnTo>
                <a:lnTo>
                  <a:pt x="600075" y="272415"/>
                </a:lnTo>
                <a:lnTo>
                  <a:pt x="842010" y="118110"/>
                </a:lnTo>
                <a:lnTo>
                  <a:pt x="851535" y="99060"/>
                </a:lnTo>
                <a:lnTo>
                  <a:pt x="695325" y="160020"/>
                </a:lnTo>
                <a:lnTo>
                  <a:pt x="468630" y="426720"/>
                </a:lnTo>
                <a:lnTo>
                  <a:pt x="440055" y="457200"/>
                </a:lnTo>
                <a:lnTo>
                  <a:pt x="320040" y="619125"/>
                </a:lnTo>
                <a:lnTo>
                  <a:pt x="289560" y="611505"/>
                </a:lnTo>
                <a:lnTo>
                  <a:pt x="485775" y="350520"/>
                </a:lnTo>
                <a:lnTo>
                  <a:pt x="558165" y="241935"/>
                </a:lnTo>
                <a:lnTo>
                  <a:pt x="651510" y="139065"/>
                </a:lnTo>
                <a:lnTo>
                  <a:pt x="681990" y="102870"/>
                </a:lnTo>
                <a:lnTo>
                  <a:pt x="43815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4BDB4F-0DFD-4139-9026-5983F28FD37B}"/>
              </a:ext>
            </a:extLst>
          </p:cNvPr>
          <p:cNvSpPr txBox="1"/>
          <p:nvPr/>
        </p:nvSpPr>
        <p:spPr>
          <a:xfrm>
            <a:off x="5411884" y="2524245"/>
            <a:ext cx="31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79399A-D73C-4725-85F6-76C60810B0DA}"/>
              </a:ext>
            </a:extLst>
          </p:cNvPr>
          <p:cNvSpPr txBox="1"/>
          <p:nvPr/>
        </p:nvSpPr>
        <p:spPr>
          <a:xfrm>
            <a:off x="5502287" y="3148985"/>
            <a:ext cx="31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  <a:endParaRPr lang="en-IE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16A7958-A3F1-45AB-A4AB-5C3810B4CD81}"/>
              </a:ext>
            </a:extLst>
          </p:cNvPr>
          <p:cNvSpPr/>
          <p:nvPr/>
        </p:nvSpPr>
        <p:spPr>
          <a:xfrm>
            <a:off x="5547360" y="3933825"/>
            <a:ext cx="481965" cy="1144905"/>
          </a:xfrm>
          <a:custGeom>
            <a:avLst/>
            <a:gdLst>
              <a:gd name="connsiteX0" fmla="*/ 0 w 481965"/>
              <a:gd name="connsiteY0" fmla="*/ 142875 h 1144905"/>
              <a:gd name="connsiteX1" fmla="*/ 15240 w 481965"/>
              <a:gd name="connsiteY1" fmla="*/ 297180 h 1144905"/>
              <a:gd name="connsiteX2" fmla="*/ 26670 w 481965"/>
              <a:gd name="connsiteY2" fmla="*/ 605790 h 1144905"/>
              <a:gd name="connsiteX3" fmla="*/ 22860 w 481965"/>
              <a:gd name="connsiteY3" fmla="*/ 699135 h 1144905"/>
              <a:gd name="connsiteX4" fmla="*/ 62865 w 481965"/>
              <a:gd name="connsiteY4" fmla="*/ 861060 h 1144905"/>
              <a:gd name="connsiteX5" fmla="*/ 133350 w 481965"/>
              <a:gd name="connsiteY5" fmla="*/ 1003935 h 1144905"/>
              <a:gd name="connsiteX6" fmla="*/ 207645 w 481965"/>
              <a:gd name="connsiteY6" fmla="*/ 1133475 h 1144905"/>
              <a:gd name="connsiteX7" fmla="*/ 234315 w 481965"/>
              <a:gd name="connsiteY7" fmla="*/ 1144905 h 1144905"/>
              <a:gd name="connsiteX8" fmla="*/ 281940 w 481965"/>
              <a:gd name="connsiteY8" fmla="*/ 1122045 h 1144905"/>
              <a:gd name="connsiteX9" fmla="*/ 401955 w 481965"/>
              <a:gd name="connsiteY9" fmla="*/ 1002030 h 1144905"/>
              <a:gd name="connsiteX10" fmla="*/ 445770 w 481965"/>
              <a:gd name="connsiteY10" fmla="*/ 986790 h 1144905"/>
              <a:gd name="connsiteX11" fmla="*/ 470535 w 481965"/>
              <a:gd name="connsiteY11" fmla="*/ 977265 h 1144905"/>
              <a:gd name="connsiteX12" fmla="*/ 481965 w 481965"/>
              <a:gd name="connsiteY12" fmla="*/ 908685 h 1144905"/>
              <a:gd name="connsiteX13" fmla="*/ 459105 w 481965"/>
              <a:gd name="connsiteY13" fmla="*/ 781050 h 1144905"/>
              <a:gd name="connsiteX14" fmla="*/ 405765 w 481965"/>
              <a:gd name="connsiteY14" fmla="*/ 142875 h 1144905"/>
              <a:gd name="connsiteX15" fmla="*/ 396240 w 481965"/>
              <a:gd name="connsiteY15" fmla="*/ 0 h 1144905"/>
              <a:gd name="connsiteX16" fmla="*/ 348615 w 481965"/>
              <a:gd name="connsiteY16" fmla="*/ 0 h 1144905"/>
              <a:gd name="connsiteX17" fmla="*/ 220980 w 481965"/>
              <a:gd name="connsiteY17" fmla="*/ 74295 h 1144905"/>
              <a:gd name="connsiteX18" fmla="*/ 78105 w 481965"/>
              <a:gd name="connsiteY18" fmla="*/ 102870 h 1144905"/>
              <a:gd name="connsiteX19" fmla="*/ 66675 w 481965"/>
              <a:gd name="connsiteY19" fmla="*/ 99060 h 1144905"/>
              <a:gd name="connsiteX20" fmla="*/ 0 w 481965"/>
              <a:gd name="connsiteY20" fmla="*/ 142875 h 114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965" h="1144905">
                <a:moveTo>
                  <a:pt x="0" y="142875"/>
                </a:moveTo>
                <a:lnTo>
                  <a:pt x="15240" y="297180"/>
                </a:lnTo>
                <a:lnTo>
                  <a:pt x="26670" y="605790"/>
                </a:lnTo>
                <a:lnTo>
                  <a:pt x="22860" y="699135"/>
                </a:lnTo>
                <a:lnTo>
                  <a:pt x="62865" y="861060"/>
                </a:lnTo>
                <a:lnTo>
                  <a:pt x="133350" y="1003935"/>
                </a:lnTo>
                <a:lnTo>
                  <a:pt x="207645" y="1133475"/>
                </a:lnTo>
                <a:lnTo>
                  <a:pt x="234315" y="1144905"/>
                </a:lnTo>
                <a:lnTo>
                  <a:pt x="281940" y="1122045"/>
                </a:lnTo>
                <a:lnTo>
                  <a:pt x="401955" y="1002030"/>
                </a:lnTo>
                <a:lnTo>
                  <a:pt x="445770" y="986790"/>
                </a:lnTo>
                <a:lnTo>
                  <a:pt x="470535" y="977265"/>
                </a:lnTo>
                <a:lnTo>
                  <a:pt x="481965" y="908685"/>
                </a:lnTo>
                <a:lnTo>
                  <a:pt x="459105" y="781050"/>
                </a:lnTo>
                <a:lnTo>
                  <a:pt x="405765" y="142875"/>
                </a:lnTo>
                <a:lnTo>
                  <a:pt x="396240" y="0"/>
                </a:lnTo>
                <a:lnTo>
                  <a:pt x="348615" y="0"/>
                </a:lnTo>
                <a:lnTo>
                  <a:pt x="220980" y="74295"/>
                </a:lnTo>
                <a:lnTo>
                  <a:pt x="78105" y="102870"/>
                </a:lnTo>
                <a:lnTo>
                  <a:pt x="66675" y="99060"/>
                </a:lnTo>
                <a:lnTo>
                  <a:pt x="0" y="142875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466EBD-6068-434D-B6AA-3A6B5405E0D4}"/>
              </a:ext>
            </a:extLst>
          </p:cNvPr>
          <p:cNvSpPr txBox="1"/>
          <p:nvPr/>
        </p:nvSpPr>
        <p:spPr>
          <a:xfrm>
            <a:off x="5569171" y="4368165"/>
            <a:ext cx="44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95C302-3EE7-469B-9DDC-DCAC63507109}"/>
              </a:ext>
            </a:extLst>
          </p:cNvPr>
          <p:cNvSpPr txBox="1"/>
          <p:nvPr/>
        </p:nvSpPr>
        <p:spPr>
          <a:xfrm>
            <a:off x="4040488" y="5178607"/>
            <a:ext cx="75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14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74C75ABB-295A-47E1-B163-2ED799EBC82C}"/>
              </a:ext>
            </a:extLst>
          </p:cNvPr>
          <p:cNvSpPr txBox="1">
            <a:spLocks/>
          </p:cNvSpPr>
          <p:nvPr/>
        </p:nvSpPr>
        <p:spPr>
          <a:xfrm>
            <a:off x="7390836" y="5132974"/>
            <a:ext cx="2348257" cy="39493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1800" b="1" dirty="0">
                <a:solidFill>
                  <a:schemeClr val="bg1"/>
                </a:solidFill>
                <a:latin typeface="+mn-lt"/>
              </a:rPr>
              <a:t>3,488 Units Permitted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CEB883B-E368-47FB-AB27-6919D82787A3}"/>
              </a:ext>
            </a:extLst>
          </p:cNvPr>
          <p:cNvSpPr txBox="1">
            <a:spLocks/>
          </p:cNvSpPr>
          <p:nvPr/>
        </p:nvSpPr>
        <p:spPr>
          <a:xfrm>
            <a:off x="7500730" y="5605884"/>
            <a:ext cx="2241807" cy="3949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1800" b="1" dirty="0">
                <a:latin typeface="+mn-lt"/>
              </a:rPr>
              <a:t> 781 Units Delivered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A319DF8A-2B46-42F3-8D0E-E84AD11D6AB8}"/>
              </a:ext>
            </a:extLst>
          </p:cNvPr>
          <p:cNvSpPr txBox="1">
            <a:spLocks/>
          </p:cNvSpPr>
          <p:nvPr/>
        </p:nvSpPr>
        <p:spPr>
          <a:xfrm>
            <a:off x="7050158" y="6078794"/>
            <a:ext cx="2690423" cy="39493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1800" b="1" dirty="0">
                <a:solidFill>
                  <a:schemeClr val="bg1"/>
                </a:solidFill>
                <a:latin typeface="+mn-lt"/>
              </a:rPr>
              <a:t> 690 Units @ Pre-planning</a:t>
            </a:r>
          </a:p>
        </p:txBody>
      </p:sp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08AFBF9A-295B-4468-99B4-3EC9FAB5EB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51"/>
    </mc:Choice>
    <mc:Fallback xmlns="">
      <p:transition spd="slow" advTm="3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464AD2-CBBA-4D59-845C-30F326C05E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2969677"/>
              </p:ext>
            </p:extLst>
          </p:nvPr>
        </p:nvGraphicFramePr>
        <p:xfrm>
          <a:off x="1151467" y="1321785"/>
          <a:ext cx="9889067" cy="311901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47423">
                  <a:extLst>
                    <a:ext uri="{9D8B030D-6E8A-4147-A177-3AD203B41FA5}">
                      <a16:colId xmlns:a16="http://schemas.microsoft.com/office/drawing/2014/main" val="409269499"/>
                    </a:ext>
                  </a:extLst>
                </a:gridCol>
                <a:gridCol w="2935111">
                  <a:extLst>
                    <a:ext uri="{9D8B030D-6E8A-4147-A177-3AD203B41FA5}">
                      <a16:colId xmlns:a16="http://schemas.microsoft.com/office/drawing/2014/main" val="1726605806"/>
                    </a:ext>
                  </a:extLst>
                </a:gridCol>
                <a:gridCol w="2054578">
                  <a:extLst>
                    <a:ext uri="{9D8B030D-6E8A-4147-A177-3AD203B41FA5}">
                      <a16:colId xmlns:a16="http://schemas.microsoft.com/office/drawing/2014/main" val="4004601385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1553776871"/>
                    </a:ext>
                  </a:extLst>
                </a:gridCol>
                <a:gridCol w="1755422">
                  <a:extLst>
                    <a:ext uri="{9D8B030D-6E8A-4147-A177-3AD203B41FA5}">
                      <a16:colId xmlns:a16="http://schemas.microsoft.com/office/drawing/2014/main" val="2277416439"/>
                    </a:ext>
                  </a:extLst>
                </a:gridCol>
              </a:tblGrid>
              <a:tr h="721307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600" dirty="0"/>
                        <a:t>Required by 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600" dirty="0"/>
                        <a:t>Permitted to Date </a:t>
                      </a:r>
                    </a:p>
                    <a:p>
                      <a:r>
                        <a:rPr lang="en-IE" sz="1600" dirty="0"/>
                        <a:t>(Q1 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600" dirty="0"/>
                        <a:t>Total Under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600" dirty="0"/>
                        <a:t>Total Delivered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624326"/>
                  </a:ext>
                </a:extLst>
              </a:tr>
              <a:tr h="721307">
                <a:tc>
                  <a:txBody>
                    <a:bodyPr/>
                    <a:lstStyle/>
                    <a:p>
                      <a:r>
                        <a:rPr lang="en-IE" sz="1600" dirty="0"/>
                        <a:t>Housing</a:t>
                      </a:r>
                    </a:p>
                    <a:p>
                      <a:r>
                        <a:rPr lang="en-IE" sz="1600" dirty="0"/>
                        <a:t> (Phase 1-4)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3,300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3,488 (</a:t>
                      </a:r>
                      <a:r>
                        <a:rPr lang="en-IE" sz="1400" dirty="0" err="1"/>
                        <a:t>Incl</a:t>
                      </a:r>
                      <a:r>
                        <a:rPr lang="en-IE" sz="1400" dirty="0"/>
                        <a:t> 463 Units Permitted 27/5/2020)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633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781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410715"/>
                  </a:ext>
                </a:extLst>
              </a:tr>
              <a:tr h="721307">
                <a:tc>
                  <a:txBody>
                    <a:bodyPr/>
                    <a:lstStyle/>
                    <a:p>
                      <a:r>
                        <a:rPr lang="en-IE" sz="1600" dirty="0"/>
                        <a:t>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3 Primary Schools</a:t>
                      </a:r>
                    </a:p>
                    <a:p>
                      <a:r>
                        <a:rPr lang="en-IE" sz="1400" dirty="0"/>
                        <a:t>2 Secondary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3 Primary Schools</a:t>
                      </a:r>
                    </a:p>
                    <a:p>
                      <a:r>
                        <a:rPr lang="en-IE" sz="1400" dirty="0"/>
                        <a:t>Note: A primary &amp; post – primary school on further information request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3 Primary 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876154"/>
                  </a:ext>
                </a:extLst>
              </a:tr>
              <a:tr h="596726">
                <a:tc>
                  <a:txBody>
                    <a:bodyPr/>
                    <a:lstStyle/>
                    <a:p>
                      <a:r>
                        <a:rPr lang="en-IE" sz="1600" dirty="0"/>
                        <a:t>Community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780 </a:t>
                      </a:r>
                      <a:r>
                        <a:rPr lang="en-IE" sz="1400" dirty="0" err="1"/>
                        <a:t>sq.m</a:t>
                      </a:r>
                      <a:r>
                        <a:rPr lang="en-IE" sz="1400" dirty="0"/>
                        <a:t> required before phase 3 </a:t>
                      </a:r>
                    </a:p>
                    <a:p>
                      <a:r>
                        <a:rPr lang="en-IE" sz="1400" dirty="0"/>
                        <a:t>990 </a:t>
                      </a:r>
                      <a:r>
                        <a:rPr lang="en-IE" sz="1400" dirty="0" err="1"/>
                        <a:t>sq.m</a:t>
                      </a:r>
                      <a:r>
                        <a:rPr lang="en-IE" sz="1400" dirty="0"/>
                        <a:t> over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646 </a:t>
                      </a:r>
                      <a:r>
                        <a:rPr lang="en-IE" sz="1400" dirty="0" err="1"/>
                        <a:t>sq.m</a:t>
                      </a:r>
                      <a:endParaRPr lang="en-IE" sz="1400" dirty="0"/>
                    </a:p>
                    <a:p>
                      <a:r>
                        <a:rPr lang="en-IE" sz="1400" dirty="0"/>
                        <a:t>Note: 7 independent spaces 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181 </a:t>
                      </a:r>
                      <a:r>
                        <a:rPr lang="en-IE" sz="1400" dirty="0" err="1"/>
                        <a:t>sq.m</a:t>
                      </a:r>
                      <a:endParaRPr lang="en-I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632014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430A016-F15A-4AFF-913C-7A2640181727}"/>
              </a:ext>
            </a:extLst>
          </p:cNvPr>
          <p:cNvSpPr txBox="1">
            <a:spLocks/>
          </p:cNvSpPr>
          <p:nvPr/>
        </p:nvSpPr>
        <p:spPr>
          <a:xfrm>
            <a:off x="1049619" y="628137"/>
            <a:ext cx="2540971" cy="39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latin typeface="+mn-lt"/>
              </a:rPr>
              <a:t>Planned v. Delivered </a:t>
            </a:r>
            <a:endParaRPr lang="en-IE" sz="1800" b="1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69991-1776-4BCA-97D8-05DD0B0598EE}"/>
              </a:ext>
            </a:extLst>
          </p:cNvPr>
          <p:cNvSpPr/>
          <p:nvPr/>
        </p:nvSpPr>
        <p:spPr>
          <a:xfrm>
            <a:off x="1082261" y="4913744"/>
            <a:ext cx="9889066" cy="1138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indent="-285750" algn="just" defTabSz="9144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700" dirty="0"/>
              <a:t>Ad hoc approach to community space provision has been ineffective. </a:t>
            </a:r>
          </a:p>
          <a:p>
            <a:pPr marL="342900" indent="-285750" algn="just" defTabSz="9144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700" dirty="0"/>
              <a:t>€3m Community Infrastructure funding allocated in SDCC’s Capital Programme 2020-2022.</a:t>
            </a:r>
          </a:p>
          <a:p>
            <a:pPr marL="342900" indent="-285750" algn="just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700" dirty="0"/>
              <a:t>SDCC are currently in discussions with a Landowner in the Fortunestown area regarding the provision of a c.450 sq. metres community centre adjacent to the Saggart Luas Stop.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3BD1AA-420A-45A8-9C75-27152C77941B}"/>
              </a:ext>
            </a:extLst>
          </p:cNvPr>
          <p:cNvSpPr txBox="1">
            <a:spLocks/>
          </p:cNvSpPr>
          <p:nvPr/>
        </p:nvSpPr>
        <p:spPr>
          <a:xfrm>
            <a:off x="1108767" y="4519108"/>
            <a:ext cx="2540971" cy="39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latin typeface="+mn-lt"/>
              </a:rPr>
              <a:t>Community Facilities</a:t>
            </a:r>
            <a:endParaRPr lang="en-IE" sz="1800" b="1" dirty="0">
              <a:latin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A68613-AB0E-4BAC-A559-6C7CFECABDE1}"/>
              </a:ext>
            </a:extLst>
          </p:cNvPr>
          <p:cNvCxnSpPr>
            <a:cxnSpLocks/>
          </p:cNvCxnSpPr>
          <p:nvPr/>
        </p:nvCxnSpPr>
        <p:spPr>
          <a:xfrm flipV="1">
            <a:off x="1151467" y="1053147"/>
            <a:ext cx="2002830" cy="1802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AC57B0C-925D-4336-9E9A-F7E1AFDC5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989" y="5794410"/>
            <a:ext cx="1739756" cy="838437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FEAA490-9381-41A7-9788-C78BA6352B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57"/>
    </mc:Choice>
    <mc:Fallback xmlns="">
      <p:transition spd="slow" advTm="96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464AD2-CBBA-4D59-845C-30F326C05E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280722"/>
              </p:ext>
            </p:extLst>
          </p:nvPr>
        </p:nvGraphicFramePr>
        <p:xfrm>
          <a:off x="1016003" y="1112141"/>
          <a:ext cx="9889067" cy="382769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47423">
                  <a:extLst>
                    <a:ext uri="{9D8B030D-6E8A-4147-A177-3AD203B41FA5}">
                      <a16:colId xmlns:a16="http://schemas.microsoft.com/office/drawing/2014/main" val="409269499"/>
                    </a:ext>
                  </a:extLst>
                </a:gridCol>
                <a:gridCol w="2935111">
                  <a:extLst>
                    <a:ext uri="{9D8B030D-6E8A-4147-A177-3AD203B41FA5}">
                      <a16:colId xmlns:a16="http://schemas.microsoft.com/office/drawing/2014/main" val="1726605806"/>
                    </a:ext>
                  </a:extLst>
                </a:gridCol>
                <a:gridCol w="2054578">
                  <a:extLst>
                    <a:ext uri="{9D8B030D-6E8A-4147-A177-3AD203B41FA5}">
                      <a16:colId xmlns:a16="http://schemas.microsoft.com/office/drawing/2014/main" val="4004601385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1553776871"/>
                    </a:ext>
                  </a:extLst>
                </a:gridCol>
                <a:gridCol w="1755422">
                  <a:extLst>
                    <a:ext uri="{9D8B030D-6E8A-4147-A177-3AD203B41FA5}">
                      <a16:colId xmlns:a16="http://schemas.microsoft.com/office/drawing/2014/main" val="2277416439"/>
                    </a:ext>
                  </a:extLst>
                </a:gridCol>
              </a:tblGrid>
              <a:tr h="721307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600" dirty="0"/>
                        <a:t>Required by LAP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600" dirty="0"/>
                        <a:t>Permitted to Date </a:t>
                      </a:r>
                    </a:p>
                    <a:p>
                      <a:r>
                        <a:rPr lang="en-IE" sz="1600" dirty="0"/>
                        <a:t>(Q1 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600" dirty="0"/>
                        <a:t>Total Under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600" dirty="0"/>
                        <a:t>Total Delivered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3624326"/>
                  </a:ext>
                </a:extLst>
              </a:tr>
              <a:tr h="1122778">
                <a:tc>
                  <a:txBody>
                    <a:bodyPr/>
                    <a:lstStyle/>
                    <a:p>
                      <a:r>
                        <a:rPr lang="en-IE" sz="1600" dirty="0"/>
                        <a:t>Parks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E" sz="1400" dirty="0"/>
                        <a:t>2 District Parks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E" sz="1400" dirty="0"/>
                        <a:t>Neighbourhood Parks in all Neighbourhoods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2 Districts Parks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Saggart-Cooldown Commons Park 5.01 Ha</a:t>
                      </a:r>
                    </a:p>
                    <a:p>
                      <a:endParaRPr lang="en-IE" sz="1400" dirty="0"/>
                    </a:p>
                    <a:p>
                      <a:r>
                        <a:rPr lang="en-IE" sz="1400" dirty="0"/>
                        <a:t>1.227 Ha of Neighbourhood Parks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Carrickmore Park 4.28 Ha</a:t>
                      </a:r>
                    </a:p>
                    <a:p>
                      <a:endParaRPr lang="en-IE" sz="1400" dirty="0"/>
                    </a:p>
                    <a:p>
                      <a:r>
                        <a:rPr lang="en-IE" sz="1400" dirty="0"/>
                        <a:t>Neighbourhood Parks .134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473173"/>
                  </a:ext>
                </a:extLst>
              </a:tr>
              <a:tr h="382524">
                <a:tc>
                  <a:txBody>
                    <a:bodyPr/>
                    <a:lstStyle/>
                    <a:p>
                      <a:r>
                        <a:rPr lang="en-IE" sz="1600" dirty="0"/>
                        <a:t>Creche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990 </a:t>
                      </a:r>
                      <a:r>
                        <a:rPr lang="en-IE" sz="1400" dirty="0" err="1"/>
                        <a:t>sq.m</a:t>
                      </a:r>
                      <a:r>
                        <a:rPr lang="en-IE" sz="1400" dirty="0"/>
                        <a:t> over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2,699 </a:t>
                      </a:r>
                      <a:r>
                        <a:rPr lang="en-IE" sz="1400" dirty="0" err="1"/>
                        <a:t>sq.m</a:t>
                      </a:r>
                      <a:endParaRPr lang="en-IE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400" dirty="0"/>
                        <a:t>Note: 7 creches provided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1,213 </a:t>
                      </a:r>
                      <a:r>
                        <a:rPr lang="en-IE" sz="1400" dirty="0" err="1"/>
                        <a:t>sq.m</a:t>
                      </a:r>
                      <a:endParaRPr lang="en-I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534865"/>
                  </a:ext>
                </a:extLst>
              </a:tr>
              <a:tr h="1429985">
                <a:tc>
                  <a:txBody>
                    <a:bodyPr/>
                    <a:lstStyle/>
                    <a:p>
                      <a:r>
                        <a:rPr lang="en-IE" sz="1600" dirty="0"/>
                        <a:t>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E" sz="1400" dirty="0"/>
                        <a:t>Citywest Avenue Extension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E" sz="1400" dirty="0"/>
                        <a:t>Upgrade of Fortunestown Way/City west Road Junction Upgrade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E" sz="1400" dirty="0"/>
                        <a:t>Upgrade Junctions to signalised junctions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Junction upgrades being delivered in tandem with Planning application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400" dirty="0"/>
                        <a:t>Citywest Avenue Extension Complete</a:t>
                      </a:r>
                    </a:p>
                    <a:p>
                      <a:endParaRPr lang="en-IE" sz="1400" dirty="0"/>
                    </a:p>
                    <a:p>
                      <a:r>
                        <a:rPr lang="en-IE" sz="1400" dirty="0"/>
                        <a:t>Junction Upgrade Citywest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975425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E7D9648A-E7A8-4391-A8DD-D4B0161B12C1}"/>
              </a:ext>
            </a:extLst>
          </p:cNvPr>
          <p:cNvSpPr txBox="1">
            <a:spLocks/>
          </p:cNvSpPr>
          <p:nvPr/>
        </p:nvSpPr>
        <p:spPr>
          <a:xfrm>
            <a:off x="923240" y="5002984"/>
            <a:ext cx="852554" cy="39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latin typeface="+mn-lt"/>
              </a:rPr>
              <a:t>Parks</a:t>
            </a:r>
            <a:endParaRPr lang="en-IE" sz="1800" b="1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4E7896-4837-4802-A427-185B625939BB}"/>
              </a:ext>
            </a:extLst>
          </p:cNvPr>
          <p:cNvSpPr/>
          <p:nvPr/>
        </p:nvSpPr>
        <p:spPr>
          <a:xfrm>
            <a:off x="896733" y="5319577"/>
            <a:ext cx="8499060" cy="39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85750" algn="just" defTabSz="9144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700" dirty="0"/>
              <a:t>Funding for Carrickmore Park upgrade to be sought in Development Contribution Scheme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E04F4D-CBBC-4C43-854E-CF5E86047DB3}"/>
              </a:ext>
            </a:extLst>
          </p:cNvPr>
          <p:cNvSpPr txBox="1">
            <a:spLocks/>
          </p:cNvSpPr>
          <p:nvPr/>
        </p:nvSpPr>
        <p:spPr>
          <a:xfrm>
            <a:off x="923240" y="5714213"/>
            <a:ext cx="852554" cy="39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latin typeface="+mn-lt"/>
              </a:rPr>
              <a:t>Retail</a:t>
            </a:r>
            <a:endParaRPr lang="en-IE" sz="1800" b="1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AB97F5-6DCE-479F-9C62-D9C66D124F0C}"/>
              </a:ext>
            </a:extLst>
          </p:cNvPr>
          <p:cNvSpPr/>
          <p:nvPr/>
        </p:nvSpPr>
        <p:spPr>
          <a:xfrm>
            <a:off x="896733" y="6108849"/>
            <a:ext cx="8499060" cy="39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85750" algn="just" defTabSz="9144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700" dirty="0"/>
              <a:t>14,000 sq. m completed through delivery of Citywest Shopping Centre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1A988A-D956-422D-9A31-20F45488D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989" y="5794410"/>
            <a:ext cx="1739756" cy="83843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FDD50C7-FE43-42CB-A0F5-B8C2695887BA}"/>
              </a:ext>
            </a:extLst>
          </p:cNvPr>
          <p:cNvSpPr txBox="1">
            <a:spLocks/>
          </p:cNvSpPr>
          <p:nvPr/>
        </p:nvSpPr>
        <p:spPr>
          <a:xfrm>
            <a:off x="956855" y="495617"/>
            <a:ext cx="2540971" cy="39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latin typeface="+mn-lt"/>
              </a:rPr>
              <a:t>Planned v. Delivered </a:t>
            </a:r>
            <a:endParaRPr lang="en-IE" sz="1800" b="1" dirty="0">
              <a:latin typeface="+mn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8B3C4E-4152-49E6-8890-DCFA97410DD1}"/>
              </a:ext>
            </a:extLst>
          </p:cNvPr>
          <p:cNvCxnSpPr>
            <a:cxnSpLocks/>
          </p:cNvCxnSpPr>
          <p:nvPr/>
        </p:nvCxnSpPr>
        <p:spPr>
          <a:xfrm flipV="1">
            <a:off x="1018947" y="907375"/>
            <a:ext cx="2002830" cy="1802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4C12B25-2DFF-43D8-88BC-2487DE72F8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7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72"/>
    </mc:Choice>
    <mc:Fallback xmlns="">
      <p:transition spd="slow" advTm="10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DD445-5FD4-42C9-8835-58DBECE3A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616" y="546573"/>
            <a:ext cx="2574920" cy="3624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1800" b="1" dirty="0">
                <a:latin typeface="+mn-lt"/>
              </a:rPr>
              <a:t>Summary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6DB17A-A05D-4B69-8A65-E952D4C2C564}"/>
              </a:ext>
            </a:extLst>
          </p:cNvPr>
          <p:cNvSpPr/>
          <p:nvPr/>
        </p:nvSpPr>
        <p:spPr>
          <a:xfrm>
            <a:off x="335800" y="1092992"/>
            <a:ext cx="6663640" cy="4672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3,300 units planned in LAP with 3,488 permitted (2020, Q1 figures + Latest SHD Granted) </a:t>
            </a:r>
          </a:p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Majority of main housing sites are under construction with further SHD’s in pipeline</a:t>
            </a:r>
          </a:p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LAP density likely to increase through SHD’s – possible to deliver c. 4,000 if all permitted/constructed</a:t>
            </a:r>
          </a:p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7 creches and 7 community facilities permitted in the LAP (majority on sites under construction)</a:t>
            </a:r>
          </a:p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3 permitted primary schools, 3 completed primary schools.</a:t>
            </a:r>
          </a:p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Parks being delivered in tandem housing developments </a:t>
            </a:r>
          </a:p>
          <a:p>
            <a:pPr marL="342900" indent="-285750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700" dirty="0"/>
              <a:t>Retail space of over 14,000 sq. m completed in Fortunestown </a:t>
            </a:r>
            <a:r>
              <a:rPr lang="en-US" sz="1700" dirty="0" err="1"/>
              <a:t>centre</a:t>
            </a:r>
            <a:r>
              <a:rPr lang="en-US" sz="1700" dirty="0"/>
              <a:t> through delivery of Citywest Shopping Centre</a:t>
            </a:r>
          </a:p>
          <a:p>
            <a:pPr marL="342900" indent="-285750" algn="just" defTabSz="9144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700" dirty="0"/>
              <a:t>Road and junction upgrades are integrated into residential planning applications including the upgrade of the Citywest Road junction, which has been completed.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9FA68-234E-447E-8133-591CDB17F6F3}"/>
              </a:ext>
            </a:extLst>
          </p:cNvPr>
          <p:cNvCxnSpPr>
            <a:cxnSpLocks/>
          </p:cNvCxnSpPr>
          <p:nvPr/>
        </p:nvCxnSpPr>
        <p:spPr>
          <a:xfrm>
            <a:off x="461616" y="1003171"/>
            <a:ext cx="128767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>
            <a:extLst>
              <a:ext uri="{FF2B5EF4-FFF2-40B4-BE49-F238E27FC236}">
                <a16:creationId xmlns:a16="http://schemas.microsoft.com/office/drawing/2014/main" id="{4A0BF0BF-40BE-4AF2-A39E-56CE8F58D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008" y="3724555"/>
            <a:ext cx="3887743" cy="259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aggart Village sign to Citywest">
            <a:extLst>
              <a:ext uri="{FF2B5EF4-FFF2-40B4-BE49-F238E27FC236}">
                <a16:creationId xmlns:a16="http://schemas.microsoft.com/office/drawing/2014/main" id="{883FECC6-EC82-4683-9025-93498D766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98"/>
          <a:stretch/>
        </p:blipFill>
        <p:spPr bwMode="auto">
          <a:xfrm>
            <a:off x="7479008" y="936478"/>
            <a:ext cx="3887742" cy="257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7FA73B7-3CE3-4BFC-98C0-DBC1436C89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69"/>
    </mc:Choice>
    <mc:Fallback xmlns="">
      <p:transition spd="slow" advTm="122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1907</TotalTime>
  <Words>565</Words>
  <Application>Microsoft Office PowerPoint</Application>
  <PresentationFormat>Widescreen</PresentationFormat>
  <Paragraphs>124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Fortunestown Local Area Plan – Progress Update  </vt:lpstr>
      <vt:lpstr>LAP Boundary Map </vt:lpstr>
      <vt:lpstr>PowerPoint Presentation</vt:lpstr>
      <vt:lpstr>Housing Development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Fortunestown Local Area Plan – Progress Update</dc:title>
  <dc:creator>Deirdre Kirwan</dc:creator>
  <cp:lastModifiedBy>Marian Dunne</cp:lastModifiedBy>
  <cp:revision>97</cp:revision>
  <dcterms:created xsi:type="dcterms:W3CDTF">2020-05-25T12:05:15Z</dcterms:created>
  <dcterms:modified xsi:type="dcterms:W3CDTF">2020-07-02T14:35:31Z</dcterms:modified>
</cp:coreProperties>
</file>