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77" r:id="rId4"/>
    <p:sldId id="265" r:id="rId5"/>
    <p:sldId id="258" r:id="rId6"/>
    <p:sldId id="266" r:id="rId7"/>
    <p:sldId id="261" r:id="rId8"/>
    <p:sldId id="280" r:id="rId9"/>
    <p:sldId id="274" r:id="rId10"/>
    <p:sldId id="275" r:id="rId11"/>
    <p:sldId id="279" r:id="rId12"/>
    <p:sldId id="259" r:id="rId13"/>
    <p:sldId id="268" r:id="rId14"/>
    <p:sldId id="269" r:id="rId15"/>
    <p:sldId id="270" r:id="rId16"/>
    <p:sldId id="278" r:id="rId17"/>
    <p:sldId id="26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6" d="100"/>
          <a:sy n="66" d="100"/>
        </p:scale>
        <p:origin x="66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87CF6-F329-4CC7-98BF-7440572152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155A19D4-B5A9-4AC9-BCCA-32679D4DA1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4653F28A-E94F-4A36-AEE5-A24B8F7C7F7D}"/>
              </a:ext>
            </a:extLst>
          </p:cNvPr>
          <p:cNvSpPr>
            <a:spLocks noGrp="1"/>
          </p:cNvSpPr>
          <p:nvPr>
            <p:ph type="dt" sz="half" idx="10"/>
          </p:nvPr>
        </p:nvSpPr>
        <p:spPr/>
        <p:txBody>
          <a:bodyPr/>
          <a:lstStyle/>
          <a:p>
            <a:fld id="{E7C6F820-0F51-4E7F-948F-7CD09E9C0F26}" type="datetimeFigureOut">
              <a:rPr lang="en-IE" smtClean="0"/>
              <a:t>24/06/2020</a:t>
            </a:fld>
            <a:endParaRPr lang="en-IE"/>
          </a:p>
        </p:txBody>
      </p:sp>
      <p:sp>
        <p:nvSpPr>
          <p:cNvPr id="5" name="Footer Placeholder 4">
            <a:extLst>
              <a:ext uri="{FF2B5EF4-FFF2-40B4-BE49-F238E27FC236}">
                <a16:creationId xmlns:a16="http://schemas.microsoft.com/office/drawing/2014/main" id="{6077B27F-3C66-4E35-9666-33122DD8970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C75122E-22B2-4DED-AC1A-6942B75A021F}"/>
              </a:ext>
            </a:extLst>
          </p:cNvPr>
          <p:cNvSpPr>
            <a:spLocks noGrp="1"/>
          </p:cNvSpPr>
          <p:nvPr>
            <p:ph type="sldNum" sz="quarter" idx="12"/>
          </p:nvPr>
        </p:nvSpPr>
        <p:spPr/>
        <p:txBody>
          <a:bodyPr/>
          <a:lstStyle/>
          <a:p>
            <a:fld id="{75A61DFC-08D5-4144-86FA-8C12FCAA32C1}" type="slidenum">
              <a:rPr lang="en-IE" smtClean="0"/>
              <a:t>‹#›</a:t>
            </a:fld>
            <a:endParaRPr lang="en-IE"/>
          </a:p>
        </p:txBody>
      </p:sp>
    </p:spTree>
    <p:extLst>
      <p:ext uri="{BB962C8B-B14F-4D97-AF65-F5344CB8AC3E}">
        <p14:creationId xmlns:p14="http://schemas.microsoft.com/office/powerpoint/2010/main" val="3710690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ADBBA-1377-4102-965A-0836A3B9D7C4}"/>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8BFE733B-CA70-40B7-B753-A93755E2F2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5E42C1F-7833-4082-8F9C-40F1B4D525E1}"/>
              </a:ext>
            </a:extLst>
          </p:cNvPr>
          <p:cNvSpPr>
            <a:spLocks noGrp="1"/>
          </p:cNvSpPr>
          <p:nvPr>
            <p:ph type="dt" sz="half" idx="10"/>
          </p:nvPr>
        </p:nvSpPr>
        <p:spPr/>
        <p:txBody>
          <a:bodyPr/>
          <a:lstStyle/>
          <a:p>
            <a:fld id="{E7C6F820-0F51-4E7F-948F-7CD09E9C0F26}" type="datetimeFigureOut">
              <a:rPr lang="en-IE" smtClean="0"/>
              <a:t>24/06/2020</a:t>
            </a:fld>
            <a:endParaRPr lang="en-IE"/>
          </a:p>
        </p:txBody>
      </p:sp>
      <p:sp>
        <p:nvSpPr>
          <p:cNvPr id="5" name="Footer Placeholder 4">
            <a:extLst>
              <a:ext uri="{FF2B5EF4-FFF2-40B4-BE49-F238E27FC236}">
                <a16:creationId xmlns:a16="http://schemas.microsoft.com/office/drawing/2014/main" id="{7685BD68-4D00-413B-866B-F1D0EE20506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BE7CEC8A-CAB2-4273-8D0C-C31FA11F934E}"/>
              </a:ext>
            </a:extLst>
          </p:cNvPr>
          <p:cNvSpPr>
            <a:spLocks noGrp="1"/>
          </p:cNvSpPr>
          <p:nvPr>
            <p:ph type="sldNum" sz="quarter" idx="12"/>
          </p:nvPr>
        </p:nvSpPr>
        <p:spPr/>
        <p:txBody>
          <a:bodyPr/>
          <a:lstStyle/>
          <a:p>
            <a:fld id="{75A61DFC-08D5-4144-86FA-8C12FCAA32C1}" type="slidenum">
              <a:rPr lang="en-IE" smtClean="0"/>
              <a:t>‹#›</a:t>
            </a:fld>
            <a:endParaRPr lang="en-IE"/>
          </a:p>
        </p:txBody>
      </p:sp>
    </p:spTree>
    <p:extLst>
      <p:ext uri="{BB962C8B-B14F-4D97-AF65-F5344CB8AC3E}">
        <p14:creationId xmlns:p14="http://schemas.microsoft.com/office/powerpoint/2010/main" val="743814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EB94E4-C60E-4AB5-8B6D-3D1BFE0E9E3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95D95519-709B-4EC8-93D2-A3B03E497F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E846372-E47E-4421-8CCB-A29BA2EBE9A8}"/>
              </a:ext>
            </a:extLst>
          </p:cNvPr>
          <p:cNvSpPr>
            <a:spLocks noGrp="1"/>
          </p:cNvSpPr>
          <p:nvPr>
            <p:ph type="dt" sz="half" idx="10"/>
          </p:nvPr>
        </p:nvSpPr>
        <p:spPr/>
        <p:txBody>
          <a:bodyPr/>
          <a:lstStyle/>
          <a:p>
            <a:fld id="{E7C6F820-0F51-4E7F-948F-7CD09E9C0F26}" type="datetimeFigureOut">
              <a:rPr lang="en-IE" smtClean="0"/>
              <a:t>24/06/2020</a:t>
            </a:fld>
            <a:endParaRPr lang="en-IE"/>
          </a:p>
        </p:txBody>
      </p:sp>
      <p:sp>
        <p:nvSpPr>
          <p:cNvPr id="5" name="Footer Placeholder 4">
            <a:extLst>
              <a:ext uri="{FF2B5EF4-FFF2-40B4-BE49-F238E27FC236}">
                <a16:creationId xmlns:a16="http://schemas.microsoft.com/office/drawing/2014/main" id="{10E7D1AB-204E-45EB-8E04-D3CCC7C7E10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071C8FB-F22F-4DA0-93E3-35CA6A146734}"/>
              </a:ext>
            </a:extLst>
          </p:cNvPr>
          <p:cNvSpPr>
            <a:spLocks noGrp="1"/>
          </p:cNvSpPr>
          <p:nvPr>
            <p:ph type="sldNum" sz="quarter" idx="12"/>
          </p:nvPr>
        </p:nvSpPr>
        <p:spPr/>
        <p:txBody>
          <a:bodyPr/>
          <a:lstStyle/>
          <a:p>
            <a:fld id="{75A61DFC-08D5-4144-86FA-8C12FCAA32C1}" type="slidenum">
              <a:rPr lang="en-IE" smtClean="0"/>
              <a:t>‹#›</a:t>
            </a:fld>
            <a:endParaRPr lang="en-IE"/>
          </a:p>
        </p:txBody>
      </p:sp>
    </p:spTree>
    <p:extLst>
      <p:ext uri="{BB962C8B-B14F-4D97-AF65-F5344CB8AC3E}">
        <p14:creationId xmlns:p14="http://schemas.microsoft.com/office/powerpoint/2010/main" val="1984478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8419-0A50-4000-B292-AA5744D44CE2}"/>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BBD3B10F-3AD1-4745-81D8-35D78FC8DE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2862785-C1D0-499A-96A4-AE53C746183B}"/>
              </a:ext>
            </a:extLst>
          </p:cNvPr>
          <p:cNvSpPr>
            <a:spLocks noGrp="1"/>
          </p:cNvSpPr>
          <p:nvPr>
            <p:ph type="dt" sz="half" idx="10"/>
          </p:nvPr>
        </p:nvSpPr>
        <p:spPr/>
        <p:txBody>
          <a:bodyPr/>
          <a:lstStyle/>
          <a:p>
            <a:fld id="{E7C6F820-0F51-4E7F-948F-7CD09E9C0F26}" type="datetimeFigureOut">
              <a:rPr lang="en-IE" smtClean="0"/>
              <a:t>24/06/2020</a:t>
            </a:fld>
            <a:endParaRPr lang="en-IE"/>
          </a:p>
        </p:txBody>
      </p:sp>
      <p:sp>
        <p:nvSpPr>
          <p:cNvPr id="5" name="Footer Placeholder 4">
            <a:extLst>
              <a:ext uri="{FF2B5EF4-FFF2-40B4-BE49-F238E27FC236}">
                <a16:creationId xmlns:a16="http://schemas.microsoft.com/office/drawing/2014/main" id="{738F860B-8369-480F-A43C-C965C185C8D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B7F3480B-A870-449F-AB9B-54D4C3D0F8B8}"/>
              </a:ext>
            </a:extLst>
          </p:cNvPr>
          <p:cNvSpPr>
            <a:spLocks noGrp="1"/>
          </p:cNvSpPr>
          <p:nvPr>
            <p:ph type="sldNum" sz="quarter" idx="12"/>
          </p:nvPr>
        </p:nvSpPr>
        <p:spPr/>
        <p:txBody>
          <a:bodyPr/>
          <a:lstStyle/>
          <a:p>
            <a:fld id="{75A61DFC-08D5-4144-86FA-8C12FCAA32C1}" type="slidenum">
              <a:rPr lang="en-IE" smtClean="0"/>
              <a:t>‹#›</a:t>
            </a:fld>
            <a:endParaRPr lang="en-IE"/>
          </a:p>
        </p:txBody>
      </p:sp>
    </p:spTree>
    <p:extLst>
      <p:ext uri="{BB962C8B-B14F-4D97-AF65-F5344CB8AC3E}">
        <p14:creationId xmlns:p14="http://schemas.microsoft.com/office/powerpoint/2010/main" val="3252443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7BA22-1473-4EAD-8256-3D72C43DEC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9831CDD9-FD02-4CF7-AC04-E18AAEA550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2B281B-2708-4DEF-9653-4985C46DAAD0}"/>
              </a:ext>
            </a:extLst>
          </p:cNvPr>
          <p:cNvSpPr>
            <a:spLocks noGrp="1"/>
          </p:cNvSpPr>
          <p:nvPr>
            <p:ph type="dt" sz="half" idx="10"/>
          </p:nvPr>
        </p:nvSpPr>
        <p:spPr/>
        <p:txBody>
          <a:bodyPr/>
          <a:lstStyle/>
          <a:p>
            <a:fld id="{E7C6F820-0F51-4E7F-948F-7CD09E9C0F26}" type="datetimeFigureOut">
              <a:rPr lang="en-IE" smtClean="0"/>
              <a:t>24/06/2020</a:t>
            </a:fld>
            <a:endParaRPr lang="en-IE"/>
          </a:p>
        </p:txBody>
      </p:sp>
      <p:sp>
        <p:nvSpPr>
          <p:cNvPr id="5" name="Footer Placeholder 4">
            <a:extLst>
              <a:ext uri="{FF2B5EF4-FFF2-40B4-BE49-F238E27FC236}">
                <a16:creationId xmlns:a16="http://schemas.microsoft.com/office/drawing/2014/main" id="{C76FB597-51C3-47E5-A5A7-821132798D2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0714E79-3C2D-4918-8B68-D13F00F41FC3}"/>
              </a:ext>
            </a:extLst>
          </p:cNvPr>
          <p:cNvSpPr>
            <a:spLocks noGrp="1"/>
          </p:cNvSpPr>
          <p:nvPr>
            <p:ph type="sldNum" sz="quarter" idx="12"/>
          </p:nvPr>
        </p:nvSpPr>
        <p:spPr/>
        <p:txBody>
          <a:bodyPr/>
          <a:lstStyle/>
          <a:p>
            <a:fld id="{75A61DFC-08D5-4144-86FA-8C12FCAA32C1}" type="slidenum">
              <a:rPr lang="en-IE" smtClean="0"/>
              <a:t>‹#›</a:t>
            </a:fld>
            <a:endParaRPr lang="en-IE"/>
          </a:p>
        </p:txBody>
      </p:sp>
    </p:spTree>
    <p:extLst>
      <p:ext uri="{BB962C8B-B14F-4D97-AF65-F5344CB8AC3E}">
        <p14:creationId xmlns:p14="http://schemas.microsoft.com/office/powerpoint/2010/main" val="1018757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E4F4-A3E9-4D2A-B205-2B979EC19FF4}"/>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52E84591-41FF-4563-B879-154EBF0E02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A6F4DE33-C470-4006-B77D-3E91867183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5C44341A-E782-40DE-9362-DF5CE5E94030}"/>
              </a:ext>
            </a:extLst>
          </p:cNvPr>
          <p:cNvSpPr>
            <a:spLocks noGrp="1"/>
          </p:cNvSpPr>
          <p:nvPr>
            <p:ph type="dt" sz="half" idx="10"/>
          </p:nvPr>
        </p:nvSpPr>
        <p:spPr/>
        <p:txBody>
          <a:bodyPr/>
          <a:lstStyle/>
          <a:p>
            <a:fld id="{E7C6F820-0F51-4E7F-948F-7CD09E9C0F26}" type="datetimeFigureOut">
              <a:rPr lang="en-IE" smtClean="0"/>
              <a:t>24/06/2020</a:t>
            </a:fld>
            <a:endParaRPr lang="en-IE"/>
          </a:p>
        </p:txBody>
      </p:sp>
      <p:sp>
        <p:nvSpPr>
          <p:cNvPr id="6" name="Footer Placeholder 5">
            <a:extLst>
              <a:ext uri="{FF2B5EF4-FFF2-40B4-BE49-F238E27FC236}">
                <a16:creationId xmlns:a16="http://schemas.microsoft.com/office/drawing/2014/main" id="{3FDE3AF0-705B-4795-9A66-43903FB0E25D}"/>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00C6E2F3-6D0E-4C70-A3DB-31BCD45026F0}"/>
              </a:ext>
            </a:extLst>
          </p:cNvPr>
          <p:cNvSpPr>
            <a:spLocks noGrp="1"/>
          </p:cNvSpPr>
          <p:nvPr>
            <p:ph type="sldNum" sz="quarter" idx="12"/>
          </p:nvPr>
        </p:nvSpPr>
        <p:spPr/>
        <p:txBody>
          <a:bodyPr/>
          <a:lstStyle/>
          <a:p>
            <a:fld id="{75A61DFC-08D5-4144-86FA-8C12FCAA32C1}" type="slidenum">
              <a:rPr lang="en-IE" smtClean="0"/>
              <a:t>‹#›</a:t>
            </a:fld>
            <a:endParaRPr lang="en-IE"/>
          </a:p>
        </p:txBody>
      </p:sp>
    </p:spTree>
    <p:extLst>
      <p:ext uri="{BB962C8B-B14F-4D97-AF65-F5344CB8AC3E}">
        <p14:creationId xmlns:p14="http://schemas.microsoft.com/office/powerpoint/2010/main" val="1230623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A4CFE-9429-4C39-99A0-F3E5C81A701C}"/>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8F617F8B-35AD-41A3-9603-64945FCA25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98876A-CBBE-4A22-94DF-5291500C25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9A36E404-E16D-4B3C-BFBD-F1A6D6FD21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428BAB-36E3-45B7-8C2E-82A58259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59719152-199F-4AD5-A40A-17E1BBE44427}"/>
              </a:ext>
            </a:extLst>
          </p:cNvPr>
          <p:cNvSpPr>
            <a:spLocks noGrp="1"/>
          </p:cNvSpPr>
          <p:nvPr>
            <p:ph type="dt" sz="half" idx="10"/>
          </p:nvPr>
        </p:nvSpPr>
        <p:spPr/>
        <p:txBody>
          <a:bodyPr/>
          <a:lstStyle/>
          <a:p>
            <a:fld id="{E7C6F820-0F51-4E7F-948F-7CD09E9C0F26}" type="datetimeFigureOut">
              <a:rPr lang="en-IE" smtClean="0"/>
              <a:t>24/06/2020</a:t>
            </a:fld>
            <a:endParaRPr lang="en-IE"/>
          </a:p>
        </p:txBody>
      </p:sp>
      <p:sp>
        <p:nvSpPr>
          <p:cNvPr id="8" name="Footer Placeholder 7">
            <a:extLst>
              <a:ext uri="{FF2B5EF4-FFF2-40B4-BE49-F238E27FC236}">
                <a16:creationId xmlns:a16="http://schemas.microsoft.com/office/drawing/2014/main" id="{1D7BFA32-9BAE-4234-AF6C-CF2975A1DD4B}"/>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F28672F2-1B6F-42E2-91F5-D6DF950820C9}"/>
              </a:ext>
            </a:extLst>
          </p:cNvPr>
          <p:cNvSpPr>
            <a:spLocks noGrp="1"/>
          </p:cNvSpPr>
          <p:nvPr>
            <p:ph type="sldNum" sz="quarter" idx="12"/>
          </p:nvPr>
        </p:nvSpPr>
        <p:spPr/>
        <p:txBody>
          <a:bodyPr/>
          <a:lstStyle/>
          <a:p>
            <a:fld id="{75A61DFC-08D5-4144-86FA-8C12FCAA32C1}" type="slidenum">
              <a:rPr lang="en-IE" smtClean="0"/>
              <a:t>‹#›</a:t>
            </a:fld>
            <a:endParaRPr lang="en-IE"/>
          </a:p>
        </p:txBody>
      </p:sp>
    </p:spTree>
    <p:extLst>
      <p:ext uri="{BB962C8B-B14F-4D97-AF65-F5344CB8AC3E}">
        <p14:creationId xmlns:p14="http://schemas.microsoft.com/office/powerpoint/2010/main" val="172502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DC8D-4094-4DFA-8D17-338414A9077A}"/>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3C385EC5-350F-47FF-8852-A5B7E7CACC5E}"/>
              </a:ext>
            </a:extLst>
          </p:cNvPr>
          <p:cNvSpPr>
            <a:spLocks noGrp="1"/>
          </p:cNvSpPr>
          <p:nvPr>
            <p:ph type="dt" sz="half" idx="10"/>
          </p:nvPr>
        </p:nvSpPr>
        <p:spPr/>
        <p:txBody>
          <a:bodyPr/>
          <a:lstStyle/>
          <a:p>
            <a:fld id="{E7C6F820-0F51-4E7F-948F-7CD09E9C0F26}" type="datetimeFigureOut">
              <a:rPr lang="en-IE" smtClean="0"/>
              <a:t>24/06/2020</a:t>
            </a:fld>
            <a:endParaRPr lang="en-IE"/>
          </a:p>
        </p:txBody>
      </p:sp>
      <p:sp>
        <p:nvSpPr>
          <p:cNvPr id="4" name="Footer Placeholder 3">
            <a:extLst>
              <a:ext uri="{FF2B5EF4-FFF2-40B4-BE49-F238E27FC236}">
                <a16:creationId xmlns:a16="http://schemas.microsoft.com/office/drawing/2014/main" id="{F02077D6-D872-4C87-B069-09A3AC229164}"/>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847F4743-6EAD-4235-B60C-483992D2C0F5}"/>
              </a:ext>
            </a:extLst>
          </p:cNvPr>
          <p:cNvSpPr>
            <a:spLocks noGrp="1"/>
          </p:cNvSpPr>
          <p:nvPr>
            <p:ph type="sldNum" sz="quarter" idx="12"/>
          </p:nvPr>
        </p:nvSpPr>
        <p:spPr/>
        <p:txBody>
          <a:bodyPr/>
          <a:lstStyle/>
          <a:p>
            <a:fld id="{75A61DFC-08D5-4144-86FA-8C12FCAA32C1}" type="slidenum">
              <a:rPr lang="en-IE" smtClean="0"/>
              <a:t>‹#›</a:t>
            </a:fld>
            <a:endParaRPr lang="en-IE"/>
          </a:p>
        </p:txBody>
      </p:sp>
    </p:spTree>
    <p:extLst>
      <p:ext uri="{BB962C8B-B14F-4D97-AF65-F5344CB8AC3E}">
        <p14:creationId xmlns:p14="http://schemas.microsoft.com/office/powerpoint/2010/main" val="3763286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139EC7-B4B9-48C6-AD82-C77EA686FA93}"/>
              </a:ext>
            </a:extLst>
          </p:cNvPr>
          <p:cNvSpPr>
            <a:spLocks noGrp="1"/>
          </p:cNvSpPr>
          <p:nvPr>
            <p:ph type="dt" sz="half" idx="10"/>
          </p:nvPr>
        </p:nvSpPr>
        <p:spPr/>
        <p:txBody>
          <a:bodyPr/>
          <a:lstStyle/>
          <a:p>
            <a:fld id="{E7C6F820-0F51-4E7F-948F-7CD09E9C0F26}" type="datetimeFigureOut">
              <a:rPr lang="en-IE" smtClean="0"/>
              <a:t>24/06/2020</a:t>
            </a:fld>
            <a:endParaRPr lang="en-IE"/>
          </a:p>
        </p:txBody>
      </p:sp>
      <p:sp>
        <p:nvSpPr>
          <p:cNvPr id="3" name="Footer Placeholder 2">
            <a:extLst>
              <a:ext uri="{FF2B5EF4-FFF2-40B4-BE49-F238E27FC236}">
                <a16:creationId xmlns:a16="http://schemas.microsoft.com/office/drawing/2014/main" id="{BF1A6B50-D738-4FF1-8A36-DD4F7A4E5686}"/>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5FDC539D-CD25-4619-817A-722BE1B99165}"/>
              </a:ext>
            </a:extLst>
          </p:cNvPr>
          <p:cNvSpPr>
            <a:spLocks noGrp="1"/>
          </p:cNvSpPr>
          <p:nvPr>
            <p:ph type="sldNum" sz="quarter" idx="12"/>
          </p:nvPr>
        </p:nvSpPr>
        <p:spPr/>
        <p:txBody>
          <a:bodyPr/>
          <a:lstStyle/>
          <a:p>
            <a:fld id="{75A61DFC-08D5-4144-86FA-8C12FCAA32C1}" type="slidenum">
              <a:rPr lang="en-IE" smtClean="0"/>
              <a:t>‹#›</a:t>
            </a:fld>
            <a:endParaRPr lang="en-IE"/>
          </a:p>
        </p:txBody>
      </p:sp>
    </p:spTree>
    <p:extLst>
      <p:ext uri="{BB962C8B-B14F-4D97-AF65-F5344CB8AC3E}">
        <p14:creationId xmlns:p14="http://schemas.microsoft.com/office/powerpoint/2010/main" val="1592796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9014D-BCA8-4A76-B0D5-7896AE29F6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E91C3881-4F01-432B-9CF2-9748CFBD82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B4A0FF68-A7CF-4B48-AC37-8E109E9418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DFCBCD-BEFE-4496-90B4-0A688F6A4AB5}"/>
              </a:ext>
            </a:extLst>
          </p:cNvPr>
          <p:cNvSpPr>
            <a:spLocks noGrp="1"/>
          </p:cNvSpPr>
          <p:nvPr>
            <p:ph type="dt" sz="half" idx="10"/>
          </p:nvPr>
        </p:nvSpPr>
        <p:spPr/>
        <p:txBody>
          <a:bodyPr/>
          <a:lstStyle/>
          <a:p>
            <a:fld id="{E7C6F820-0F51-4E7F-948F-7CD09E9C0F26}" type="datetimeFigureOut">
              <a:rPr lang="en-IE" smtClean="0"/>
              <a:t>24/06/2020</a:t>
            </a:fld>
            <a:endParaRPr lang="en-IE"/>
          </a:p>
        </p:txBody>
      </p:sp>
      <p:sp>
        <p:nvSpPr>
          <p:cNvPr id="6" name="Footer Placeholder 5">
            <a:extLst>
              <a:ext uri="{FF2B5EF4-FFF2-40B4-BE49-F238E27FC236}">
                <a16:creationId xmlns:a16="http://schemas.microsoft.com/office/drawing/2014/main" id="{EE87301C-E6B4-4824-B41E-3CDB9BE9A9DD}"/>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A51BCA51-E535-41A3-B663-762B3AA1EF9C}"/>
              </a:ext>
            </a:extLst>
          </p:cNvPr>
          <p:cNvSpPr>
            <a:spLocks noGrp="1"/>
          </p:cNvSpPr>
          <p:nvPr>
            <p:ph type="sldNum" sz="quarter" idx="12"/>
          </p:nvPr>
        </p:nvSpPr>
        <p:spPr/>
        <p:txBody>
          <a:bodyPr/>
          <a:lstStyle/>
          <a:p>
            <a:fld id="{75A61DFC-08D5-4144-86FA-8C12FCAA32C1}" type="slidenum">
              <a:rPr lang="en-IE" smtClean="0"/>
              <a:t>‹#›</a:t>
            </a:fld>
            <a:endParaRPr lang="en-IE"/>
          </a:p>
        </p:txBody>
      </p:sp>
    </p:spTree>
    <p:extLst>
      <p:ext uri="{BB962C8B-B14F-4D97-AF65-F5344CB8AC3E}">
        <p14:creationId xmlns:p14="http://schemas.microsoft.com/office/powerpoint/2010/main" val="3096399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0CD9A-EE08-4802-BF95-E39077CE92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2124AC66-0326-4265-AEF3-664244AFBF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A8FD68A6-6E0F-4F42-B214-9A2046D86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EB0F3B-DB80-44CC-A94E-7D66A6627390}"/>
              </a:ext>
            </a:extLst>
          </p:cNvPr>
          <p:cNvSpPr>
            <a:spLocks noGrp="1"/>
          </p:cNvSpPr>
          <p:nvPr>
            <p:ph type="dt" sz="half" idx="10"/>
          </p:nvPr>
        </p:nvSpPr>
        <p:spPr/>
        <p:txBody>
          <a:bodyPr/>
          <a:lstStyle/>
          <a:p>
            <a:fld id="{E7C6F820-0F51-4E7F-948F-7CD09E9C0F26}" type="datetimeFigureOut">
              <a:rPr lang="en-IE" smtClean="0"/>
              <a:t>24/06/2020</a:t>
            </a:fld>
            <a:endParaRPr lang="en-IE"/>
          </a:p>
        </p:txBody>
      </p:sp>
      <p:sp>
        <p:nvSpPr>
          <p:cNvPr id="6" name="Footer Placeholder 5">
            <a:extLst>
              <a:ext uri="{FF2B5EF4-FFF2-40B4-BE49-F238E27FC236}">
                <a16:creationId xmlns:a16="http://schemas.microsoft.com/office/drawing/2014/main" id="{6F061D7B-096F-4BB8-B049-1E9A57B6209F}"/>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37F9FD3C-D110-4015-BE3C-D117078A1D5E}"/>
              </a:ext>
            </a:extLst>
          </p:cNvPr>
          <p:cNvSpPr>
            <a:spLocks noGrp="1"/>
          </p:cNvSpPr>
          <p:nvPr>
            <p:ph type="sldNum" sz="quarter" idx="12"/>
          </p:nvPr>
        </p:nvSpPr>
        <p:spPr/>
        <p:txBody>
          <a:bodyPr/>
          <a:lstStyle/>
          <a:p>
            <a:fld id="{75A61DFC-08D5-4144-86FA-8C12FCAA32C1}" type="slidenum">
              <a:rPr lang="en-IE" smtClean="0"/>
              <a:t>‹#›</a:t>
            </a:fld>
            <a:endParaRPr lang="en-IE"/>
          </a:p>
        </p:txBody>
      </p:sp>
    </p:spTree>
    <p:extLst>
      <p:ext uri="{BB962C8B-B14F-4D97-AF65-F5344CB8AC3E}">
        <p14:creationId xmlns:p14="http://schemas.microsoft.com/office/powerpoint/2010/main" val="153829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736983-AA16-4C02-98D0-4A695C2CE2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3386DA24-A5BD-420B-B6A9-69067882FD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CF0A141-290E-430C-9547-71EC749A97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C6F820-0F51-4E7F-948F-7CD09E9C0F26}" type="datetimeFigureOut">
              <a:rPr lang="en-IE" smtClean="0"/>
              <a:t>24/06/2020</a:t>
            </a:fld>
            <a:endParaRPr lang="en-IE"/>
          </a:p>
        </p:txBody>
      </p:sp>
      <p:sp>
        <p:nvSpPr>
          <p:cNvPr id="5" name="Footer Placeholder 4">
            <a:extLst>
              <a:ext uri="{FF2B5EF4-FFF2-40B4-BE49-F238E27FC236}">
                <a16:creationId xmlns:a16="http://schemas.microsoft.com/office/drawing/2014/main" id="{8BA9B560-00F4-4338-A333-52C3CC5B4F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3177BD2B-2A3B-4A73-9E3C-3B8B72A3B6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A61DFC-08D5-4144-86FA-8C12FCAA32C1}" type="slidenum">
              <a:rPr lang="en-IE" smtClean="0"/>
              <a:t>‹#›</a:t>
            </a:fld>
            <a:endParaRPr lang="en-IE"/>
          </a:p>
        </p:txBody>
      </p:sp>
    </p:spTree>
    <p:extLst>
      <p:ext uri="{BB962C8B-B14F-4D97-AF65-F5344CB8AC3E}">
        <p14:creationId xmlns:p14="http://schemas.microsoft.com/office/powerpoint/2010/main" val="3160995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7">
            <a:extLst>
              <a:ext uri="{FF2B5EF4-FFF2-40B4-BE49-F238E27FC236}">
                <a16:creationId xmlns:a16="http://schemas.microsoft.com/office/drawing/2014/main" id="{EB270761-CC40-4F3F-A916-7E3BC3989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151646-6EF8-48A4-AF25-A86DCD2F38BF}"/>
              </a:ext>
            </a:extLst>
          </p:cNvPr>
          <p:cNvSpPr>
            <a:spLocks noGrp="1"/>
          </p:cNvSpPr>
          <p:nvPr>
            <p:ph type="ctrTitle"/>
          </p:nvPr>
        </p:nvSpPr>
        <p:spPr>
          <a:xfrm>
            <a:off x="1366160" y="5804350"/>
            <a:ext cx="9623404" cy="1320281"/>
          </a:xfrm>
        </p:spPr>
        <p:txBody>
          <a:bodyPr vert="horz" lIns="91440" tIns="45720" rIns="91440" bIns="45720" rtlCol="0">
            <a:normAutofit fontScale="90000"/>
          </a:bodyPr>
          <a:lstStyle/>
          <a:p>
            <a:pPr algn="l"/>
            <a:r>
              <a:rPr lang="en-US" sz="4100" dirty="0"/>
              <a:t>Building Height Review and</a:t>
            </a:r>
            <a:br>
              <a:rPr lang="en-US" sz="4100" dirty="0"/>
            </a:br>
            <a:r>
              <a:rPr lang="en-US" sz="4100" dirty="0"/>
              <a:t>Proposed Non-Material Alteration </a:t>
            </a:r>
            <a:br>
              <a:rPr lang="en-US" sz="4100" dirty="0"/>
            </a:br>
            <a:r>
              <a:rPr lang="en-US" sz="2000" b="1" dirty="0"/>
              <a:t>Lucan ACM Members’ Briefing, 23/06/20</a:t>
            </a:r>
            <a:br>
              <a:rPr lang="en-US" sz="4100" dirty="0"/>
            </a:br>
            <a:endParaRPr lang="en-US" sz="4100" dirty="0"/>
          </a:p>
        </p:txBody>
      </p:sp>
      <p:sp>
        <p:nvSpPr>
          <p:cNvPr id="3" name="Subtitle 2">
            <a:extLst>
              <a:ext uri="{FF2B5EF4-FFF2-40B4-BE49-F238E27FC236}">
                <a16:creationId xmlns:a16="http://schemas.microsoft.com/office/drawing/2014/main" id="{E712AC2D-82D4-41B0-AA15-4A7B856B0144}"/>
              </a:ext>
            </a:extLst>
          </p:cNvPr>
          <p:cNvSpPr>
            <a:spLocks noGrp="1"/>
          </p:cNvSpPr>
          <p:nvPr>
            <p:ph type="subTitle" idx="1"/>
          </p:nvPr>
        </p:nvSpPr>
        <p:spPr>
          <a:xfrm flipH="1">
            <a:off x="1411878" y="6142630"/>
            <a:ext cx="7549241" cy="469022"/>
          </a:xfrm>
        </p:spPr>
        <p:txBody>
          <a:bodyPr vert="horz" lIns="91440" tIns="45720" rIns="91440" bIns="45720" rtlCol="0">
            <a:normAutofit/>
          </a:bodyPr>
          <a:lstStyle/>
          <a:p>
            <a:pPr algn="l"/>
            <a:endParaRPr lang="en-US" sz="600" dirty="0"/>
          </a:p>
          <a:p>
            <a:pPr indent="-228600" algn="l">
              <a:buFont typeface="Arial" panose="020B0604020202020204" pitchFamily="34" charset="0"/>
              <a:buChar char="•"/>
            </a:pPr>
            <a:endParaRPr lang="en-US" sz="600" dirty="0"/>
          </a:p>
        </p:txBody>
      </p:sp>
      <p:sp>
        <p:nvSpPr>
          <p:cNvPr id="33" name="Rectangle 29">
            <a:extLst>
              <a:ext uri="{FF2B5EF4-FFF2-40B4-BE49-F238E27FC236}">
                <a16:creationId xmlns:a16="http://schemas.microsoft.com/office/drawing/2014/main" id="{EF5FE77B-EA4C-4573-8509-E577DCA8AF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CB7DC73-209E-4D7F-A878-5207B2B2E2DC}"/>
              </a:ext>
            </a:extLst>
          </p:cNvPr>
          <p:cNvPicPr>
            <a:picLocks noChangeAspect="1"/>
          </p:cNvPicPr>
          <p:nvPr/>
        </p:nvPicPr>
        <p:blipFill>
          <a:blip r:embed="rId2"/>
          <a:stretch>
            <a:fillRect/>
          </a:stretch>
        </p:blipFill>
        <p:spPr>
          <a:xfrm>
            <a:off x="1023953" y="2234906"/>
            <a:ext cx="4198436" cy="2632086"/>
          </a:xfrm>
          <a:prstGeom prst="rect">
            <a:avLst/>
          </a:prstGeom>
          <a:effectLst>
            <a:outerShdw blurRad="406400" dist="317500" dir="5400000" sx="89000" sy="89000" rotWithShape="0">
              <a:prstClr val="black">
                <a:alpha val="15000"/>
              </a:prstClr>
            </a:outerShdw>
          </a:effectLst>
        </p:spPr>
      </p:pic>
      <p:pic>
        <p:nvPicPr>
          <p:cNvPr id="4" name="Picture 3">
            <a:extLst>
              <a:ext uri="{FF2B5EF4-FFF2-40B4-BE49-F238E27FC236}">
                <a16:creationId xmlns:a16="http://schemas.microsoft.com/office/drawing/2014/main" id="{9ADF0C81-CC5A-4E0A-89AE-5DE4FB3FDA05}"/>
              </a:ext>
            </a:extLst>
          </p:cNvPr>
          <p:cNvPicPr/>
          <p:nvPr/>
        </p:nvPicPr>
        <p:blipFill rotWithShape="1">
          <a:blip r:embed="rId3">
            <a:extLst>
              <a:ext uri="{28A0092B-C50C-407E-A947-70E740481C1C}">
                <a14:useLocalDpi xmlns:a14="http://schemas.microsoft.com/office/drawing/2010/main" val="0"/>
              </a:ext>
            </a:extLst>
          </a:blip>
          <a:srcRect t="1208" r="-2" b="2791"/>
          <a:stretch/>
        </p:blipFill>
        <p:spPr>
          <a:xfrm>
            <a:off x="1188465" y="604911"/>
            <a:ext cx="3198978" cy="1363364"/>
          </a:xfrm>
          <a:prstGeom prst="rect">
            <a:avLst/>
          </a:prstGeom>
          <a:effectLst>
            <a:outerShdw blurRad="406400" dist="317500" dir="5400000" sx="89000" sy="89000" rotWithShape="0">
              <a:prstClr val="black">
                <a:alpha val="15000"/>
              </a:prstClr>
            </a:outerShdw>
          </a:effectLst>
        </p:spPr>
      </p:pic>
      <p:pic>
        <p:nvPicPr>
          <p:cNvPr id="6" name="Picture 5">
            <a:extLst>
              <a:ext uri="{FF2B5EF4-FFF2-40B4-BE49-F238E27FC236}">
                <a16:creationId xmlns:a16="http://schemas.microsoft.com/office/drawing/2014/main" id="{FFBB737B-A9AA-49AA-B4B1-F15F414B76B9}"/>
              </a:ext>
            </a:extLst>
          </p:cNvPr>
          <p:cNvPicPr>
            <a:picLocks noChangeAspect="1"/>
          </p:cNvPicPr>
          <p:nvPr/>
        </p:nvPicPr>
        <p:blipFill>
          <a:blip r:embed="rId4"/>
          <a:stretch>
            <a:fillRect/>
          </a:stretch>
        </p:blipFill>
        <p:spPr>
          <a:xfrm>
            <a:off x="6969612" y="342339"/>
            <a:ext cx="4607834" cy="5195380"/>
          </a:xfrm>
          <a:prstGeom prst="rect">
            <a:avLst/>
          </a:prstGeom>
        </p:spPr>
      </p:pic>
    </p:spTree>
    <p:extLst>
      <p:ext uri="{BB962C8B-B14F-4D97-AF65-F5344CB8AC3E}">
        <p14:creationId xmlns:p14="http://schemas.microsoft.com/office/powerpoint/2010/main" val="3693138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F1F0E5F-DB45-48CE-BE42-37ECA72E1D87}"/>
              </a:ext>
            </a:extLst>
          </p:cNvPr>
          <p:cNvGraphicFramePr>
            <a:graphicFrameLocks noGrp="1"/>
          </p:cNvGraphicFramePr>
          <p:nvPr>
            <p:ph idx="1"/>
            <p:extLst>
              <p:ext uri="{D42A27DB-BD31-4B8C-83A1-F6EECF244321}">
                <p14:modId xmlns:p14="http://schemas.microsoft.com/office/powerpoint/2010/main" val="2221748415"/>
              </p:ext>
            </p:extLst>
          </p:nvPr>
        </p:nvGraphicFramePr>
        <p:xfrm>
          <a:off x="720725" y="684213"/>
          <a:ext cx="10752138" cy="1916113"/>
        </p:xfrm>
        <a:graphic>
          <a:graphicData uri="http://schemas.openxmlformats.org/drawingml/2006/table">
            <a:tbl>
              <a:tblPr firstRow="1" firstCol="1">
                <a:tableStyleId>{5C22544A-7EE6-4342-B048-85BDC9FD1C3A}</a:tableStyleId>
              </a:tblPr>
              <a:tblGrid>
                <a:gridCol w="10752138">
                  <a:extLst>
                    <a:ext uri="{9D8B030D-6E8A-4147-A177-3AD203B41FA5}">
                      <a16:colId xmlns:a16="http://schemas.microsoft.com/office/drawing/2014/main" val="1334806530"/>
                    </a:ext>
                  </a:extLst>
                </a:gridCol>
              </a:tblGrid>
              <a:tr h="1916113">
                <a:tc>
                  <a:txBody>
                    <a:bodyPr/>
                    <a:lstStyle/>
                    <a:p>
                      <a:pPr>
                        <a:lnSpc>
                          <a:spcPct val="107000"/>
                        </a:lnSpc>
                        <a:spcAft>
                          <a:spcPts val="0"/>
                        </a:spcAft>
                      </a:pPr>
                      <a:r>
                        <a:rPr lang="en-GB" sz="1900" dirty="0">
                          <a:effectLst/>
                        </a:rPr>
                        <a:t>Table 2: ADERRIG</a:t>
                      </a:r>
                      <a:endParaRPr lang="en-IE" sz="1900" dirty="0">
                        <a:effectLst/>
                      </a:endParaRPr>
                    </a:p>
                    <a:p>
                      <a:pPr>
                        <a:lnSpc>
                          <a:spcPct val="107000"/>
                        </a:lnSpc>
                        <a:spcAft>
                          <a:spcPts val="0"/>
                        </a:spcAft>
                      </a:pPr>
                      <a:r>
                        <a:rPr lang="en-IE" sz="1900" dirty="0">
                          <a:effectLst/>
                        </a:rPr>
                        <a:t>Residential Floor Area, Density and Unit Numbers as Provided for in SDZ Planning Scheme and as Now Proposed</a:t>
                      </a:r>
                    </a:p>
                    <a:p>
                      <a:pPr>
                        <a:lnSpc>
                          <a:spcPct val="115000"/>
                        </a:lnSpc>
                        <a:spcAft>
                          <a:spcPts val="0"/>
                        </a:spcAft>
                      </a:pPr>
                      <a:r>
                        <a:rPr lang="en-GB" sz="2100" dirty="0">
                          <a:effectLst/>
                        </a:rPr>
                        <a:t> </a:t>
                      </a:r>
                      <a:endParaRPr lang="en-IE"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20161" marR="120161" marT="0" marB="0"/>
                </a:tc>
                <a:extLst>
                  <a:ext uri="{0D108BD9-81ED-4DB2-BD59-A6C34878D82A}">
                    <a16:rowId xmlns:a16="http://schemas.microsoft.com/office/drawing/2014/main" val="1489954359"/>
                  </a:ext>
                </a:extLst>
              </a:tr>
            </a:tbl>
          </a:graphicData>
        </a:graphic>
      </p:graphicFrame>
      <p:graphicFrame>
        <p:nvGraphicFramePr>
          <p:cNvPr id="5" name="Table 4">
            <a:extLst>
              <a:ext uri="{FF2B5EF4-FFF2-40B4-BE49-F238E27FC236}">
                <a16:creationId xmlns:a16="http://schemas.microsoft.com/office/drawing/2014/main" id="{E02036BF-750D-4A04-A0EA-C028B5530943}"/>
              </a:ext>
            </a:extLst>
          </p:cNvPr>
          <p:cNvGraphicFramePr>
            <a:graphicFrameLocks noGrp="1"/>
          </p:cNvGraphicFramePr>
          <p:nvPr>
            <p:extLst>
              <p:ext uri="{D42A27DB-BD31-4B8C-83A1-F6EECF244321}">
                <p14:modId xmlns:p14="http://schemas.microsoft.com/office/powerpoint/2010/main" val="738678318"/>
              </p:ext>
            </p:extLst>
          </p:nvPr>
        </p:nvGraphicFramePr>
        <p:xfrm>
          <a:off x="720725" y="2682875"/>
          <a:ext cx="10752137" cy="3489322"/>
        </p:xfrm>
        <a:graphic>
          <a:graphicData uri="http://schemas.openxmlformats.org/drawingml/2006/table">
            <a:tbl>
              <a:tblPr firstRow="1" firstCol="1">
                <a:tableStyleId>{5C22544A-7EE6-4342-B048-85BDC9FD1C3A}</a:tableStyleId>
              </a:tblPr>
              <a:tblGrid>
                <a:gridCol w="3601913">
                  <a:extLst>
                    <a:ext uri="{9D8B030D-6E8A-4147-A177-3AD203B41FA5}">
                      <a16:colId xmlns:a16="http://schemas.microsoft.com/office/drawing/2014/main" val="981030488"/>
                    </a:ext>
                  </a:extLst>
                </a:gridCol>
                <a:gridCol w="3570382">
                  <a:extLst>
                    <a:ext uri="{9D8B030D-6E8A-4147-A177-3AD203B41FA5}">
                      <a16:colId xmlns:a16="http://schemas.microsoft.com/office/drawing/2014/main" val="3471767359"/>
                    </a:ext>
                  </a:extLst>
                </a:gridCol>
                <a:gridCol w="3579842">
                  <a:extLst>
                    <a:ext uri="{9D8B030D-6E8A-4147-A177-3AD203B41FA5}">
                      <a16:colId xmlns:a16="http://schemas.microsoft.com/office/drawing/2014/main" val="1568796832"/>
                    </a:ext>
                  </a:extLst>
                </a:gridCol>
              </a:tblGrid>
              <a:tr h="1092640">
                <a:tc>
                  <a:txBody>
                    <a:bodyPr/>
                    <a:lstStyle/>
                    <a:p>
                      <a:pPr>
                        <a:lnSpc>
                          <a:spcPct val="105000"/>
                        </a:lnSpc>
                        <a:spcAft>
                          <a:spcPts val="800"/>
                        </a:spcAft>
                      </a:pPr>
                      <a:r>
                        <a:rPr lang="en-IE" sz="1900">
                          <a:effectLst/>
                        </a:rPr>
                        <a:t> </a:t>
                      </a:r>
                    </a:p>
                    <a:p>
                      <a:pPr>
                        <a:lnSpc>
                          <a:spcPct val="105000"/>
                        </a:lnSpc>
                        <a:spcAft>
                          <a:spcPts val="800"/>
                        </a:spcAft>
                      </a:pPr>
                      <a:r>
                        <a:rPr lang="en-IE" sz="1900">
                          <a:effectLst/>
                        </a:rPr>
                        <a:t>ADERRIG</a:t>
                      </a:r>
                      <a:endParaRPr lang="en-IE" sz="1900">
                        <a:effectLst/>
                        <a:latin typeface="Calibri" panose="020F0502020204030204" pitchFamily="34" charset="0"/>
                        <a:ea typeface="Calibri" panose="020F0502020204030204" pitchFamily="34" charset="0"/>
                        <a:cs typeface="Times New Roman" panose="02020603050405020304" pitchFamily="18" charset="0"/>
                      </a:endParaRPr>
                    </a:p>
                  </a:txBody>
                  <a:tcPr marL="113512" marR="113512" marT="0" marB="0"/>
                </a:tc>
                <a:tc>
                  <a:txBody>
                    <a:bodyPr/>
                    <a:lstStyle/>
                    <a:p>
                      <a:pPr>
                        <a:lnSpc>
                          <a:spcPct val="105000"/>
                        </a:lnSpc>
                        <a:spcAft>
                          <a:spcPts val="800"/>
                        </a:spcAft>
                      </a:pPr>
                      <a:r>
                        <a:rPr lang="en-IE" sz="1900">
                          <a:effectLst/>
                        </a:rPr>
                        <a:t> </a:t>
                      </a:r>
                    </a:p>
                    <a:p>
                      <a:pPr>
                        <a:lnSpc>
                          <a:spcPct val="105000"/>
                        </a:lnSpc>
                        <a:spcAft>
                          <a:spcPts val="800"/>
                        </a:spcAft>
                      </a:pPr>
                      <a:r>
                        <a:rPr lang="en-IE" sz="1900">
                          <a:effectLst/>
                        </a:rPr>
                        <a:t>SDZ Planning Scheme</a:t>
                      </a:r>
                      <a:endParaRPr lang="en-IE" sz="1900">
                        <a:effectLst/>
                        <a:latin typeface="Calibri" panose="020F0502020204030204" pitchFamily="34" charset="0"/>
                        <a:ea typeface="Calibri" panose="020F0502020204030204" pitchFamily="34" charset="0"/>
                        <a:cs typeface="Times New Roman" panose="02020603050405020304" pitchFamily="18" charset="0"/>
                      </a:endParaRPr>
                    </a:p>
                  </a:txBody>
                  <a:tcPr marL="113512" marR="113512" marT="0" marB="0"/>
                </a:tc>
                <a:tc>
                  <a:txBody>
                    <a:bodyPr/>
                    <a:lstStyle/>
                    <a:p>
                      <a:pPr>
                        <a:lnSpc>
                          <a:spcPct val="105000"/>
                        </a:lnSpc>
                        <a:spcAft>
                          <a:spcPts val="800"/>
                        </a:spcAft>
                      </a:pPr>
                      <a:r>
                        <a:rPr lang="en-IE" sz="1900">
                          <a:effectLst/>
                        </a:rPr>
                        <a:t> </a:t>
                      </a:r>
                    </a:p>
                    <a:p>
                      <a:pPr>
                        <a:lnSpc>
                          <a:spcPct val="105000"/>
                        </a:lnSpc>
                        <a:spcAft>
                          <a:spcPts val="800"/>
                        </a:spcAft>
                      </a:pPr>
                      <a:r>
                        <a:rPr lang="en-IE" sz="1900">
                          <a:effectLst/>
                        </a:rPr>
                        <a:t>Proposed</a:t>
                      </a:r>
                      <a:endParaRPr lang="en-IE" sz="1900">
                        <a:effectLst/>
                        <a:latin typeface="Calibri" panose="020F0502020204030204" pitchFamily="34" charset="0"/>
                        <a:ea typeface="Calibri" panose="020F0502020204030204" pitchFamily="34" charset="0"/>
                        <a:cs typeface="Times New Roman" panose="02020603050405020304" pitchFamily="18" charset="0"/>
                      </a:endParaRPr>
                    </a:p>
                  </a:txBody>
                  <a:tcPr marL="113512" marR="113512" marT="0" marB="0"/>
                </a:tc>
                <a:extLst>
                  <a:ext uri="{0D108BD9-81ED-4DB2-BD59-A6C34878D82A}">
                    <a16:rowId xmlns:a16="http://schemas.microsoft.com/office/drawing/2014/main" val="1866783945"/>
                  </a:ext>
                </a:extLst>
              </a:tr>
              <a:tr h="952927">
                <a:tc>
                  <a:txBody>
                    <a:bodyPr/>
                    <a:lstStyle/>
                    <a:p>
                      <a:pPr>
                        <a:lnSpc>
                          <a:spcPct val="105000"/>
                        </a:lnSpc>
                        <a:spcAft>
                          <a:spcPts val="800"/>
                        </a:spcAft>
                      </a:pPr>
                      <a:r>
                        <a:rPr lang="en-IE" sz="1900">
                          <a:effectLst/>
                        </a:rPr>
                        <a:t>Min-max total residential development (sqm)</a:t>
                      </a:r>
                      <a:endParaRPr lang="en-IE" sz="1900">
                        <a:effectLst/>
                        <a:latin typeface="Calibri" panose="020F0502020204030204" pitchFamily="34" charset="0"/>
                        <a:ea typeface="Calibri" panose="020F0502020204030204" pitchFamily="34" charset="0"/>
                        <a:cs typeface="Times New Roman" panose="02020603050405020304" pitchFamily="18" charset="0"/>
                      </a:endParaRPr>
                    </a:p>
                  </a:txBody>
                  <a:tcPr marL="113512" marR="113512" marT="0" marB="0"/>
                </a:tc>
                <a:tc>
                  <a:txBody>
                    <a:bodyPr/>
                    <a:lstStyle/>
                    <a:p>
                      <a:pPr>
                        <a:lnSpc>
                          <a:spcPct val="105000"/>
                        </a:lnSpc>
                        <a:spcAft>
                          <a:spcPts val="800"/>
                        </a:spcAft>
                      </a:pPr>
                      <a:r>
                        <a:rPr lang="en-IE" sz="1900">
                          <a:effectLst/>
                        </a:rPr>
                        <a:t>97,125 – 121,275</a:t>
                      </a:r>
                      <a:endParaRPr lang="en-IE" sz="1900">
                        <a:effectLst/>
                        <a:latin typeface="Calibri" panose="020F0502020204030204" pitchFamily="34" charset="0"/>
                        <a:ea typeface="Calibri" panose="020F0502020204030204" pitchFamily="34" charset="0"/>
                        <a:cs typeface="Times New Roman" panose="02020603050405020304" pitchFamily="18" charset="0"/>
                      </a:endParaRPr>
                    </a:p>
                  </a:txBody>
                  <a:tcPr marL="113512" marR="113512" marT="0" marB="0"/>
                </a:tc>
                <a:tc>
                  <a:txBody>
                    <a:bodyPr/>
                    <a:lstStyle/>
                    <a:p>
                      <a:pPr>
                        <a:lnSpc>
                          <a:spcPct val="105000"/>
                        </a:lnSpc>
                        <a:spcAft>
                          <a:spcPts val="800"/>
                        </a:spcAft>
                      </a:pPr>
                      <a:r>
                        <a:rPr lang="en-IE" sz="1900" b="1" dirty="0">
                          <a:effectLst/>
                        </a:rPr>
                        <a:t>97,125 - 130,830</a:t>
                      </a:r>
                      <a:endParaRPr lang="en-IE" sz="1900" b="1" dirty="0">
                        <a:effectLst/>
                        <a:latin typeface="Calibri" panose="020F0502020204030204" pitchFamily="34" charset="0"/>
                        <a:ea typeface="Calibri" panose="020F0502020204030204" pitchFamily="34" charset="0"/>
                        <a:cs typeface="Times New Roman" panose="02020603050405020304" pitchFamily="18" charset="0"/>
                      </a:endParaRPr>
                    </a:p>
                  </a:txBody>
                  <a:tcPr marL="113512" marR="113512" marT="0" marB="0"/>
                </a:tc>
                <a:extLst>
                  <a:ext uri="{0D108BD9-81ED-4DB2-BD59-A6C34878D82A}">
                    <a16:rowId xmlns:a16="http://schemas.microsoft.com/office/drawing/2014/main" val="2741226310"/>
                  </a:ext>
                </a:extLst>
              </a:tr>
              <a:tr h="952927">
                <a:tc>
                  <a:txBody>
                    <a:bodyPr/>
                    <a:lstStyle/>
                    <a:p>
                      <a:pPr>
                        <a:lnSpc>
                          <a:spcPct val="105000"/>
                        </a:lnSpc>
                        <a:spcAft>
                          <a:spcPts val="800"/>
                        </a:spcAft>
                      </a:pPr>
                      <a:r>
                        <a:rPr lang="en-IE" sz="1900">
                          <a:effectLst/>
                        </a:rPr>
                        <a:t>Min-max dwellings per hectare (density)</a:t>
                      </a:r>
                      <a:endParaRPr lang="en-IE" sz="1900">
                        <a:effectLst/>
                        <a:latin typeface="Calibri" panose="020F0502020204030204" pitchFamily="34" charset="0"/>
                        <a:ea typeface="Calibri" panose="020F0502020204030204" pitchFamily="34" charset="0"/>
                        <a:cs typeface="Times New Roman" panose="02020603050405020304" pitchFamily="18" charset="0"/>
                      </a:endParaRPr>
                    </a:p>
                  </a:txBody>
                  <a:tcPr marL="113512" marR="113512" marT="0" marB="0"/>
                </a:tc>
                <a:tc>
                  <a:txBody>
                    <a:bodyPr/>
                    <a:lstStyle/>
                    <a:p>
                      <a:pPr>
                        <a:lnSpc>
                          <a:spcPct val="105000"/>
                        </a:lnSpc>
                        <a:spcAft>
                          <a:spcPts val="800"/>
                        </a:spcAft>
                      </a:pPr>
                      <a:r>
                        <a:rPr lang="en-IE" sz="1900">
                          <a:effectLst/>
                        </a:rPr>
                        <a:t>52 - 65</a:t>
                      </a:r>
                      <a:endParaRPr lang="en-IE" sz="1900">
                        <a:effectLst/>
                        <a:latin typeface="Calibri" panose="020F0502020204030204" pitchFamily="34" charset="0"/>
                        <a:ea typeface="Calibri" panose="020F0502020204030204" pitchFamily="34" charset="0"/>
                        <a:cs typeface="Times New Roman" panose="02020603050405020304" pitchFamily="18" charset="0"/>
                      </a:endParaRPr>
                    </a:p>
                  </a:txBody>
                  <a:tcPr marL="113512" marR="113512" marT="0" marB="0"/>
                </a:tc>
                <a:tc>
                  <a:txBody>
                    <a:bodyPr/>
                    <a:lstStyle/>
                    <a:p>
                      <a:pPr>
                        <a:lnSpc>
                          <a:spcPct val="105000"/>
                        </a:lnSpc>
                        <a:spcAft>
                          <a:spcPts val="800"/>
                        </a:spcAft>
                      </a:pPr>
                      <a:r>
                        <a:rPr lang="en-IE" sz="1900" b="1" dirty="0">
                          <a:effectLst/>
                        </a:rPr>
                        <a:t>52 - 70</a:t>
                      </a:r>
                      <a:endParaRPr lang="en-IE" sz="1900" b="1" dirty="0">
                        <a:effectLst/>
                        <a:latin typeface="Calibri" panose="020F0502020204030204" pitchFamily="34" charset="0"/>
                        <a:ea typeface="Calibri" panose="020F0502020204030204" pitchFamily="34" charset="0"/>
                        <a:cs typeface="Times New Roman" panose="02020603050405020304" pitchFamily="18" charset="0"/>
                      </a:endParaRPr>
                    </a:p>
                  </a:txBody>
                  <a:tcPr marL="113512" marR="113512" marT="0" marB="0"/>
                </a:tc>
                <a:extLst>
                  <a:ext uri="{0D108BD9-81ED-4DB2-BD59-A6C34878D82A}">
                    <a16:rowId xmlns:a16="http://schemas.microsoft.com/office/drawing/2014/main" val="2053145431"/>
                  </a:ext>
                </a:extLst>
              </a:tr>
              <a:tr h="490828">
                <a:tc>
                  <a:txBody>
                    <a:bodyPr/>
                    <a:lstStyle/>
                    <a:p>
                      <a:pPr>
                        <a:lnSpc>
                          <a:spcPct val="105000"/>
                        </a:lnSpc>
                        <a:spcAft>
                          <a:spcPts val="800"/>
                        </a:spcAft>
                      </a:pPr>
                      <a:r>
                        <a:rPr lang="en-IE" sz="1900">
                          <a:effectLst/>
                        </a:rPr>
                        <a:t>Min-max total dwelling units</a:t>
                      </a:r>
                      <a:endParaRPr lang="en-IE" sz="1900">
                        <a:effectLst/>
                        <a:latin typeface="Calibri" panose="020F0502020204030204" pitchFamily="34" charset="0"/>
                        <a:ea typeface="Calibri" panose="020F0502020204030204" pitchFamily="34" charset="0"/>
                        <a:cs typeface="Times New Roman" panose="02020603050405020304" pitchFamily="18" charset="0"/>
                      </a:endParaRPr>
                    </a:p>
                  </a:txBody>
                  <a:tcPr marL="113512" marR="113512" marT="0" marB="0"/>
                </a:tc>
                <a:tc>
                  <a:txBody>
                    <a:bodyPr/>
                    <a:lstStyle/>
                    <a:p>
                      <a:pPr>
                        <a:lnSpc>
                          <a:spcPct val="105000"/>
                        </a:lnSpc>
                        <a:spcAft>
                          <a:spcPts val="800"/>
                        </a:spcAft>
                      </a:pPr>
                      <a:r>
                        <a:rPr lang="en-IE" sz="1900">
                          <a:effectLst/>
                        </a:rPr>
                        <a:t>925 – 1155</a:t>
                      </a:r>
                      <a:endParaRPr lang="en-IE" sz="1900">
                        <a:effectLst/>
                        <a:latin typeface="Calibri" panose="020F0502020204030204" pitchFamily="34" charset="0"/>
                        <a:ea typeface="Calibri" panose="020F0502020204030204" pitchFamily="34" charset="0"/>
                        <a:cs typeface="Times New Roman" panose="02020603050405020304" pitchFamily="18" charset="0"/>
                      </a:endParaRPr>
                    </a:p>
                  </a:txBody>
                  <a:tcPr marL="113512" marR="113512" marT="0" marB="0"/>
                </a:tc>
                <a:tc>
                  <a:txBody>
                    <a:bodyPr/>
                    <a:lstStyle/>
                    <a:p>
                      <a:pPr>
                        <a:lnSpc>
                          <a:spcPct val="105000"/>
                        </a:lnSpc>
                        <a:spcAft>
                          <a:spcPts val="800"/>
                        </a:spcAft>
                      </a:pPr>
                      <a:r>
                        <a:rPr lang="en-IE" sz="1900" b="1" dirty="0">
                          <a:effectLst/>
                        </a:rPr>
                        <a:t>925 - 1,246</a:t>
                      </a:r>
                      <a:endParaRPr lang="en-IE" sz="1900" b="1" dirty="0">
                        <a:effectLst/>
                        <a:latin typeface="Calibri" panose="020F0502020204030204" pitchFamily="34" charset="0"/>
                        <a:ea typeface="Calibri" panose="020F0502020204030204" pitchFamily="34" charset="0"/>
                        <a:cs typeface="Times New Roman" panose="02020603050405020304" pitchFamily="18" charset="0"/>
                      </a:endParaRPr>
                    </a:p>
                  </a:txBody>
                  <a:tcPr marL="113512" marR="113512" marT="0" marB="0"/>
                </a:tc>
                <a:extLst>
                  <a:ext uri="{0D108BD9-81ED-4DB2-BD59-A6C34878D82A}">
                    <a16:rowId xmlns:a16="http://schemas.microsoft.com/office/drawing/2014/main" val="3159344575"/>
                  </a:ext>
                </a:extLst>
              </a:tr>
            </a:tbl>
          </a:graphicData>
        </a:graphic>
      </p:graphicFrame>
      <p:sp>
        <p:nvSpPr>
          <p:cNvPr id="6" name="Rectangle 1">
            <a:extLst>
              <a:ext uri="{FF2B5EF4-FFF2-40B4-BE49-F238E27FC236}">
                <a16:creationId xmlns:a16="http://schemas.microsoft.com/office/drawing/2014/main" id="{310FFD31-99DD-4D1B-8BCB-E17F441CF5F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Tree>
    <p:extLst>
      <p:ext uri="{BB962C8B-B14F-4D97-AF65-F5344CB8AC3E}">
        <p14:creationId xmlns:p14="http://schemas.microsoft.com/office/powerpoint/2010/main" val="631553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49507-6D78-4B75-90F1-68FF6D9983A5}"/>
              </a:ext>
            </a:extLst>
          </p:cNvPr>
          <p:cNvSpPr>
            <a:spLocks noGrp="1"/>
          </p:cNvSpPr>
          <p:nvPr>
            <p:ph type="title"/>
          </p:nvPr>
        </p:nvSpPr>
        <p:spPr/>
        <p:txBody>
          <a:bodyPr/>
          <a:lstStyle/>
          <a:p>
            <a:endParaRPr lang="en-IE"/>
          </a:p>
        </p:txBody>
      </p:sp>
      <p:graphicFrame>
        <p:nvGraphicFramePr>
          <p:cNvPr id="4" name="Content Placeholder 3">
            <a:extLst>
              <a:ext uri="{FF2B5EF4-FFF2-40B4-BE49-F238E27FC236}">
                <a16:creationId xmlns:a16="http://schemas.microsoft.com/office/drawing/2014/main" id="{B01C2680-F4DC-4931-952A-881BA8109ECF}"/>
              </a:ext>
            </a:extLst>
          </p:cNvPr>
          <p:cNvGraphicFramePr>
            <a:graphicFrameLocks noGrp="1"/>
          </p:cNvGraphicFramePr>
          <p:nvPr>
            <p:ph idx="1"/>
          </p:nvPr>
        </p:nvGraphicFramePr>
        <p:xfrm>
          <a:off x="3456940" y="3736181"/>
          <a:ext cx="5278120" cy="530225"/>
        </p:xfrm>
        <a:graphic>
          <a:graphicData uri="http://schemas.openxmlformats.org/drawingml/2006/table">
            <a:tbl>
              <a:tblPr firstRow="1" firstCol="1" bandRow="1">
                <a:tableStyleId>{5C22544A-7EE6-4342-B048-85BDC9FD1C3A}</a:tableStyleId>
              </a:tblPr>
              <a:tblGrid>
                <a:gridCol w="5278120">
                  <a:extLst>
                    <a:ext uri="{9D8B030D-6E8A-4147-A177-3AD203B41FA5}">
                      <a16:colId xmlns:a16="http://schemas.microsoft.com/office/drawing/2014/main" val="3751477971"/>
                    </a:ext>
                  </a:extLst>
                </a:gridCol>
              </a:tblGrid>
              <a:tr h="0">
                <a:tc>
                  <a:txBody>
                    <a:bodyPr/>
                    <a:lstStyle/>
                    <a:p>
                      <a:pPr>
                        <a:lnSpc>
                          <a:spcPct val="107000"/>
                        </a:lnSpc>
                        <a:spcAft>
                          <a:spcPts val="0"/>
                        </a:spcAft>
                      </a:pPr>
                      <a:r>
                        <a:rPr lang="en-GB" sz="1100">
                          <a:effectLst/>
                        </a:rPr>
                        <a:t>Table 3: ADERRIG</a:t>
                      </a:r>
                      <a:endParaRPr lang="en-IE" sz="1100">
                        <a:effectLst/>
                      </a:endParaRPr>
                    </a:p>
                    <a:p>
                      <a:pPr>
                        <a:lnSpc>
                          <a:spcPct val="107000"/>
                        </a:lnSpc>
                        <a:spcAft>
                          <a:spcPts val="0"/>
                        </a:spcAft>
                      </a:pPr>
                      <a:r>
                        <a:rPr lang="en-GB" sz="1100">
                          <a:effectLst/>
                        </a:rPr>
                        <a:t>Building Heights as Per SDZ Planning Scheme and as Now Proposed</a:t>
                      </a:r>
                      <a:endParaRPr lang="en-IE" sz="1100">
                        <a:effectLst/>
                      </a:endParaRPr>
                    </a:p>
                    <a:p>
                      <a:pPr>
                        <a:lnSpc>
                          <a:spcPct val="107000"/>
                        </a:lnSpc>
                        <a:spcAft>
                          <a:spcPts val="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92919720"/>
                  </a:ext>
                </a:extLst>
              </a:tr>
            </a:tbl>
          </a:graphicData>
        </a:graphic>
      </p:graphicFrame>
      <p:graphicFrame>
        <p:nvGraphicFramePr>
          <p:cNvPr id="5" name="Table 4">
            <a:extLst>
              <a:ext uri="{FF2B5EF4-FFF2-40B4-BE49-F238E27FC236}">
                <a16:creationId xmlns:a16="http://schemas.microsoft.com/office/drawing/2014/main" id="{F4A21EE8-2E01-4A0A-AEFD-27DCD476AB03}"/>
              </a:ext>
            </a:extLst>
          </p:cNvPr>
          <p:cNvGraphicFramePr>
            <a:graphicFrameLocks noGrp="1"/>
          </p:cNvGraphicFramePr>
          <p:nvPr>
            <p:extLst>
              <p:ext uri="{D42A27DB-BD31-4B8C-83A1-F6EECF244321}">
                <p14:modId xmlns:p14="http://schemas.microsoft.com/office/powerpoint/2010/main" val="1921792098"/>
              </p:ext>
            </p:extLst>
          </p:nvPr>
        </p:nvGraphicFramePr>
        <p:xfrm>
          <a:off x="838200" y="1690688"/>
          <a:ext cx="10696662" cy="4655583"/>
        </p:xfrm>
        <a:graphic>
          <a:graphicData uri="http://schemas.openxmlformats.org/drawingml/2006/table">
            <a:tbl>
              <a:tblPr firstRow="1" firstCol="1" bandRow="1">
                <a:tableStyleId>{5C22544A-7EE6-4342-B048-85BDC9FD1C3A}</a:tableStyleId>
              </a:tblPr>
              <a:tblGrid>
                <a:gridCol w="2737583">
                  <a:extLst>
                    <a:ext uri="{9D8B030D-6E8A-4147-A177-3AD203B41FA5}">
                      <a16:colId xmlns:a16="http://schemas.microsoft.com/office/drawing/2014/main" val="375741897"/>
                    </a:ext>
                  </a:extLst>
                </a:gridCol>
                <a:gridCol w="4016238">
                  <a:extLst>
                    <a:ext uri="{9D8B030D-6E8A-4147-A177-3AD203B41FA5}">
                      <a16:colId xmlns:a16="http://schemas.microsoft.com/office/drawing/2014/main" val="2930994889"/>
                    </a:ext>
                  </a:extLst>
                </a:gridCol>
                <a:gridCol w="3942841">
                  <a:extLst>
                    <a:ext uri="{9D8B030D-6E8A-4147-A177-3AD203B41FA5}">
                      <a16:colId xmlns:a16="http://schemas.microsoft.com/office/drawing/2014/main" val="3194083069"/>
                    </a:ext>
                  </a:extLst>
                </a:gridCol>
              </a:tblGrid>
              <a:tr h="1876723">
                <a:tc>
                  <a:txBody>
                    <a:bodyPr/>
                    <a:lstStyle/>
                    <a:p>
                      <a:pPr>
                        <a:lnSpc>
                          <a:spcPct val="107000"/>
                        </a:lnSpc>
                        <a:spcAft>
                          <a:spcPts val="800"/>
                        </a:spcAft>
                      </a:pPr>
                      <a:r>
                        <a:rPr lang="en-GB" sz="2000" dirty="0">
                          <a:effectLst/>
                        </a:rPr>
                        <a:t> </a:t>
                      </a:r>
                      <a:endParaRPr lang="en-IE" sz="2000" dirty="0">
                        <a:effectLst/>
                      </a:endParaRPr>
                    </a:p>
                    <a:p>
                      <a:pPr>
                        <a:lnSpc>
                          <a:spcPct val="107000"/>
                        </a:lnSpc>
                        <a:spcAft>
                          <a:spcPts val="800"/>
                        </a:spcAft>
                      </a:pPr>
                      <a:r>
                        <a:rPr lang="en-GB" sz="2000" dirty="0">
                          <a:effectLst/>
                        </a:rPr>
                        <a:t>Building Type</a:t>
                      </a:r>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000" dirty="0">
                          <a:effectLst/>
                        </a:rPr>
                        <a:t> </a:t>
                      </a:r>
                      <a:endParaRPr lang="en-IE" sz="2000" dirty="0">
                        <a:effectLst/>
                      </a:endParaRPr>
                    </a:p>
                    <a:p>
                      <a:pPr>
                        <a:lnSpc>
                          <a:spcPct val="107000"/>
                        </a:lnSpc>
                        <a:spcAft>
                          <a:spcPts val="800"/>
                        </a:spcAft>
                      </a:pPr>
                      <a:r>
                        <a:rPr lang="en-GB" sz="2000" dirty="0">
                          <a:effectLst/>
                        </a:rPr>
                        <a:t>Heights in SDZ Planning Scheme 2014</a:t>
                      </a:r>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000" dirty="0">
                          <a:effectLst/>
                        </a:rPr>
                        <a:t> </a:t>
                      </a:r>
                      <a:endParaRPr lang="en-IE" sz="2000" dirty="0">
                        <a:effectLst/>
                      </a:endParaRPr>
                    </a:p>
                    <a:p>
                      <a:pPr>
                        <a:lnSpc>
                          <a:spcPct val="107000"/>
                        </a:lnSpc>
                        <a:spcAft>
                          <a:spcPts val="800"/>
                        </a:spcAft>
                      </a:pPr>
                      <a:r>
                        <a:rPr lang="en-GB" sz="2000" dirty="0">
                          <a:effectLst/>
                        </a:rPr>
                        <a:t>Proposed Heights (adjoining Central Boulevard Park only)</a:t>
                      </a:r>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32534360"/>
                  </a:ext>
                </a:extLst>
              </a:tr>
              <a:tr h="1042100">
                <a:tc>
                  <a:txBody>
                    <a:bodyPr/>
                    <a:lstStyle/>
                    <a:p>
                      <a:pPr>
                        <a:lnSpc>
                          <a:spcPct val="107000"/>
                        </a:lnSpc>
                        <a:spcAft>
                          <a:spcPts val="800"/>
                        </a:spcAft>
                      </a:pPr>
                      <a:r>
                        <a:rPr lang="en-GB" sz="2000">
                          <a:effectLst/>
                        </a:rPr>
                        <a:t>Courtyard Building </a:t>
                      </a:r>
                      <a:endParaRPr lang="en-IE"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000">
                          <a:effectLst/>
                        </a:rPr>
                        <a:t>2-3 storeys with up to 4 storeys at corner/feature building</a:t>
                      </a:r>
                      <a:endParaRPr lang="en-IE"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000" b="1" dirty="0">
                          <a:effectLst/>
                        </a:rPr>
                        <a:t>3 to 5 storeys (i.e. 1 storey increase)</a:t>
                      </a:r>
                      <a:endParaRPr lang="en-IE"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1397802"/>
                  </a:ext>
                </a:extLst>
              </a:tr>
              <a:tr h="1042100">
                <a:tc>
                  <a:txBody>
                    <a:bodyPr/>
                    <a:lstStyle/>
                    <a:p>
                      <a:pPr>
                        <a:lnSpc>
                          <a:spcPct val="107000"/>
                        </a:lnSpc>
                        <a:spcAft>
                          <a:spcPts val="800"/>
                        </a:spcAft>
                      </a:pPr>
                      <a:r>
                        <a:rPr lang="en-GB" sz="2000">
                          <a:effectLst/>
                        </a:rPr>
                        <a:t>Perimeter Building</a:t>
                      </a:r>
                      <a:endParaRPr lang="en-IE"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000">
                          <a:effectLst/>
                        </a:rPr>
                        <a:t>3-5 storeys </a:t>
                      </a:r>
                      <a:endParaRPr lang="en-IE"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000" b="1" dirty="0">
                          <a:effectLst/>
                        </a:rPr>
                        <a:t>3 + 1 setback – 5 + 1 setback (i.e. 1 storey increase)</a:t>
                      </a:r>
                      <a:endParaRPr lang="en-IE"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19253593"/>
                  </a:ext>
                </a:extLst>
              </a:tr>
              <a:tr h="694660">
                <a:tc>
                  <a:txBody>
                    <a:bodyPr/>
                    <a:lstStyle/>
                    <a:p>
                      <a:pPr>
                        <a:lnSpc>
                          <a:spcPct val="107000"/>
                        </a:lnSpc>
                        <a:spcAft>
                          <a:spcPts val="800"/>
                        </a:spcAft>
                      </a:pPr>
                      <a:r>
                        <a:rPr lang="en-GB" sz="2000">
                          <a:effectLst/>
                        </a:rPr>
                        <a:t>Landmark Building</a:t>
                      </a:r>
                      <a:endParaRPr lang="en-IE"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000">
                          <a:effectLst/>
                        </a:rPr>
                        <a:t>Up to 7 storeys</a:t>
                      </a:r>
                      <a:endParaRPr lang="en-IE"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000" b="1" dirty="0">
                          <a:effectLst/>
                        </a:rPr>
                        <a:t>Up to 7 storeys (No change)</a:t>
                      </a:r>
                      <a:endParaRPr lang="en-IE"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00460684"/>
                  </a:ext>
                </a:extLst>
              </a:tr>
            </a:tbl>
          </a:graphicData>
        </a:graphic>
      </p:graphicFrame>
      <p:graphicFrame>
        <p:nvGraphicFramePr>
          <p:cNvPr id="6" name="Table 5">
            <a:extLst>
              <a:ext uri="{FF2B5EF4-FFF2-40B4-BE49-F238E27FC236}">
                <a16:creationId xmlns:a16="http://schemas.microsoft.com/office/drawing/2014/main" id="{CF178F4A-3BCA-4B68-8A5D-E0033BDA31FA}"/>
              </a:ext>
            </a:extLst>
          </p:cNvPr>
          <p:cNvGraphicFramePr>
            <a:graphicFrameLocks noGrp="1"/>
          </p:cNvGraphicFramePr>
          <p:nvPr>
            <p:extLst>
              <p:ext uri="{D42A27DB-BD31-4B8C-83A1-F6EECF244321}">
                <p14:modId xmlns:p14="http://schemas.microsoft.com/office/powerpoint/2010/main" val="3454542602"/>
              </p:ext>
            </p:extLst>
          </p:nvPr>
        </p:nvGraphicFramePr>
        <p:xfrm>
          <a:off x="838200" y="511729"/>
          <a:ext cx="10696662" cy="1178960"/>
        </p:xfrm>
        <a:graphic>
          <a:graphicData uri="http://schemas.openxmlformats.org/drawingml/2006/table">
            <a:tbl>
              <a:tblPr firstRow="1" firstCol="1" bandRow="1">
                <a:tableStyleId>{5C22544A-7EE6-4342-B048-85BDC9FD1C3A}</a:tableStyleId>
              </a:tblPr>
              <a:tblGrid>
                <a:gridCol w="10696662">
                  <a:extLst>
                    <a:ext uri="{9D8B030D-6E8A-4147-A177-3AD203B41FA5}">
                      <a16:colId xmlns:a16="http://schemas.microsoft.com/office/drawing/2014/main" val="2072105441"/>
                    </a:ext>
                  </a:extLst>
                </a:gridCol>
              </a:tblGrid>
              <a:tr h="1178960">
                <a:tc>
                  <a:txBody>
                    <a:bodyPr/>
                    <a:lstStyle/>
                    <a:p>
                      <a:pPr>
                        <a:lnSpc>
                          <a:spcPct val="107000"/>
                        </a:lnSpc>
                        <a:spcAft>
                          <a:spcPts val="0"/>
                        </a:spcAft>
                      </a:pPr>
                      <a:r>
                        <a:rPr lang="en-GB" sz="2000" dirty="0">
                          <a:effectLst/>
                        </a:rPr>
                        <a:t>Table 3: ADERRIG</a:t>
                      </a:r>
                      <a:endParaRPr lang="en-IE" sz="2000" dirty="0">
                        <a:effectLst/>
                      </a:endParaRPr>
                    </a:p>
                    <a:p>
                      <a:pPr>
                        <a:lnSpc>
                          <a:spcPct val="107000"/>
                        </a:lnSpc>
                        <a:spcAft>
                          <a:spcPts val="0"/>
                        </a:spcAft>
                      </a:pPr>
                      <a:r>
                        <a:rPr lang="en-GB" sz="2000" dirty="0">
                          <a:effectLst/>
                        </a:rPr>
                        <a:t>Building Heights as Per SDZ Planning Scheme and as Now Proposed</a:t>
                      </a:r>
                      <a:endParaRPr lang="en-IE" sz="2000" dirty="0">
                        <a:effectLst/>
                      </a:endParaRPr>
                    </a:p>
                    <a:p>
                      <a:pPr>
                        <a:lnSpc>
                          <a:spcPct val="107000"/>
                        </a:lnSpc>
                        <a:spcAft>
                          <a:spcPts val="0"/>
                        </a:spcAft>
                      </a:pPr>
                      <a:r>
                        <a:rPr lang="en-GB" sz="1100" dirty="0">
                          <a:effectLst/>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89130174"/>
                  </a:ext>
                </a:extLst>
              </a:tr>
            </a:tbl>
          </a:graphicData>
        </a:graphic>
      </p:graphicFrame>
    </p:spTree>
    <p:extLst>
      <p:ext uri="{BB962C8B-B14F-4D97-AF65-F5344CB8AC3E}">
        <p14:creationId xmlns:p14="http://schemas.microsoft.com/office/powerpoint/2010/main" val="1052479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563EB-61D7-40D9-9FB0-58146AF73E86}"/>
              </a:ext>
            </a:extLst>
          </p:cNvPr>
          <p:cNvSpPr>
            <a:spLocks noGrp="1"/>
          </p:cNvSpPr>
          <p:nvPr>
            <p:ph type="title"/>
          </p:nvPr>
        </p:nvSpPr>
        <p:spPr>
          <a:xfrm>
            <a:off x="7854694" y="640081"/>
            <a:ext cx="3731174" cy="5574451"/>
          </a:xfrm>
        </p:spPr>
        <p:txBody>
          <a:bodyPr vert="horz" lIns="91440" tIns="45720" rIns="91440" bIns="45720" rtlCol="0" anchor="ctr">
            <a:normAutofit/>
          </a:bodyPr>
          <a:lstStyle/>
          <a:p>
            <a:r>
              <a:rPr lang="en-US" sz="2400" kern="1200" dirty="0" err="1">
                <a:solidFill>
                  <a:schemeClr val="tx1"/>
                </a:solidFill>
                <a:latin typeface="+mj-lt"/>
                <a:ea typeface="+mj-ea"/>
                <a:cs typeface="+mj-cs"/>
              </a:rPr>
              <a:t>Aderrig</a:t>
            </a:r>
            <a:r>
              <a:rPr lang="en-US" sz="2400" kern="1200" dirty="0">
                <a:solidFill>
                  <a:schemeClr val="tx1"/>
                </a:solidFill>
                <a:latin typeface="+mj-lt"/>
                <a:ea typeface="+mj-ea"/>
                <a:cs typeface="+mj-cs"/>
              </a:rPr>
              <a:t> Development Area – </a:t>
            </a:r>
            <a:br>
              <a:rPr lang="en-US" sz="2400" kern="1200" dirty="0">
                <a:solidFill>
                  <a:schemeClr val="tx1"/>
                </a:solidFill>
                <a:latin typeface="+mj-lt"/>
                <a:ea typeface="+mj-ea"/>
                <a:cs typeface="+mj-cs"/>
              </a:rPr>
            </a:br>
            <a:r>
              <a:rPr lang="en-US" sz="2400" kern="1200" dirty="0">
                <a:solidFill>
                  <a:schemeClr val="tx1"/>
                </a:solidFill>
                <a:latin typeface="+mj-lt"/>
                <a:ea typeface="+mj-ea"/>
                <a:cs typeface="+mj-cs"/>
              </a:rPr>
              <a:t>Location for Proposed Building Height Increase</a:t>
            </a:r>
          </a:p>
        </p:txBody>
      </p:sp>
      <p:pic>
        <p:nvPicPr>
          <p:cNvPr id="4" name="Content Placeholder 3">
            <a:extLst>
              <a:ext uri="{FF2B5EF4-FFF2-40B4-BE49-F238E27FC236}">
                <a16:creationId xmlns:a16="http://schemas.microsoft.com/office/drawing/2014/main" id="{85C1EBA8-9F11-433A-B430-4BFEEEED2EBE}"/>
              </a:ext>
            </a:extLst>
          </p:cNvPr>
          <p:cNvPicPr>
            <a:picLocks/>
          </p:cNvPicPr>
          <p:nvPr/>
        </p:nvPicPr>
        <p:blipFill>
          <a:blip r:embed="rId2"/>
          <a:stretch>
            <a:fillRect/>
          </a:stretch>
        </p:blipFill>
        <p:spPr>
          <a:xfrm>
            <a:off x="643466" y="955093"/>
            <a:ext cx="6891189" cy="4944428"/>
          </a:xfrm>
          <a:prstGeom prst="rect">
            <a:avLst/>
          </a:prstGeom>
        </p:spPr>
      </p:pic>
    </p:spTree>
    <p:extLst>
      <p:ext uri="{BB962C8B-B14F-4D97-AF65-F5344CB8AC3E}">
        <p14:creationId xmlns:p14="http://schemas.microsoft.com/office/powerpoint/2010/main" val="2571340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A7C9C3-A5AC-4954-9045-1D9D59205CF3}"/>
              </a:ext>
            </a:extLst>
          </p:cNvPr>
          <p:cNvSpPr>
            <a:spLocks noGrp="1"/>
          </p:cNvSpPr>
          <p:nvPr>
            <p:ph type="title"/>
          </p:nvPr>
        </p:nvSpPr>
        <p:spPr>
          <a:xfrm>
            <a:off x="589560" y="856180"/>
            <a:ext cx="5279408" cy="1128068"/>
          </a:xfrm>
        </p:spPr>
        <p:txBody>
          <a:bodyPr anchor="ctr">
            <a:normAutofit/>
          </a:bodyPr>
          <a:lstStyle/>
          <a:p>
            <a:r>
              <a:rPr lang="en-IE" sz="3400"/>
              <a:t>Compliance with Requirements of Legislation</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496525C-46F7-4EBD-BF04-2A17C085645C}"/>
              </a:ext>
            </a:extLst>
          </p:cNvPr>
          <p:cNvSpPr>
            <a:spLocks noGrp="1"/>
          </p:cNvSpPr>
          <p:nvPr>
            <p:ph idx="1"/>
          </p:nvPr>
        </p:nvSpPr>
        <p:spPr>
          <a:xfrm>
            <a:off x="590719" y="2330505"/>
            <a:ext cx="5278066" cy="3979585"/>
          </a:xfrm>
        </p:spPr>
        <p:txBody>
          <a:bodyPr anchor="ctr">
            <a:normAutofit fontScale="70000" lnSpcReduction="20000"/>
          </a:bodyPr>
          <a:lstStyle/>
          <a:p>
            <a:pPr>
              <a:lnSpc>
                <a:spcPct val="120000"/>
              </a:lnSpc>
            </a:pPr>
            <a:r>
              <a:rPr lang="en-IE" sz="1800" dirty="0"/>
              <a:t>Proposed amendments submitted by SDCC for consideration of An Bord </a:t>
            </a:r>
            <a:r>
              <a:rPr lang="en-IE" sz="1800" dirty="0" err="1"/>
              <a:t>Pleanála</a:t>
            </a:r>
            <a:r>
              <a:rPr lang="en-IE" sz="1800" dirty="0"/>
              <a:t>, which will determine whether or not they are material.  Decision due end of July.</a:t>
            </a:r>
          </a:p>
          <a:p>
            <a:pPr>
              <a:lnSpc>
                <a:spcPct val="120000"/>
              </a:lnSpc>
            </a:pPr>
            <a:r>
              <a:rPr lang="en-IE" sz="1800" dirty="0"/>
              <a:t>Case made by SDCC that proposed amendments are not material and satisfy criteria outlined in legislation against which proposed amendments to SDZ Planning Schemes must be assessed, including that they:  </a:t>
            </a:r>
          </a:p>
          <a:p>
            <a:pPr lvl="1">
              <a:lnSpc>
                <a:spcPct val="120000"/>
              </a:lnSpc>
            </a:pPr>
            <a:r>
              <a:rPr lang="en-IE" sz="1400" i="1" dirty="0"/>
              <a:t>‘would not constitute a change in the overall objectives of the Planning Scheme concerned’. </a:t>
            </a:r>
          </a:p>
          <a:p>
            <a:pPr lvl="1">
              <a:lnSpc>
                <a:spcPct val="120000"/>
              </a:lnSpc>
            </a:pPr>
            <a:r>
              <a:rPr lang="en-IE" sz="1400" i="1" dirty="0"/>
              <a:t>‘would not relate to already developed land in the planning scheme’.</a:t>
            </a:r>
          </a:p>
          <a:p>
            <a:pPr lvl="1">
              <a:lnSpc>
                <a:spcPct val="120000"/>
              </a:lnSpc>
            </a:pPr>
            <a:r>
              <a:rPr lang="en-IE" sz="1400" i="1" dirty="0"/>
              <a:t>‘would not significantly increase or decrease the overall floor area or density of proposed development’.</a:t>
            </a:r>
          </a:p>
          <a:p>
            <a:pPr lvl="1">
              <a:lnSpc>
                <a:spcPct val="120000"/>
              </a:lnSpc>
            </a:pPr>
            <a:r>
              <a:rPr lang="en-IE" sz="1400" i="1" dirty="0"/>
              <a:t>‘would not adversely affect or diminish the amenity of the area that is the subject of the proposed amendment’.</a:t>
            </a:r>
          </a:p>
          <a:p>
            <a:pPr marL="0" indent="0">
              <a:lnSpc>
                <a:spcPct val="120000"/>
              </a:lnSpc>
              <a:buNone/>
            </a:pPr>
            <a:r>
              <a:rPr lang="en-IE" sz="1200" dirty="0"/>
              <a:t>(Reference: Section 170A (3)(b) of the Planning and Development Act, 2000 (as amended) </a:t>
            </a:r>
          </a:p>
          <a:p>
            <a:pPr>
              <a:lnSpc>
                <a:spcPct val="120000"/>
              </a:lnSpc>
            </a:pPr>
            <a:r>
              <a:rPr lang="en-IE" sz="1800" dirty="0"/>
              <a:t>AA and SEA Screening carried out – finding that unlikely to be any significant effect on any European Sites and no significant environmental effects identified; full SEA not required.</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7615443-060F-4C75-B460-580714F4B771}"/>
              </a:ext>
            </a:extLst>
          </p:cNvPr>
          <p:cNvPicPr>
            <a:picLocks noChangeAspect="1"/>
          </p:cNvPicPr>
          <p:nvPr/>
        </p:nvPicPr>
        <p:blipFill>
          <a:blip r:embed="rId2"/>
          <a:stretch>
            <a:fillRect/>
          </a:stretch>
        </p:blipFill>
        <p:spPr>
          <a:xfrm>
            <a:off x="7204883" y="559862"/>
            <a:ext cx="3784276" cy="2518756"/>
          </a:xfrm>
          <a:prstGeom prst="rect">
            <a:avLst/>
          </a:prstGeom>
        </p:spPr>
      </p:pic>
      <p:pic>
        <p:nvPicPr>
          <p:cNvPr id="17" name="Picture 16">
            <a:extLst>
              <a:ext uri="{FF2B5EF4-FFF2-40B4-BE49-F238E27FC236}">
                <a16:creationId xmlns:a16="http://schemas.microsoft.com/office/drawing/2014/main" id="{810B89C3-B495-4B39-B733-5B0A6EDE973A}"/>
              </a:ext>
            </a:extLst>
          </p:cNvPr>
          <p:cNvPicPr>
            <a:picLocks noChangeAspect="1"/>
          </p:cNvPicPr>
          <p:nvPr/>
        </p:nvPicPr>
        <p:blipFill>
          <a:blip r:embed="rId3"/>
          <a:stretch>
            <a:fillRect/>
          </a:stretch>
        </p:blipFill>
        <p:spPr>
          <a:xfrm>
            <a:off x="7204883" y="3536949"/>
            <a:ext cx="3155870" cy="2892117"/>
          </a:xfrm>
          <a:prstGeom prst="rect">
            <a:avLst/>
          </a:prstGeom>
        </p:spPr>
      </p:pic>
    </p:spTree>
    <p:extLst>
      <p:ext uri="{BB962C8B-B14F-4D97-AF65-F5344CB8AC3E}">
        <p14:creationId xmlns:p14="http://schemas.microsoft.com/office/powerpoint/2010/main" val="2110196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9">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1F9B37-980B-48FD-8454-DCFE31682C44}"/>
              </a:ext>
            </a:extLst>
          </p:cNvPr>
          <p:cNvSpPr>
            <a:spLocks noGrp="1"/>
          </p:cNvSpPr>
          <p:nvPr>
            <p:ph type="title"/>
          </p:nvPr>
        </p:nvSpPr>
        <p:spPr>
          <a:xfrm>
            <a:off x="589560" y="856180"/>
            <a:ext cx="5279408" cy="1128068"/>
          </a:xfrm>
        </p:spPr>
        <p:txBody>
          <a:bodyPr anchor="ctr">
            <a:normAutofit/>
          </a:bodyPr>
          <a:lstStyle/>
          <a:p>
            <a:r>
              <a:rPr lang="en-IE" sz="3700"/>
              <a:t>Justification for Proposed Amendments</a:t>
            </a:r>
          </a:p>
        </p:txBody>
      </p:sp>
      <p:grpSp>
        <p:nvGrpSpPr>
          <p:cNvPr id="24"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2F0E625-DD6D-4CE6-9980-CCBA366693F3}"/>
              </a:ext>
            </a:extLst>
          </p:cNvPr>
          <p:cNvSpPr>
            <a:spLocks noGrp="1"/>
          </p:cNvSpPr>
          <p:nvPr>
            <p:ph idx="1"/>
          </p:nvPr>
        </p:nvSpPr>
        <p:spPr>
          <a:xfrm>
            <a:off x="590719" y="2330505"/>
            <a:ext cx="5278066" cy="3979585"/>
          </a:xfrm>
        </p:spPr>
        <p:txBody>
          <a:bodyPr anchor="ctr">
            <a:normAutofit fontScale="92500" lnSpcReduction="20000"/>
          </a:bodyPr>
          <a:lstStyle/>
          <a:p>
            <a:pPr>
              <a:lnSpc>
                <a:spcPct val="110000"/>
              </a:lnSpc>
            </a:pPr>
            <a:r>
              <a:rPr lang="en-IE" sz="1600" dirty="0"/>
              <a:t>Adamstown Station development area is a district centre within a 5-minute walk of railway station. </a:t>
            </a:r>
            <a:r>
              <a:rPr lang="en-IE" sz="1600" dirty="0" err="1"/>
              <a:t>Aderrig</a:t>
            </a:r>
            <a:r>
              <a:rPr lang="en-IE" sz="1600" dirty="0"/>
              <a:t> is within a 10-minute walk.</a:t>
            </a:r>
          </a:p>
          <a:p>
            <a:pPr>
              <a:lnSpc>
                <a:spcPct val="110000"/>
              </a:lnSpc>
            </a:pPr>
            <a:r>
              <a:rPr lang="en-IE" sz="1600" dirty="0"/>
              <a:t>Current 75-90 </a:t>
            </a:r>
            <a:r>
              <a:rPr lang="en-IE" sz="1600" dirty="0" err="1"/>
              <a:t>dph</a:t>
            </a:r>
            <a:r>
              <a:rPr lang="en-IE" sz="1600" dirty="0"/>
              <a:t> density range set out in SDZ Planning Scheme for Adamstown Station is under-scaled for a district centre served by a railway station.   </a:t>
            </a:r>
          </a:p>
          <a:p>
            <a:pPr>
              <a:lnSpc>
                <a:spcPct val="110000"/>
              </a:lnSpc>
            </a:pPr>
            <a:r>
              <a:rPr lang="en-IE" sz="1600" dirty="0"/>
              <a:t>Proposed increased density within Adamstown Station Area and </a:t>
            </a:r>
            <a:r>
              <a:rPr lang="en-IE" sz="1600" dirty="0" err="1"/>
              <a:t>Aderrig</a:t>
            </a:r>
            <a:r>
              <a:rPr lang="en-IE" sz="1600" dirty="0"/>
              <a:t> and proposed increased height in part of </a:t>
            </a:r>
            <a:r>
              <a:rPr lang="en-IE" sz="1600" dirty="0" err="1"/>
              <a:t>Aderrig</a:t>
            </a:r>
            <a:r>
              <a:rPr lang="en-IE" sz="1600" dirty="0"/>
              <a:t> would align the Planning Scheme more closely with recent national and regional policy and guidance which together, seek compact growth focussed on urban cores and public transport links.  </a:t>
            </a:r>
          </a:p>
          <a:p>
            <a:pPr>
              <a:lnSpc>
                <a:spcPct val="110000"/>
              </a:lnSpc>
            </a:pPr>
            <a:r>
              <a:rPr lang="en-IE" sz="1600" dirty="0"/>
              <a:t>Would make more efficient use of land within development areas in close proximity to railway station.</a:t>
            </a:r>
          </a:p>
          <a:p>
            <a:pPr>
              <a:lnSpc>
                <a:spcPct val="110000"/>
              </a:lnSpc>
            </a:pPr>
            <a:r>
              <a:rPr lang="en-IE" sz="1600" dirty="0"/>
              <a:t>Would contribute to urgent need to meet current housing requirements. </a:t>
            </a:r>
          </a:p>
          <a:p>
            <a:endParaRPr lang="en-IE" sz="1600" dirty="0"/>
          </a:p>
        </p:txBody>
      </p:sp>
      <p:sp>
        <p:nvSpPr>
          <p:cNvPr id="27"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90963BD-6FB9-4651-861F-0C5C8CF8DEF5}"/>
              </a:ext>
            </a:extLst>
          </p:cNvPr>
          <p:cNvPicPr>
            <a:picLocks noChangeAspect="1"/>
          </p:cNvPicPr>
          <p:nvPr/>
        </p:nvPicPr>
        <p:blipFill>
          <a:blip r:embed="rId2"/>
          <a:stretch>
            <a:fillRect/>
          </a:stretch>
        </p:blipFill>
        <p:spPr>
          <a:xfrm>
            <a:off x="7228480" y="3541222"/>
            <a:ext cx="3350483" cy="2887844"/>
          </a:xfrm>
          <a:prstGeom prst="rect">
            <a:avLst/>
          </a:prstGeom>
        </p:spPr>
      </p:pic>
      <p:pic>
        <p:nvPicPr>
          <p:cNvPr id="14" name="Picture 13">
            <a:extLst>
              <a:ext uri="{FF2B5EF4-FFF2-40B4-BE49-F238E27FC236}">
                <a16:creationId xmlns:a16="http://schemas.microsoft.com/office/drawing/2014/main" id="{2BB2801D-989C-45F3-BBA5-246AD8BA0846}"/>
              </a:ext>
            </a:extLst>
          </p:cNvPr>
          <p:cNvPicPr>
            <a:picLocks noChangeAspect="1"/>
          </p:cNvPicPr>
          <p:nvPr/>
        </p:nvPicPr>
        <p:blipFill>
          <a:blip r:embed="rId3"/>
          <a:stretch>
            <a:fillRect/>
          </a:stretch>
        </p:blipFill>
        <p:spPr>
          <a:xfrm>
            <a:off x="7385654" y="0"/>
            <a:ext cx="2279042" cy="3281034"/>
          </a:xfrm>
          <a:prstGeom prst="rect">
            <a:avLst/>
          </a:prstGeom>
          <a:effectLst>
            <a:outerShdw blurRad="406400" dist="317500" dir="5400000" sx="89000" sy="89000" rotWithShape="0">
              <a:prstClr val="black">
                <a:alpha val="15000"/>
              </a:prstClr>
            </a:outerShdw>
          </a:effectLst>
        </p:spPr>
      </p:pic>
    </p:spTree>
    <p:extLst>
      <p:ext uri="{BB962C8B-B14F-4D97-AF65-F5344CB8AC3E}">
        <p14:creationId xmlns:p14="http://schemas.microsoft.com/office/powerpoint/2010/main" val="3139544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E68C40-B033-4976-9339-2F3E2744F09A}"/>
              </a:ext>
            </a:extLst>
          </p:cNvPr>
          <p:cNvSpPr>
            <a:spLocks noGrp="1"/>
          </p:cNvSpPr>
          <p:nvPr>
            <p:ph type="title"/>
          </p:nvPr>
        </p:nvSpPr>
        <p:spPr>
          <a:xfrm>
            <a:off x="589560" y="856180"/>
            <a:ext cx="5279408" cy="1128068"/>
          </a:xfrm>
        </p:spPr>
        <p:txBody>
          <a:bodyPr anchor="ctr">
            <a:normAutofit/>
          </a:bodyPr>
          <a:lstStyle/>
          <a:p>
            <a:r>
              <a:rPr lang="en-IE" sz="3700" dirty="0"/>
              <a:t>Justification for Proposed Amendments</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03089E6-E529-4A06-8EF5-59302D95B64B}"/>
              </a:ext>
            </a:extLst>
          </p:cNvPr>
          <p:cNvSpPr>
            <a:spLocks noGrp="1"/>
          </p:cNvSpPr>
          <p:nvPr>
            <p:ph idx="1"/>
          </p:nvPr>
        </p:nvSpPr>
        <p:spPr>
          <a:xfrm>
            <a:off x="590719" y="2330505"/>
            <a:ext cx="5278066" cy="3979585"/>
          </a:xfrm>
        </p:spPr>
        <p:txBody>
          <a:bodyPr anchor="ctr">
            <a:normAutofit fontScale="92500" lnSpcReduction="10000"/>
          </a:bodyPr>
          <a:lstStyle/>
          <a:p>
            <a:pPr>
              <a:lnSpc>
                <a:spcPct val="110000"/>
              </a:lnSpc>
            </a:pPr>
            <a:r>
              <a:rPr lang="en-IE" sz="1600" dirty="0"/>
              <a:t>Increase in density to 75-150 </a:t>
            </a:r>
            <a:r>
              <a:rPr lang="en-IE" sz="1600" dirty="0" err="1"/>
              <a:t>dph</a:t>
            </a:r>
            <a:r>
              <a:rPr lang="en-IE" sz="1600" dirty="0"/>
              <a:t> would align Adamstown Station with analogous densities in nearby </a:t>
            </a:r>
            <a:r>
              <a:rPr lang="en-IE" sz="1600" dirty="0" err="1"/>
              <a:t>Clonburris</a:t>
            </a:r>
            <a:r>
              <a:rPr lang="en-IE" sz="1600" dirty="0"/>
              <a:t> SDZ.</a:t>
            </a:r>
          </a:p>
          <a:p>
            <a:pPr>
              <a:lnSpc>
                <a:spcPct val="110000"/>
              </a:lnSpc>
            </a:pPr>
            <a:r>
              <a:rPr lang="en-IE" sz="1600" dirty="0"/>
              <a:t>Overall </a:t>
            </a:r>
            <a:r>
              <a:rPr lang="en-GB" sz="1600" dirty="0"/>
              <a:t>density achieved to date within Adamstown area (47dph) is at the lowest end of the current 47-56 </a:t>
            </a:r>
            <a:r>
              <a:rPr lang="en-GB" sz="1600" dirty="0" err="1"/>
              <a:t>dph</a:t>
            </a:r>
            <a:r>
              <a:rPr lang="en-GB" sz="1600" dirty="0"/>
              <a:t> density range for the entire SDZ Planning scheme area.  </a:t>
            </a:r>
          </a:p>
          <a:p>
            <a:pPr>
              <a:lnSpc>
                <a:spcPct val="110000"/>
              </a:lnSpc>
            </a:pPr>
            <a:r>
              <a:rPr lang="en-IE" sz="1600" dirty="0"/>
              <a:t>Capacity analysis undertaken by SDCC demonstrates that when the additional units proposed for Adamstown Station and </a:t>
            </a:r>
            <a:r>
              <a:rPr lang="en-IE" sz="1600" dirty="0" err="1"/>
              <a:t>Aderrig</a:t>
            </a:r>
            <a:r>
              <a:rPr lang="en-IE" sz="1600" dirty="0"/>
              <a:t> are added to existing, proposed and potential units, dwelling unit numbers for overall SDZ Planning Scheme are projected to exceed the current maximum of the dwelling unit range (8,905) by just 45 units.   </a:t>
            </a:r>
          </a:p>
          <a:p>
            <a:pPr>
              <a:lnSpc>
                <a:spcPct val="110000"/>
              </a:lnSpc>
            </a:pPr>
            <a:r>
              <a:rPr lang="en-IE" sz="1600" dirty="0"/>
              <a:t>Infrastructure, commercial development and community facility requirements including amenities such as parks will be more than adequate to cater for the modest increase in unit numbers.  </a:t>
            </a:r>
          </a:p>
          <a:p>
            <a:endParaRPr lang="en-IE" sz="1300" dirty="0"/>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E11E96D-42C3-4593-AA2D-0C0BFFB192E4}"/>
              </a:ext>
            </a:extLst>
          </p:cNvPr>
          <p:cNvPicPr>
            <a:picLocks noChangeAspect="1"/>
          </p:cNvPicPr>
          <p:nvPr/>
        </p:nvPicPr>
        <p:blipFill>
          <a:blip r:embed="rId2"/>
          <a:stretch>
            <a:fillRect/>
          </a:stretch>
        </p:blipFill>
        <p:spPr>
          <a:xfrm>
            <a:off x="7125351" y="356811"/>
            <a:ext cx="3875712" cy="2923587"/>
          </a:xfrm>
          <a:prstGeom prst="rect">
            <a:avLst/>
          </a:prstGeom>
        </p:spPr>
      </p:pic>
      <p:pic>
        <p:nvPicPr>
          <p:cNvPr id="19" name="Picture 18">
            <a:extLst>
              <a:ext uri="{FF2B5EF4-FFF2-40B4-BE49-F238E27FC236}">
                <a16:creationId xmlns:a16="http://schemas.microsoft.com/office/drawing/2014/main" id="{0FBF56D8-F48A-48EF-B573-9EE3002A19CB}"/>
              </a:ext>
            </a:extLst>
          </p:cNvPr>
          <p:cNvPicPr>
            <a:picLocks noChangeAspect="1"/>
          </p:cNvPicPr>
          <p:nvPr/>
        </p:nvPicPr>
        <p:blipFill>
          <a:blip r:embed="rId3"/>
          <a:stretch>
            <a:fillRect/>
          </a:stretch>
        </p:blipFill>
        <p:spPr>
          <a:xfrm>
            <a:off x="7125351" y="3428682"/>
            <a:ext cx="3875712" cy="2703664"/>
          </a:xfrm>
          <a:prstGeom prst="rect">
            <a:avLst/>
          </a:prstGeom>
        </p:spPr>
      </p:pic>
    </p:spTree>
    <p:extLst>
      <p:ext uri="{BB962C8B-B14F-4D97-AF65-F5344CB8AC3E}">
        <p14:creationId xmlns:p14="http://schemas.microsoft.com/office/powerpoint/2010/main" val="2342340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E68C40-B033-4976-9339-2F3E2744F09A}"/>
              </a:ext>
            </a:extLst>
          </p:cNvPr>
          <p:cNvSpPr>
            <a:spLocks noGrp="1"/>
          </p:cNvSpPr>
          <p:nvPr>
            <p:ph type="title"/>
          </p:nvPr>
        </p:nvSpPr>
        <p:spPr>
          <a:xfrm>
            <a:off x="589560" y="856180"/>
            <a:ext cx="5279408" cy="1128068"/>
          </a:xfrm>
        </p:spPr>
        <p:txBody>
          <a:bodyPr anchor="ctr">
            <a:normAutofit/>
          </a:bodyPr>
          <a:lstStyle/>
          <a:p>
            <a:r>
              <a:rPr lang="en-IE" sz="3700" dirty="0"/>
              <a:t>Justification for Proposed Amendments</a:t>
            </a:r>
          </a:p>
        </p:txBody>
      </p:sp>
      <p:grpSp>
        <p:nvGrpSpPr>
          <p:cNvPr id="22" name="Group 2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3" name="Rectangle 2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03089E6-E529-4A06-8EF5-59302D95B64B}"/>
              </a:ext>
            </a:extLst>
          </p:cNvPr>
          <p:cNvSpPr>
            <a:spLocks noGrp="1"/>
          </p:cNvSpPr>
          <p:nvPr>
            <p:ph idx="1"/>
          </p:nvPr>
        </p:nvSpPr>
        <p:spPr>
          <a:xfrm>
            <a:off x="590719" y="2330505"/>
            <a:ext cx="5278066" cy="3979585"/>
          </a:xfrm>
        </p:spPr>
        <p:txBody>
          <a:bodyPr anchor="ctr">
            <a:normAutofit/>
          </a:bodyPr>
          <a:lstStyle/>
          <a:p>
            <a:r>
              <a:rPr lang="en-IE" sz="1700"/>
              <a:t>Proposed one-storey height increase in Aderrig is in a confined location and would provide a stronger urban edge addressing Central  Boulevard Park.  </a:t>
            </a:r>
          </a:p>
          <a:p>
            <a:r>
              <a:rPr lang="en-IE" sz="1700"/>
              <a:t>B</a:t>
            </a:r>
            <a:r>
              <a:rPr lang="en-GB" sz="1700"/>
              <a:t>locks where additional height is proposed are located beside or close to a major street and quality bus corridor (QBC) and are within a 5-7-minute walk of train station and district centre</a:t>
            </a:r>
            <a:r>
              <a:rPr lang="en-IE" sz="1700"/>
              <a:t>.  </a:t>
            </a:r>
          </a:p>
          <a:p>
            <a:r>
              <a:rPr lang="en-IE" sz="1700"/>
              <a:t>Relocation of enterprise centre would optimise the use, would complement other district centre activities and would benefit from proximity to the railway station.  </a:t>
            </a:r>
          </a:p>
          <a:p>
            <a:r>
              <a:rPr lang="en-IE" sz="1700"/>
              <a:t>Neutral impact in terms of overall Planning Scheme as it involves transferring a use from one location to another.</a:t>
            </a:r>
          </a:p>
          <a:p>
            <a:endParaRPr lang="en-IE" sz="1700"/>
          </a:p>
        </p:txBody>
      </p:sp>
      <p:sp>
        <p:nvSpPr>
          <p:cNvPr id="28" name="Rectangle 2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FD84A8-0BD6-4359-9FA3-F79246E33AD1}"/>
              </a:ext>
            </a:extLst>
          </p:cNvPr>
          <p:cNvPicPr/>
          <p:nvPr/>
        </p:nvPicPr>
        <p:blipFill>
          <a:blip r:embed="rId2"/>
          <a:stretch>
            <a:fillRect/>
          </a:stretch>
        </p:blipFill>
        <p:spPr>
          <a:xfrm>
            <a:off x="7602911" y="3831428"/>
            <a:ext cx="3339040" cy="2242202"/>
          </a:xfrm>
          <a:prstGeom prst="rect">
            <a:avLst/>
          </a:prstGeom>
        </p:spPr>
      </p:pic>
      <p:pic>
        <p:nvPicPr>
          <p:cNvPr id="5" name="Picture 4">
            <a:extLst>
              <a:ext uri="{FF2B5EF4-FFF2-40B4-BE49-F238E27FC236}">
                <a16:creationId xmlns:a16="http://schemas.microsoft.com/office/drawing/2014/main" id="{BFB20C9B-10A9-4C03-B2C7-5C3058DC108F}"/>
              </a:ext>
            </a:extLst>
          </p:cNvPr>
          <p:cNvPicPr>
            <a:picLocks noChangeAspect="1"/>
          </p:cNvPicPr>
          <p:nvPr/>
        </p:nvPicPr>
        <p:blipFill>
          <a:blip r:embed="rId3"/>
          <a:stretch>
            <a:fillRect/>
          </a:stretch>
        </p:blipFill>
        <p:spPr>
          <a:xfrm>
            <a:off x="7573911" y="0"/>
            <a:ext cx="2626935" cy="3296804"/>
          </a:xfrm>
          <a:prstGeom prst="rect">
            <a:avLst/>
          </a:prstGeom>
        </p:spPr>
      </p:pic>
    </p:spTree>
    <p:extLst>
      <p:ext uri="{BB962C8B-B14F-4D97-AF65-F5344CB8AC3E}">
        <p14:creationId xmlns:p14="http://schemas.microsoft.com/office/powerpoint/2010/main" val="922515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A2D099-A44A-414E-B287-91741EAD0BBB}"/>
              </a:ext>
            </a:extLst>
          </p:cNvPr>
          <p:cNvSpPr>
            <a:spLocks noGrp="1"/>
          </p:cNvSpPr>
          <p:nvPr>
            <p:ph type="title"/>
          </p:nvPr>
        </p:nvSpPr>
        <p:spPr>
          <a:xfrm>
            <a:off x="589559" y="856180"/>
            <a:ext cx="5763303" cy="1128068"/>
          </a:xfrm>
        </p:spPr>
        <p:txBody>
          <a:bodyPr anchor="ctr">
            <a:normAutofit/>
          </a:bodyPr>
          <a:lstStyle/>
          <a:p>
            <a:r>
              <a:rPr lang="en-IE" sz="2500" dirty="0"/>
              <a:t>Adamstown Planning Scheme and proposed </a:t>
            </a:r>
            <a:r>
              <a:rPr lang="en-IE" sz="2500" dirty="0" err="1"/>
              <a:t>Aderrig</a:t>
            </a:r>
            <a:r>
              <a:rPr lang="en-IE" sz="2500" dirty="0"/>
              <a:t> height increase – Compliance with Building Height Guidelines</a:t>
            </a:r>
          </a:p>
        </p:txBody>
      </p:sp>
      <p:grpSp>
        <p:nvGrpSpPr>
          <p:cNvPr id="21" name="Group 2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2" name="Rectangle 2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10951F6-D1D9-41F9-813E-C81A826CB659}"/>
              </a:ext>
            </a:extLst>
          </p:cNvPr>
          <p:cNvSpPr>
            <a:spLocks noGrp="1"/>
          </p:cNvSpPr>
          <p:nvPr>
            <p:ph idx="1"/>
          </p:nvPr>
        </p:nvSpPr>
        <p:spPr>
          <a:xfrm>
            <a:off x="590719" y="2330505"/>
            <a:ext cx="5278066" cy="3979585"/>
          </a:xfrm>
        </p:spPr>
        <p:txBody>
          <a:bodyPr anchor="ctr">
            <a:normAutofit/>
          </a:bodyPr>
          <a:lstStyle/>
          <a:p>
            <a:pPr lvl="0"/>
            <a:r>
              <a:rPr lang="en-IE" sz="1300" dirty="0"/>
              <a:t>Served by high quality public transport – railway station. </a:t>
            </a:r>
          </a:p>
          <a:p>
            <a:pPr lvl="0"/>
            <a:r>
              <a:rPr lang="en-IE" sz="1300" dirty="0"/>
              <a:t>Increased densities and greater heights facilitated compared to the surrounding context.  </a:t>
            </a:r>
          </a:p>
          <a:p>
            <a:pPr lvl="0"/>
            <a:r>
              <a:rPr lang="en-IE" sz="1300" dirty="0"/>
              <a:t>No blanket height restrictions – flexible building height ranges appropriate to different character areas.  </a:t>
            </a:r>
          </a:p>
          <a:p>
            <a:pPr lvl="0"/>
            <a:r>
              <a:rPr lang="en-IE" sz="1300" dirty="0"/>
              <a:t>Taller buildings and lower buildings in appropriate locations. </a:t>
            </a:r>
          </a:p>
          <a:p>
            <a:pPr lvl="0"/>
            <a:r>
              <a:rPr lang="en-IE" sz="1300" dirty="0"/>
              <a:t>Variety of building heights improves legibility; results in diversity of built form; enhances the urban design context for the public realm.</a:t>
            </a:r>
          </a:p>
          <a:p>
            <a:pPr lvl="0"/>
            <a:r>
              <a:rPr lang="en-IE" sz="1300" dirty="0"/>
              <a:t>Broad mix of uses including residential, employment, retail, recreation, education and community.</a:t>
            </a:r>
          </a:p>
          <a:p>
            <a:pPr lvl="0"/>
            <a:r>
              <a:rPr lang="en-GB" sz="1300" dirty="0"/>
              <a:t>Wide range of residential building types including apartments, duplexes and own-door houses.</a:t>
            </a:r>
            <a:endParaRPr lang="en-IE" sz="1300" dirty="0"/>
          </a:p>
          <a:p>
            <a:pPr lvl="0"/>
            <a:r>
              <a:rPr lang="en-GB" sz="1300" dirty="0"/>
              <a:t>Proposed one storey height increase within </a:t>
            </a:r>
            <a:r>
              <a:rPr lang="en-GB" sz="1300" dirty="0" err="1"/>
              <a:t>Aderrig</a:t>
            </a:r>
            <a:r>
              <a:rPr lang="en-GB" sz="1300" dirty="0"/>
              <a:t> (part) would be consistent with Guidelines – location close to train station; improved legibility; and</a:t>
            </a:r>
            <a:r>
              <a:rPr lang="en-IE" sz="1300" dirty="0"/>
              <a:t> stronger urban edge addressing a key urban public open space.</a:t>
            </a:r>
          </a:p>
        </p:txBody>
      </p:sp>
      <p:sp>
        <p:nvSpPr>
          <p:cNvPr id="27" name="Rectangle 2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424CA49-F5D0-4116-A036-3EB011FA9B92}"/>
              </a:ext>
            </a:extLst>
          </p:cNvPr>
          <p:cNvPicPr>
            <a:picLocks noChangeAspect="1"/>
          </p:cNvPicPr>
          <p:nvPr/>
        </p:nvPicPr>
        <p:blipFill>
          <a:blip r:embed="rId2"/>
          <a:stretch>
            <a:fillRect/>
          </a:stretch>
        </p:blipFill>
        <p:spPr>
          <a:xfrm>
            <a:off x="7115020" y="581892"/>
            <a:ext cx="4334239" cy="2518756"/>
          </a:xfrm>
          <a:prstGeom prst="rect">
            <a:avLst/>
          </a:prstGeom>
        </p:spPr>
      </p:pic>
      <p:sp>
        <p:nvSpPr>
          <p:cNvPr id="31" name="Rectangle 30">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Image result for grafton architects&quot;">
            <a:extLst>
              <a:ext uri="{FF2B5EF4-FFF2-40B4-BE49-F238E27FC236}">
                <a16:creationId xmlns:a16="http://schemas.microsoft.com/office/drawing/2014/main" id="{7DC794F4-188F-410A-B815-B461274E30F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052"/>
          <a:stretch/>
        </p:blipFill>
        <p:spPr bwMode="auto">
          <a:xfrm>
            <a:off x="7278469" y="3707894"/>
            <a:ext cx="4005476" cy="2518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452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6">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B08476-5681-4C4D-B7AA-772BC27792E3}"/>
              </a:ext>
            </a:extLst>
          </p:cNvPr>
          <p:cNvSpPr>
            <a:spLocks noGrp="1"/>
          </p:cNvSpPr>
          <p:nvPr>
            <p:ph type="title"/>
          </p:nvPr>
        </p:nvSpPr>
        <p:spPr>
          <a:xfrm>
            <a:off x="589560" y="856180"/>
            <a:ext cx="5279408" cy="1128068"/>
          </a:xfrm>
        </p:spPr>
        <p:txBody>
          <a:bodyPr anchor="ctr">
            <a:normAutofit/>
          </a:bodyPr>
          <a:lstStyle/>
          <a:p>
            <a:r>
              <a:rPr lang="en-IE" sz="3700" dirty="0"/>
              <a:t>Overview of Development to Date </a:t>
            </a:r>
          </a:p>
        </p:txBody>
      </p:sp>
      <p:grpSp>
        <p:nvGrpSpPr>
          <p:cNvPr id="34" name="Group 2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30" name="Rectangle 2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91F714B-C02A-4748-8836-56CB093B74FE}"/>
              </a:ext>
            </a:extLst>
          </p:cNvPr>
          <p:cNvSpPr>
            <a:spLocks noGrp="1"/>
          </p:cNvSpPr>
          <p:nvPr>
            <p:ph idx="1"/>
          </p:nvPr>
        </p:nvSpPr>
        <p:spPr>
          <a:xfrm>
            <a:off x="590719" y="2330505"/>
            <a:ext cx="5278066" cy="3979585"/>
          </a:xfrm>
        </p:spPr>
        <p:txBody>
          <a:bodyPr anchor="ctr">
            <a:normAutofit fontScale="70000" lnSpcReduction="20000"/>
          </a:bodyPr>
          <a:lstStyle/>
          <a:p>
            <a:pPr>
              <a:lnSpc>
                <a:spcPct val="110000"/>
              </a:lnSpc>
            </a:pPr>
            <a:r>
              <a:rPr lang="en-IE" sz="1900" dirty="0"/>
              <a:t>3,795 dwellings units granted permission to date (2,346 since 2017).</a:t>
            </a:r>
          </a:p>
          <a:p>
            <a:pPr>
              <a:lnSpc>
                <a:spcPct val="110000"/>
              </a:lnSpc>
            </a:pPr>
            <a:r>
              <a:rPr lang="en-IE" sz="1900" dirty="0"/>
              <a:t>2,613 homes provided (up to Q4, 2019).</a:t>
            </a:r>
          </a:p>
          <a:p>
            <a:pPr>
              <a:lnSpc>
                <a:spcPct val="110000"/>
              </a:lnSpc>
            </a:pPr>
            <a:r>
              <a:rPr lang="en-IE" sz="1900" dirty="0"/>
              <a:t>Significant supporting infrastructure and services delivered, including </a:t>
            </a:r>
          </a:p>
          <a:p>
            <a:pPr lvl="1">
              <a:lnSpc>
                <a:spcPct val="110000"/>
              </a:lnSpc>
            </a:pPr>
            <a:r>
              <a:rPr lang="en-IE" sz="1500" dirty="0"/>
              <a:t>The railway station</a:t>
            </a:r>
          </a:p>
          <a:p>
            <a:pPr lvl="1">
              <a:lnSpc>
                <a:spcPct val="110000"/>
              </a:lnSpc>
            </a:pPr>
            <a:r>
              <a:rPr lang="en-IE" sz="1500" dirty="0"/>
              <a:t>A crèche, 2 primary schools and a post primary school</a:t>
            </a:r>
          </a:p>
          <a:p>
            <a:pPr lvl="1">
              <a:lnSpc>
                <a:spcPct val="110000"/>
              </a:lnSpc>
            </a:pPr>
            <a:r>
              <a:rPr lang="en-IE" sz="1500" dirty="0"/>
              <a:t>A neighbourhood park</a:t>
            </a:r>
          </a:p>
          <a:p>
            <a:pPr lvl="1">
              <a:lnSpc>
                <a:spcPct val="110000"/>
              </a:lnSpc>
            </a:pPr>
            <a:r>
              <a:rPr lang="en-IE" sz="1500" dirty="0"/>
              <a:t>Local retail services</a:t>
            </a:r>
          </a:p>
          <a:p>
            <a:pPr lvl="1">
              <a:lnSpc>
                <a:spcPct val="110000"/>
              </a:lnSpc>
            </a:pPr>
            <a:r>
              <a:rPr lang="en-IE" sz="1500" dirty="0"/>
              <a:t>A community centre and sports hall</a:t>
            </a:r>
          </a:p>
          <a:p>
            <a:pPr lvl="1">
              <a:lnSpc>
                <a:spcPct val="110000"/>
              </a:lnSpc>
            </a:pPr>
            <a:r>
              <a:rPr lang="en-IE" sz="1500" dirty="0"/>
              <a:t>Internal strategic roads and upgrades to the adjoining road network </a:t>
            </a:r>
          </a:p>
          <a:p>
            <a:pPr lvl="1">
              <a:lnSpc>
                <a:spcPct val="110000"/>
              </a:lnSpc>
            </a:pPr>
            <a:r>
              <a:rPr lang="en-IE" sz="1500" dirty="0"/>
              <a:t>Water and sewerage infrastructure.</a:t>
            </a:r>
          </a:p>
          <a:p>
            <a:pPr>
              <a:lnSpc>
                <a:spcPct val="110000"/>
              </a:lnSpc>
            </a:pPr>
            <a:r>
              <a:rPr lang="en-IE" sz="1900" dirty="0"/>
              <a:t>A further 600 residential units (figure for Q4 2019), Tandy’s Lane Park and </a:t>
            </a:r>
            <a:r>
              <a:rPr lang="en-IE" sz="1900" dirty="0" err="1"/>
              <a:t>Tobermaclugg</a:t>
            </a:r>
            <a:r>
              <a:rPr lang="en-IE" sz="1900" dirty="0"/>
              <a:t> Village centre currently under construction.</a:t>
            </a:r>
          </a:p>
          <a:p>
            <a:pPr>
              <a:lnSpc>
                <a:spcPct val="110000"/>
              </a:lnSpc>
            </a:pPr>
            <a:r>
              <a:rPr lang="en-IE" sz="1900" dirty="0"/>
              <a:t>Development entering Phase 4 of the Planning Scheme.</a:t>
            </a:r>
          </a:p>
          <a:p>
            <a:endParaRPr lang="en-IE" sz="1900" dirty="0"/>
          </a:p>
        </p:txBody>
      </p:sp>
      <p:sp>
        <p:nvSpPr>
          <p:cNvPr id="35" name="Rectangle 3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723FEC8-F608-4311-BB81-FFF0418AA744}"/>
              </a:ext>
            </a:extLst>
          </p:cNvPr>
          <p:cNvPicPr/>
          <p:nvPr/>
        </p:nvPicPr>
        <p:blipFill>
          <a:blip r:embed="rId2"/>
          <a:stretch>
            <a:fillRect/>
          </a:stretch>
        </p:blipFill>
        <p:spPr>
          <a:xfrm>
            <a:off x="7636480" y="379550"/>
            <a:ext cx="2871405" cy="2916833"/>
          </a:xfrm>
          <a:prstGeom prst="rect">
            <a:avLst/>
          </a:prstGeom>
        </p:spPr>
      </p:pic>
      <p:pic>
        <p:nvPicPr>
          <p:cNvPr id="5" name="Picture 4">
            <a:extLst>
              <a:ext uri="{FF2B5EF4-FFF2-40B4-BE49-F238E27FC236}">
                <a16:creationId xmlns:a16="http://schemas.microsoft.com/office/drawing/2014/main" id="{E3655A68-5C38-47B9-8F53-479FF2EA99F2}"/>
              </a:ext>
            </a:extLst>
          </p:cNvPr>
          <p:cNvPicPr>
            <a:picLocks noChangeAspect="1"/>
          </p:cNvPicPr>
          <p:nvPr/>
        </p:nvPicPr>
        <p:blipFill>
          <a:blip r:embed="rId3"/>
          <a:stretch>
            <a:fillRect/>
          </a:stretch>
        </p:blipFill>
        <p:spPr>
          <a:xfrm>
            <a:off x="5868786" y="3824804"/>
            <a:ext cx="5826390" cy="2249923"/>
          </a:xfrm>
          <a:prstGeom prst="rect">
            <a:avLst/>
          </a:prstGeom>
        </p:spPr>
      </p:pic>
    </p:spTree>
    <p:extLst>
      <p:ext uri="{BB962C8B-B14F-4D97-AF65-F5344CB8AC3E}">
        <p14:creationId xmlns:p14="http://schemas.microsoft.com/office/powerpoint/2010/main" val="14031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ACE5A96-066D-4DFA-9B5D-A1E6215EAC27}"/>
              </a:ext>
            </a:extLst>
          </p:cNvPr>
          <p:cNvPicPr>
            <a:picLocks noGrp="1"/>
          </p:cNvPicPr>
          <p:nvPr>
            <p:ph idx="1"/>
          </p:nvPr>
        </p:nvPicPr>
        <p:blipFill>
          <a:blip r:embed="rId2"/>
          <a:stretch>
            <a:fillRect/>
          </a:stretch>
        </p:blipFill>
        <p:spPr>
          <a:xfrm>
            <a:off x="1312985" y="0"/>
            <a:ext cx="9566030" cy="6858000"/>
          </a:xfrm>
          <a:prstGeom prst="rect">
            <a:avLst/>
          </a:prstGeom>
        </p:spPr>
      </p:pic>
    </p:spTree>
    <p:extLst>
      <p:ext uri="{BB962C8B-B14F-4D97-AF65-F5344CB8AC3E}">
        <p14:creationId xmlns:p14="http://schemas.microsoft.com/office/powerpoint/2010/main" val="3232086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E51448-4312-4F83-AD18-706BC35C3B7B}"/>
              </a:ext>
            </a:extLst>
          </p:cNvPr>
          <p:cNvSpPr>
            <a:spLocks noGrp="1"/>
          </p:cNvSpPr>
          <p:nvPr>
            <p:ph type="title"/>
          </p:nvPr>
        </p:nvSpPr>
        <p:spPr>
          <a:xfrm>
            <a:off x="589560" y="856180"/>
            <a:ext cx="5279408" cy="1128068"/>
          </a:xfrm>
        </p:spPr>
        <p:txBody>
          <a:bodyPr anchor="ctr">
            <a:normAutofit/>
          </a:bodyPr>
          <a:lstStyle/>
          <a:p>
            <a:r>
              <a:rPr lang="en-IE" sz="3700" dirty="0"/>
              <a:t>Policy and Guidance</a:t>
            </a:r>
          </a:p>
        </p:txBody>
      </p:sp>
      <p:grpSp>
        <p:nvGrpSpPr>
          <p:cNvPr id="50" name="Group 49">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51" name="Rectangle 5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Rectangle 53">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2BD22A4-B2F4-4D4F-B974-5AC882DE7696}"/>
              </a:ext>
            </a:extLst>
          </p:cNvPr>
          <p:cNvSpPr>
            <a:spLocks noGrp="1"/>
          </p:cNvSpPr>
          <p:nvPr>
            <p:ph idx="1"/>
          </p:nvPr>
        </p:nvSpPr>
        <p:spPr>
          <a:xfrm>
            <a:off x="590719" y="2330505"/>
            <a:ext cx="5278066" cy="3979585"/>
          </a:xfrm>
        </p:spPr>
        <p:txBody>
          <a:bodyPr anchor="ctr">
            <a:normAutofit fontScale="92500"/>
          </a:bodyPr>
          <a:lstStyle/>
          <a:p>
            <a:pPr>
              <a:lnSpc>
                <a:spcPct val="110000"/>
              </a:lnSpc>
            </a:pPr>
            <a:r>
              <a:rPr lang="en-IE" sz="1700" dirty="0"/>
              <a:t>Adamstown SDZ Planning Scheme reviewed in light of Recent policy and guidance including:</a:t>
            </a:r>
          </a:p>
          <a:p>
            <a:pPr lvl="1">
              <a:lnSpc>
                <a:spcPct val="110000"/>
              </a:lnSpc>
            </a:pPr>
            <a:r>
              <a:rPr lang="en-IE" sz="1500" i="1" dirty="0"/>
              <a:t>National Planning Framework </a:t>
            </a:r>
            <a:r>
              <a:rPr lang="en-IE" sz="1500" dirty="0"/>
              <a:t>(NPF), 2018, </a:t>
            </a:r>
            <a:r>
              <a:rPr lang="en-IE" sz="1500" dirty="0" err="1"/>
              <a:t>DoHPLG</a:t>
            </a:r>
            <a:endParaRPr lang="en-IE" sz="1500" dirty="0"/>
          </a:p>
          <a:p>
            <a:pPr lvl="1">
              <a:lnSpc>
                <a:spcPct val="110000"/>
              </a:lnSpc>
            </a:pPr>
            <a:r>
              <a:rPr lang="en-IE" sz="1500" i="1" dirty="0"/>
              <a:t>Regional Spatial and Economic Strategy </a:t>
            </a:r>
            <a:r>
              <a:rPr lang="en-IE" sz="1500" dirty="0"/>
              <a:t>(RSES), 2019, EMRA</a:t>
            </a:r>
          </a:p>
          <a:p>
            <a:pPr lvl="1">
              <a:lnSpc>
                <a:spcPct val="110000"/>
              </a:lnSpc>
            </a:pPr>
            <a:r>
              <a:rPr lang="en-IE" sz="1500" i="1" dirty="0"/>
              <a:t>Sustainable Urban Housing: Design Standards for New Apartments: Guidelines for Planning Authorities </a:t>
            </a:r>
            <a:r>
              <a:rPr lang="en-IE" sz="1500" dirty="0"/>
              <a:t>(‘The Apartment Guidelines’), 2018, </a:t>
            </a:r>
            <a:r>
              <a:rPr lang="en-IE" sz="1500" dirty="0" err="1"/>
              <a:t>DoHPLG</a:t>
            </a:r>
            <a:endParaRPr lang="en-IE" sz="1500" dirty="0"/>
          </a:p>
          <a:p>
            <a:pPr lvl="1">
              <a:lnSpc>
                <a:spcPct val="110000"/>
              </a:lnSpc>
            </a:pPr>
            <a:r>
              <a:rPr lang="en-IE" sz="1500" i="1" dirty="0"/>
              <a:t>Urban Development and Building Heights:  Guidelines for Planning Authorities </a:t>
            </a:r>
            <a:r>
              <a:rPr lang="en-IE" sz="1500" dirty="0"/>
              <a:t>(‘The Building Heights Guidelines’), 2018, </a:t>
            </a:r>
            <a:r>
              <a:rPr lang="en-IE" sz="1500" dirty="0" err="1"/>
              <a:t>DoHPLG</a:t>
            </a:r>
            <a:endParaRPr lang="en-IE" sz="1500" dirty="0"/>
          </a:p>
          <a:p>
            <a:pPr lvl="2">
              <a:lnSpc>
                <a:spcPct val="110000"/>
              </a:lnSpc>
            </a:pPr>
            <a:r>
              <a:rPr lang="en-IE" sz="1300" dirty="0"/>
              <a:t>SPPR 3(B) requires adopted planning schemes to be reviewed </a:t>
            </a:r>
            <a:r>
              <a:rPr lang="en-GB" sz="1300" dirty="0"/>
              <a:t>to ensure that the Guidelines are fully reflected.  </a:t>
            </a:r>
            <a:endParaRPr lang="en-IE" sz="1300" dirty="0"/>
          </a:p>
          <a:p>
            <a:pPr>
              <a:lnSpc>
                <a:spcPct val="110000"/>
              </a:lnSpc>
            </a:pPr>
            <a:r>
              <a:rPr lang="en-IE" sz="1700" dirty="0"/>
              <a:t>Together, these documents seek compact growth focussed on urban cores and public transport links.  </a:t>
            </a:r>
          </a:p>
          <a:p>
            <a:pPr lvl="1"/>
            <a:endParaRPr lang="en-IE" sz="1700" dirty="0"/>
          </a:p>
        </p:txBody>
      </p:sp>
      <p:sp>
        <p:nvSpPr>
          <p:cNvPr id="56" name="Rectangle 55">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171D0B66-7B20-4B25-A4A6-67934D57DC7F}"/>
              </a:ext>
            </a:extLst>
          </p:cNvPr>
          <p:cNvPicPr/>
          <p:nvPr/>
        </p:nvPicPr>
        <p:blipFill rotWithShape="1">
          <a:blip r:embed="rId2"/>
          <a:srcRect l="33578" t="13067" r="34102" b="4723"/>
          <a:stretch/>
        </p:blipFill>
        <p:spPr bwMode="auto">
          <a:xfrm>
            <a:off x="9716768" y="3791344"/>
            <a:ext cx="1622327" cy="2351856"/>
          </a:xfrm>
          <a:prstGeom prst="rect">
            <a:avLst/>
          </a:prstGeom>
          <a:scene3d>
            <a:camera prst="perspectiveHeroicExtremeRightFacing"/>
            <a:lightRig rig="threePt" dir="t"/>
          </a:scene3d>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A4D5492B-0299-423B-A20F-3F06618B3C9B}"/>
              </a:ext>
            </a:extLst>
          </p:cNvPr>
          <p:cNvPicPr>
            <a:picLocks noChangeAspect="1"/>
          </p:cNvPicPr>
          <p:nvPr/>
        </p:nvPicPr>
        <p:blipFill>
          <a:blip r:embed="rId3"/>
          <a:stretch>
            <a:fillRect/>
          </a:stretch>
        </p:blipFill>
        <p:spPr>
          <a:xfrm>
            <a:off x="6847629" y="735506"/>
            <a:ext cx="2640505" cy="3120879"/>
          </a:xfrm>
          <a:prstGeom prst="rect">
            <a:avLst/>
          </a:prstGeom>
          <a:scene3d>
            <a:camera prst="orthographicFront">
              <a:rot lat="0" lon="0" rev="21299999"/>
            </a:camera>
            <a:lightRig rig="threePt" dir="t"/>
          </a:scene3d>
        </p:spPr>
      </p:pic>
      <p:pic>
        <p:nvPicPr>
          <p:cNvPr id="7" name="Picture 6">
            <a:extLst>
              <a:ext uri="{FF2B5EF4-FFF2-40B4-BE49-F238E27FC236}">
                <a16:creationId xmlns:a16="http://schemas.microsoft.com/office/drawing/2014/main" id="{176736E0-0282-4A28-B843-C7274657D492}"/>
              </a:ext>
            </a:extLst>
          </p:cNvPr>
          <p:cNvPicPr>
            <a:picLocks noChangeAspect="1"/>
          </p:cNvPicPr>
          <p:nvPr/>
        </p:nvPicPr>
        <p:blipFill>
          <a:blip r:embed="rId4"/>
          <a:stretch>
            <a:fillRect/>
          </a:stretch>
        </p:blipFill>
        <p:spPr>
          <a:xfrm>
            <a:off x="9490192" y="608916"/>
            <a:ext cx="1635597" cy="2468264"/>
          </a:xfrm>
          <a:prstGeom prst="rect">
            <a:avLst/>
          </a:prstGeom>
        </p:spPr>
      </p:pic>
      <p:pic>
        <p:nvPicPr>
          <p:cNvPr id="8" name="Picture 7">
            <a:extLst>
              <a:ext uri="{FF2B5EF4-FFF2-40B4-BE49-F238E27FC236}">
                <a16:creationId xmlns:a16="http://schemas.microsoft.com/office/drawing/2014/main" id="{8EF2A4AB-02A7-4D78-86C3-77A14CD74E19}"/>
              </a:ext>
            </a:extLst>
          </p:cNvPr>
          <p:cNvPicPr>
            <a:picLocks noChangeAspect="1"/>
          </p:cNvPicPr>
          <p:nvPr/>
        </p:nvPicPr>
        <p:blipFill>
          <a:blip r:embed="rId5"/>
          <a:stretch>
            <a:fillRect/>
          </a:stretch>
        </p:blipFill>
        <p:spPr>
          <a:xfrm>
            <a:off x="7232573" y="3756705"/>
            <a:ext cx="1622327" cy="2512272"/>
          </a:xfrm>
          <a:prstGeom prst="rect">
            <a:avLst/>
          </a:prstGeom>
        </p:spPr>
      </p:pic>
    </p:spTree>
    <p:extLst>
      <p:ext uri="{BB962C8B-B14F-4D97-AF65-F5344CB8AC3E}">
        <p14:creationId xmlns:p14="http://schemas.microsoft.com/office/powerpoint/2010/main" val="2966118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0B3B98-67EF-4C9C-B143-5467D9ED1774}"/>
              </a:ext>
            </a:extLst>
          </p:cNvPr>
          <p:cNvSpPr>
            <a:spLocks noGrp="1"/>
          </p:cNvSpPr>
          <p:nvPr>
            <p:ph type="title"/>
          </p:nvPr>
        </p:nvSpPr>
        <p:spPr>
          <a:xfrm>
            <a:off x="589560" y="856180"/>
            <a:ext cx="5279408" cy="1128068"/>
          </a:xfrm>
        </p:spPr>
        <p:txBody>
          <a:bodyPr anchor="ctr">
            <a:normAutofit/>
          </a:bodyPr>
          <a:lstStyle/>
          <a:p>
            <a:r>
              <a:rPr lang="en-IE" sz="3700"/>
              <a:t>Building Height and Density Study</a:t>
            </a:r>
          </a:p>
        </p:txBody>
      </p:sp>
      <p:grpSp>
        <p:nvGrpSpPr>
          <p:cNvPr id="34" name="Group 3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35" name="Rectangle 3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D878589-1E67-46C2-8535-199715E9FF48}"/>
              </a:ext>
            </a:extLst>
          </p:cNvPr>
          <p:cNvSpPr>
            <a:spLocks noGrp="1"/>
          </p:cNvSpPr>
          <p:nvPr>
            <p:ph idx="1"/>
          </p:nvPr>
        </p:nvSpPr>
        <p:spPr>
          <a:xfrm>
            <a:off x="590719" y="2492710"/>
            <a:ext cx="5278066" cy="3936356"/>
          </a:xfrm>
        </p:spPr>
        <p:txBody>
          <a:bodyPr anchor="ctr">
            <a:normAutofit/>
          </a:bodyPr>
          <a:lstStyle/>
          <a:p>
            <a:pPr>
              <a:lnSpc>
                <a:spcPct val="100000"/>
              </a:lnSpc>
            </a:pPr>
            <a:r>
              <a:rPr lang="en-IE" sz="1400" dirty="0"/>
              <a:t>Metropolitan Workshop urban design consultants engaged by SDCC to carry out independent study of building heights within undeveloped parts of Adamstown. Interrelated issue of density also examined.</a:t>
            </a:r>
          </a:p>
          <a:p>
            <a:pPr>
              <a:lnSpc>
                <a:spcPct val="100000"/>
              </a:lnSpc>
            </a:pPr>
            <a:r>
              <a:rPr lang="en-IE" sz="1400" dirty="0"/>
              <a:t>Overall finding – Adamstown SDZ Planning Scheme 2014 is compliant with the Building Heights Guidelines.</a:t>
            </a:r>
          </a:p>
          <a:p>
            <a:pPr>
              <a:lnSpc>
                <a:spcPct val="100000"/>
              </a:lnSpc>
            </a:pPr>
            <a:r>
              <a:rPr lang="en-IE" sz="1400" dirty="0"/>
              <a:t>Recommended a one storey height increase within part of </a:t>
            </a:r>
            <a:r>
              <a:rPr lang="en-IE" sz="1400" dirty="0" err="1"/>
              <a:t>Aderrig</a:t>
            </a:r>
            <a:r>
              <a:rPr lang="en-IE" sz="1400" dirty="0"/>
              <a:t>.</a:t>
            </a:r>
          </a:p>
          <a:p>
            <a:pPr marL="457200" lvl="1" indent="0">
              <a:lnSpc>
                <a:spcPct val="100000"/>
              </a:lnSpc>
              <a:buNone/>
            </a:pPr>
            <a:r>
              <a:rPr lang="en-IE" sz="1200" dirty="0"/>
              <a:t>- Justified in terms of improving legibility and creating a stronger urban edge addressing Central Boulevard Park. </a:t>
            </a:r>
          </a:p>
          <a:p>
            <a:pPr>
              <a:lnSpc>
                <a:spcPct val="100000"/>
              </a:lnSpc>
            </a:pPr>
            <a:r>
              <a:rPr lang="en-IE" sz="1400" dirty="0"/>
              <a:t>Recommended density increases within Adamstown Station, </a:t>
            </a:r>
            <a:r>
              <a:rPr lang="en-IE" sz="1400" dirty="0" err="1"/>
              <a:t>Aderrig</a:t>
            </a:r>
            <a:r>
              <a:rPr lang="en-IE" sz="1400" dirty="0"/>
              <a:t> and Adamstown Boulevard.</a:t>
            </a:r>
          </a:p>
          <a:p>
            <a:pPr marL="457200" lvl="1" indent="0">
              <a:lnSpc>
                <a:spcPct val="100000"/>
              </a:lnSpc>
              <a:buNone/>
            </a:pPr>
            <a:r>
              <a:rPr lang="en-IE" sz="1200" dirty="0"/>
              <a:t>- Justified in terms of facilitating higher density urban form close to public transport links in line with recent national planning policy and guidelines.</a:t>
            </a:r>
          </a:p>
          <a:p>
            <a:pPr>
              <a:lnSpc>
                <a:spcPct val="100000"/>
              </a:lnSpc>
            </a:pPr>
            <a:r>
              <a:rPr lang="en-IE" sz="1400" dirty="0"/>
              <a:t>Adamstown Boulevard not being pursued currently as closer analysis of possible alternatives is required. </a:t>
            </a:r>
            <a:endParaRPr lang="en-GB" sz="1400" dirty="0"/>
          </a:p>
          <a:p>
            <a:endParaRPr lang="en-IE" sz="1400" dirty="0"/>
          </a:p>
          <a:p>
            <a:endParaRPr lang="en-IE" sz="1400" dirty="0"/>
          </a:p>
        </p:txBody>
      </p:sp>
      <p:sp>
        <p:nvSpPr>
          <p:cNvPr id="40" name="Rectangle 3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02B0027-C710-4233-965B-49AB415A6548}"/>
              </a:ext>
            </a:extLst>
          </p:cNvPr>
          <p:cNvPicPr>
            <a:picLocks noChangeAspect="1"/>
          </p:cNvPicPr>
          <p:nvPr/>
        </p:nvPicPr>
        <p:blipFill>
          <a:blip r:embed="rId2"/>
          <a:stretch>
            <a:fillRect/>
          </a:stretch>
        </p:blipFill>
        <p:spPr>
          <a:xfrm>
            <a:off x="7508368" y="581892"/>
            <a:ext cx="3547543" cy="2518756"/>
          </a:xfrm>
          <a:prstGeom prst="rect">
            <a:avLst/>
          </a:prstGeom>
        </p:spPr>
      </p:pic>
      <p:sp>
        <p:nvSpPr>
          <p:cNvPr id="44" name="Rectangle 43">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B1434B3-B73A-40F9-A795-7B58A9ABE430}"/>
              </a:ext>
            </a:extLst>
          </p:cNvPr>
          <p:cNvPicPr/>
          <p:nvPr/>
        </p:nvPicPr>
        <p:blipFill>
          <a:blip r:embed="rId3"/>
          <a:stretch>
            <a:fillRect/>
          </a:stretch>
        </p:blipFill>
        <p:spPr>
          <a:xfrm>
            <a:off x="7544305" y="3707894"/>
            <a:ext cx="3473805" cy="2518756"/>
          </a:xfrm>
          <a:prstGeom prst="rect">
            <a:avLst/>
          </a:prstGeom>
        </p:spPr>
      </p:pic>
    </p:spTree>
    <p:extLst>
      <p:ext uri="{BB962C8B-B14F-4D97-AF65-F5344CB8AC3E}">
        <p14:creationId xmlns:p14="http://schemas.microsoft.com/office/powerpoint/2010/main" val="1854393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BFE1B6-E26F-445A-93EB-9084547D0014}"/>
              </a:ext>
            </a:extLst>
          </p:cNvPr>
          <p:cNvSpPr>
            <a:spLocks noGrp="1"/>
          </p:cNvSpPr>
          <p:nvPr>
            <p:ph type="title"/>
          </p:nvPr>
        </p:nvSpPr>
        <p:spPr>
          <a:xfrm>
            <a:off x="589559" y="856180"/>
            <a:ext cx="5618293" cy="1128068"/>
          </a:xfrm>
        </p:spPr>
        <p:txBody>
          <a:bodyPr anchor="ctr">
            <a:noAutofit/>
          </a:bodyPr>
          <a:lstStyle/>
          <a:p>
            <a:r>
              <a:rPr lang="en-IE" sz="2800" dirty="0"/>
              <a:t>Proposed Amendments to Adamstown SDZ Planning Scheme 2014</a:t>
            </a:r>
          </a:p>
        </p:txBody>
      </p:sp>
      <p:grpSp>
        <p:nvGrpSpPr>
          <p:cNvPr id="44" name="Group 4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45" name="Rectangle 4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ectangle 4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FA19919-85A6-48E6-975A-3E5EF0AEFFB0}"/>
              </a:ext>
            </a:extLst>
          </p:cNvPr>
          <p:cNvSpPr>
            <a:spLocks noGrp="1"/>
          </p:cNvSpPr>
          <p:nvPr>
            <p:ph idx="1"/>
          </p:nvPr>
        </p:nvSpPr>
        <p:spPr>
          <a:xfrm>
            <a:off x="590719" y="2330505"/>
            <a:ext cx="5278066" cy="3979585"/>
          </a:xfrm>
        </p:spPr>
        <p:txBody>
          <a:bodyPr anchor="ctr">
            <a:normAutofit fontScale="40000" lnSpcReduction="20000"/>
          </a:bodyPr>
          <a:lstStyle/>
          <a:p>
            <a:endParaRPr lang="en-GB" sz="1600" dirty="0"/>
          </a:p>
          <a:p>
            <a:pPr>
              <a:lnSpc>
                <a:spcPct val="120000"/>
              </a:lnSpc>
            </a:pPr>
            <a:r>
              <a:rPr lang="en-GB" sz="3500" dirty="0"/>
              <a:t>Two documents prepared as a result of review. </a:t>
            </a:r>
          </a:p>
          <a:p>
            <a:pPr lvl="1">
              <a:lnSpc>
                <a:spcPct val="120000"/>
              </a:lnSpc>
            </a:pPr>
            <a:r>
              <a:rPr lang="en-GB" sz="2800" i="1" dirty="0"/>
              <a:t>Proposed Amendments in response to New Planning Policy and Guidance </a:t>
            </a:r>
            <a:r>
              <a:rPr lang="en-GB" sz="2800" dirty="0"/>
              <a:t>(‘The Proposed Amendment’).</a:t>
            </a:r>
          </a:p>
          <a:p>
            <a:pPr lvl="1">
              <a:lnSpc>
                <a:spcPct val="120000"/>
              </a:lnSpc>
            </a:pPr>
            <a:r>
              <a:rPr lang="en-GB" sz="2800" i="1" dirty="0"/>
              <a:t>A Review of Adamstown SDZ Planning Scheme in the context of the Section 28 Guidelines ‘Urban Development and Building Height Guidelines for Planning Authorities’ </a:t>
            </a:r>
            <a:r>
              <a:rPr lang="en-GB" sz="2800" dirty="0"/>
              <a:t>(‘The Building Height Review’).</a:t>
            </a:r>
          </a:p>
          <a:p>
            <a:pPr>
              <a:lnSpc>
                <a:spcPct val="120000"/>
              </a:lnSpc>
            </a:pPr>
            <a:r>
              <a:rPr lang="en-GB" sz="3500" dirty="0"/>
              <a:t>Both documents informed by Metropolitan Workshop Study.</a:t>
            </a:r>
          </a:p>
          <a:p>
            <a:pPr>
              <a:lnSpc>
                <a:spcPct val="120000"/>
              </a:lnSpc>
            </a:pPr>
            <a:r>
              <a:rPr lang="en-GB" sz="3500" dirty="0"/>
              <a:t>Main amendments proposed:</a:t>
            </a:r>
          </a:p>
          <a:p>
            <a:pPr lvl="1">
              <a:lnSpc>
                <a:spcPct val="120000"/>
              </a:lnSpc>
            </a:pPr>
            <a:r>
              <a:rPr lang="en-GB" sz="2800" dirty="0"/>
              <a:t>An increase in unit numbers, density and residential floor area within the Adamstown Station development area.</a:t>
            </a:r>
          </a:p>
          <a:p>
            <a:pPr lvl="1">
              <a:lnSpc>
                <a:spcPct val="120000"/>
              </a:lnSpc>
            </a:pPr>
            <a:r>
              <a:rPr lang="en-GB" sz="2800" dirty="0"/>
              <a:t>An increase in unit numbers, density and residential floor area and a location-specific increase in building height within the </a:t>
            </a:r>
            <a:r>
              <a:rPr lang="en-GB" sz="2800" dirty="0" err="1"/>
              <a:t>Aderrig</a:t>
            </a:r>
            <a:r>
              <a:rPr lang="en-GB" sz="2800" dirty="0"/>
              <a:t> development area.</a:t>
            </a:r>
            <a:endParaRPr lang="en-IE" sz="2800" dirty="0"/>
          </a:p>
          <a:p>
            <a:pPr lvl="1">
              <a:lnSpc>
                <a:spcPct val="120000"/>
              </a:lnSpc>
            </a:pPr>
            <a:r>
              <a:rPr lang="en-GB" sz="2800" dirty="0"/>
              <a:t>Relocation of a proposed enterprise centre from the </a:t>
            </a:r>
            <a:r>
              <a:rPr lang="en-GB" sz="2800" dirty="0" err="1"/>
              <a:t>Tobermaclugg</a:t>
            </a:r>
            <a:r>
              <a:rPr lang="en-GB" sz="2800" dirty="0"/>
              <a:t> Village/Tandy’s Lane Village local centre to the Adamstown Station district centre.</a:t>
            </a:r>
          </a:p>
          <a:p>
            <a:pPr lvl="1">
              <a:lnSpc>
                <a:spcPct val="120000"/>
              </a:lnSpc>
            </a:pPr>
            <a:r>
              <a:rPr lang="en-IE" sz="2800" dirty="0"/>
              <a:t>Other minor amendments including updated references, summaries of new policy and guidance, and other clarifications.</a:t>
            </a:r>
          </a:p>
          <a:p>
            <a:endParaRPr lang="en-IE" sz="1600" dirty="0"/>
          </a:p>
          <a:p>
            <a:endParaRPr lang="en-IE" sz="1600" dirty="0"/>
          </a:p>
        </p:txBody>
      </p:sp>
      <p:sp>
        <p:nvSpPr>
          <p:cNvPr id="50" name="Rectangle 4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EAC4F4B-842A-4278-B588-A436C6E9E96E}"/>
              </a:ext>
            </a:extLst>
          </p:cNvPr>
          <p:cNvPicPr/>
          <p:nvPr/>
        </p:nvPicPr>
        <p:blipFill>
          <a:blip r:embed="rId2"/>
          <a:stretch>
            <a:fillRect/>
          </a:stretch>
        </p:blipFill>
        <p:spPr>
          <a:xfrm>
            <a:off x="7031269" y="404321"/>
            <a:ext cx="1900742" cy="2829838"/>
          </a:xfrm>
          <a:prstGeom prst="rect">
            <a:avLst/>
          </a:prstGeom>
        </p:spPr>
      </p:pic>
      <p:pic>
        <p:nvPicPr>
          <p:cNvPr id="16" name="Picture 15">
            <a:extLst>
              <a:ext uri="{FF2B5EF4-FFF2-40B4-BE49-F238E27FC236}">
                <a16:creationId xmlns:a16="http://schemas.microsoft.com/office/drawing/2014/main" id="{2F5E3E3F-2940-48E0-B910-DCB99404F321}"/>
              </a:ext>
            </a:extLst>
          </p:cNvPr>
          <p:cNvPicPr/>
          <p:nvPr/>
        </p:nvPicPr>
        <p:blipFill>
          <a:blip r:embed="rId3"/>
          <a:stretch>
            <a:fillRect/>
          </a:stretch>
        </p:blipFill>
        <p:spPr>
          <a:xfrm>
            <a:off x="9328117" y="428933"/>
            <a:ext cx="1900743" cy="2805225"/>
          </a:xfrm>
          <a:prstGeom prst="rect">
            <a:avLst/>
          </a:prstGeom>
          <a:scene3d>
            <a:camera prst="orthographicFront">
              <a:rot lat="21593991" lon="21471662" rev="21591716"/>
            </a:camera>
            <a:lightRig rig="threePt" dir="t"/>
          </a:scene3d>
        </p:spPr>
      </p:pic>
      <p:pic>
        <p:nvPicPr>
          <p:cNvPr id="5" name="Picture 4">
            <a:extLst>
              <a:ext uri="{FF2B5EF4-FFF2-40B4-BE49-F238E27FC236}">
                <a16:creationId xmlns:a16="http://schemas.microsoft.com/office/drawing/2014/main" id="{C6F74C54-D6CA-47F5-96FD-51003B6F8652}"/>
              </a:ext>
            </a:extLst>
          </p:cNvPr>
          <p:cNvPicPr>
            <a:picLocks noChangeAspect="1"/>
          </p:cNvPicPr>
          <p:nvPr/>
        </p:nvPicPr>
        <p:blipFill>
          <a:blip r:embed="rId4"/>
          <a:stretch>
            <a:fillRect/>
          </a:stretch>
        </p:blipFill>
        <p:spPr>
          <a:xfrm>
            <a:off x="7491891" y="3493551"/>
            <a:ext cx="2224877" cy="2947442"/>
          </a:xfrm>
          <a:prstGeom prst="rect">
            <a:avLst/>
          </a:prstGeom>
        </p:spPr>
      </p:pic>
    </p:spTree>
    <p:extLst>
      <p:ext uri="{BB962C8B-B14F-4D97-AF65-F5344CB8AC3E}">
        <p14:creationId xmlns:p14="http://schemas.microsoft.com/office/powerpoint/2010/main" val="3628836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B270761-CC40-4F3F-A916-7E3BC3989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6B06E4-481A-41EC-A129-61D0D23EF0E1}"/>
              </a:ext>
            </a:extLst>
          </p:cNvPr>
          <p:cNvSpPr>
            <a:spLocks noGrp="1"/>
          </p:cNvSpPr>
          <p:nvPr>
            <p:ph type="title"/>
          </p:nvPr>
        </p:nvSpPr>
        <p:spPr>
          <a:xfrm>
            <a:off x="1366160" y="5401993"/>
            <a:ext cx="5671601" cy="956603"/>
          </a:xfrm>
        </p:spPr>
        <p:txBody>
          <a:bodyPr vert="horz" lIns="91440" tIns="45720" rIns="91440" bIns="45720" rtlCol="0" anchor="b">
            <a:normAutofit/>
          </a:bodyPr>
          <a:lstStyle/>
          <a:p>
            <a:r>
              <a:rPr lang="en-US" sz="2200" dirty="0"/>
              <a:t>Adamstown SDZ Planning Scheme 2014 – </a:t>
            </a:r>
            <a:br>
              <a:rPr lang="en-US" sz="2200" dirty="0"/>
            </a:br>
            <a:r>
              <a:rPr lang="en-US" sz="2200" dirty="0"/>
              <a:t>Layout and Development Areas</a:t>
            </a:r>
          </a:p>
        </p:txBody>
      </p:sp>
      <p:sp>
        <p:nvSpPr>
          <p:cNvPr id="15" name="Rectangle 14">
            <a:extLst>
              <a:ext uri="{FF2B5EF4-FFF2-40B4-BE49-F238E27FC236}">
                <a16:creationId xmlns:a16="http://schemas.microsoft.com/office/drawing/2014/main" id="{EF5FE77B-EA4C-4573-8509-E577DCA8AF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166163F4-C60C-44C1-8256-3A507843F953}"/>
              </a:ext>
            </a:extLst>
          </p:cNvPr>
          <p:cNvPicPr>
            <a:picLocks/>
          </p:cNvPicPr>
          <p:nvPr/>
        </p:nvPicPr>
        <p:blipFill rotWithShape="1">
          <a:blip r:embed="rId2"/>
          <a:srcRect l="28595" t="1" r="5117" b="1"/>
          <a:stretch/>
        </p:blipFill>
        <p:spPr>
          <a:xfrm>
            <a:off x="956556" y="893888"/>
            <a:ext cx="4234422" cy="4128278"/>
          </a:xfrm>
          <a:prstGeom prst="rect">
            <a:avLst/>
          </a:prstGeom>
          <a:effectLst>
            <a:outerShdw blurRad="406400" dist="317500" dir="5400000" sx="89000" sy="89000" rotWithShape="0">
              <a:prstClr val="black">
                <a:alpha val="15000"/>
              </a:prstClr>
            </a:outerShdw>
          </a:effectLst>
        </p:spPr>
      </p:pic>
      <p:pic>
        <p:nvPicPr>
          <p:cNvPr id="8" name="Picture 7">
            <a:extLst>
              <a:ext uri="{FF2B5EF4-FFF2-40B4-BE49-F238E27FC236}">
                <a16:creationId xmlns:a16="http://schemas.microsoft.com/office/drawing/2014/main" id="{27F2B90F-2557-4B26-A43E-A57FEE78818B}"/>
              </a:ext>
            </a:extLst>
          </p:cNvPr>
          <p:cNvPicPr>
            <a:picLocks noChangeAspect="1"/>
          </p:cNvPicPr>
          <p:nvPr/>
        </p:nvPicPr>
        <p:blipFill>
          <a:blip r:embed="rId3"/>
          <a:stretch>
            <a:fillRect/>
          </a:stretch>
        </p:blipFill>
        <p:spPr>
          <a:xfrm>
            <a:off x="8956772" y="5152733"/>
            <a:ext cx="2484795" cy="1619834"/>
          </a:xfrm>
          <a:prstGeom prst="rect">
            <a:avLst/>
          </a:prstGeom>
          <a:effectLst>
            <a:outerShdw blurRad="406400" dist="317500" dir="5400000" sx="89000" sy="89000" rotWithShape="0">
              <a:prstClr val="black">
                <a:alpha val="15000"/>
              </a:prstClr>
            </a:outerShdw>
          </a:effectLst>
        </p:spPr>
      </p:pic>
      <p:pic>
        <p:nvPicPr>
          <p:cNvPr id="4" name="Picture 3">
            <a:extLst>
              <a:ext uri="{FF2B5EF4-FFF2-40B4-BE49-F238E27FC236}">
                <a16:creationId xmlns:a16="http://schemas.microsoft.com/office/drawing/2014/main" id="{AEA55F76-3D85-4F1E-815C-8BF75B79A46B}"/>
              </a:ext>
            </a:extLst>
          </p:cNvPr>
          <p:cNvPicPr>
            <a:picLocks noChangeAspect="1"/>
          </p:cNvPicPr>
          <p:nvPr/>
        </p:nvPicPr>
        <p:blipFill>
          <a:blip r:embed="rId4"/>
          <a:stretch>
            <a:fillRect/>
          </a:stretch>
        </p:blipFill>
        <p:spPr>
          <a:xfrm>
            <a:off x="5589360" y="891539"/>
            <a:ext cx="5809353" cy="3865187"/>
          </a:xfrm>
          <a:prstGeom prst="rect">
            <a:avLst/>
          </a:prstGeom>
        </p:spPr>
      </p:pic>
    </p:spTree>
    <p:extLst>
      <p:ext uri="{BB962C8B-B14F-4D97-AF65-F5344CB8AC3E}">
        <p14:creationId xmlns:p14="http://schemas.microsoft.com/office/powerpoint/2010/main" val="1364085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142F8CE-EF56-4BFD-850E-7B66AB62CD7A}"/>
              </a:ext>
            </a:extLst>
          </p:cNvPr>
          <p:cNvGraphicFramePr>
            <a:graphicFrameLocks noGrp="1"/>
          </p:cNvGraphicFramePr>
          <p:nvPr>
            <p:ph idx="1"/>
            <p:extLst>
              <p:ext uri="{D42A27DB-BD31-4B8C-83A1-F6EECF244321}">
                <p14:modId xmlns:p14="http://schemas.microsoft.com/office/powerpoint/2010/main" val="3980938839"/>
              </p:ext>
            </p:extLst>
          </p:nvPr>
        </p:nvGraphicFramePr>
        <p:xfrm>
          <a:off x="704675" y="394282"/>
          <a:ext cx="10746297" cy="1082179"/>
        </p:xfrm>
        <a:graphic>
          <a:graphicData uri="http://schemas.openxmlformats.org/drawingml/2006/table">
            <a:tbl>
              <a:tblPr firstRow="1" firstCol="1" bandRow="1">
                <a:tableStyleId>{5C22544A-7EE6-4342-B048-85BDC9FD1C3A}</a:tableStyleId>
              </a:tblPr>
              <a:tblGrid>
                <a:gridCol w="10746297">
                  <a:extLst>
                    <a:ext uri="{9D8B030D-6E8A-4147-A177-3AD203B41FA5}">
                      <a16:colId xmlns:a16="http://schemas.microsoft.com/office/drawing/2014/main" val="2967370770"/>
                    </a:ext>
                  </a:extLst>
                </a:gridCol>
              </a:tblGrid>
              <a:tr h="1082179">
                <a:tc>
                  <a:txBody>
                    <a:bodyPr/>
                    <a:lstStyle/>
                    <a:p>
                      <a:pPr>
                        <a:lnSpc>
                          <a:spcPct val="107000"/>
                        </a:lnSpc>
                        <a:spcAft>
                          <a:spcPts val="0"/>
                        </a:spcAft>
                      </a:pPr>
                      <a:r>
                        <a:rPr lang="en-IE" sz="2000" dirty="0">
                          <a:effectLst/>
                        </a:rPr>
                        <a:t>Table 1: ADAMSTOWN STATION</a:t>
                      </a:r>
                    </a:p>
                    <a:p>
                      <a:pPr>
                        <a:lnSpc>
                          <a:spcPct val="107000"/>
                        </a:lnSpc>
                        <a:spcAft>
                          <a:spcPts val="0"/>
                        </a:spcAft>
                      </a:pPr>
                      <a:r>
                        <a:rPr lang="en-IE" sz="2000" dirty="0">
                          <a:effectLst/>
                        </a:rPr>
                        <a:t>Residential Floor Area, Density and Unit Numbers as Provided for in SDZ Planning Scheme and as Now Proposed</a:t>
                      </a:r>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14023722"/>
                  </a:ext>
                </a:extLst>
              </a:tr>
            </a:tbl>
          </a:graphicData>
        </a:graphic>
      </p:graphicFrame>
      <p:graphicFrame>
        <p:nvGraphicFramePr>
          <p:cNvPr id="5" name="Table 4">
            <a:extLst>
              <a:ext uri="{FF2B5EF4-FFF2-40B4-BE49-F238E27FC236}">
                <a16:creationId xmlns:a16="http://schemas.microsoft.com/office/drawing/2014/main" id="{AF7935F1-E55A-49D6-B619-73C84639E871}"/>
              </a:ext>
            </a:extLst>
          </p:cNvPr>
          <p:cNvGraphicFramePr>
            <a:graphicFrameLocks noGrp="1"/>
          </p:cNvGraphicFramePr>
          <p:nvPr>
            <p:extLst>
              <p:ext uri="{D42A27DB-BD31-4B8C-83A1-F6EECF244321}">
                <p14:modId xmlns:p14="http://schemas.microsoft.com/office/powerpoint/2010/main" val="2575817880"/>
              </p:ext>
            </p:extLst>
          </p:nvPr>
        </p:nvGraphicFramePr>
        <p:xfrm>
          <a:off x="704675" y="1476462"/>
          <a:ext cx="10746297" cy="4924338"/>
        </p:xfrm>
        <a:graphic>
          <a:graphicData uri="http://schemas.openxmlformats.org/drawingml/2006/table">
            <a:tbl>
              <a:tblPr firstRow="1" firstCol="1" bandRow="1">
                <a:tableStyleId>{5C22544A-7EE6-4342-B048-85BDC9FD1C3A}</a:tableStyleId>
              </a:tblPr>
              <a:tblGrid>
                <a:gridCol w="3604147">
                  <a:extLst>
                    <a:ext uri="{9D8B030D-6E8A-4147-A177-3AD203B41FA5}">
                      <a16:colId xmlns:a16="http://schemas.microsoft.com/office/drawing/2014/main" val="53686620"/>
                    </a:ext>
                  </a:extLst>
                </a:gridCol>
                <a:gridCol w="3565239">
                  <a:extLst>
                    <a:ext uri="{9D8B030D-6E8A-4147-A177-3AD203B41FA5}">
                      <a16:colId xmlns:a16="http://schemas.microsoft.com/office/drawing/2014/main" val="1575751903"/>
                    </a:ext>
                  </a:extLst>
                </a:gridCol>
                <a:gridCol w="3576911">
                  <a:extLst>
                    <a:ext uri="{9D8B030D-6E8A-4147-A177-3AD203B41FA5}">
                      <a16:colId xmlns:a16="http://schemas.microsoft.com/office/drawing/2014/main" val="856720417"/>
                    </a:ext>
                  </a:extLst>
                </a:gridCol>
              </a:tblGrid>
              <a:tr h="1481725">
                <a:tc>
                  <a:txBody>
                    <a:bodyPr/>
                    <a:lstStyle/>
                    <a:p>
                      <a:pPr>
                        <a:lnSpc>
                          <a:spcPct val="107000"/>
                        </a:lnSpc>
                        <a:spcAft>
                          <a:spcPts val="0"/>
                        </a:spcAft>
                      </a:pPr>
                      <a:r>
                        <a:rPr lang="en-IE" sz="2000" dirty="0">
                          <a:effectLst/>
                        </a:rPr>
                        <a:t> </a:t>
                      </a:r>
                    </a:p>
                    <a:p>
                      <a:pPr>
                        <a:lnSpc>
                          <a:spcPct val="107000"/>
                        </a:lnSpc>
                        <a:spcAft>
                          <a:spcPts val="0"/>
                        </a:spcAft>
                      </a:pPr>
                      <a:r>
                        <a:rPr lang="en-IE" sz="2000" dirty="0">
                          <a:effectLst/>
                        </a:rPr>
                        <a:t> </a:t>
                      </a:r>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IE" sz="2000" dirty="0">
                          <a:effectLst/>
                        </a:rPr>
                        <a:t> </a:t>
                      </a:r>
                    </a:p>
                    <a:p>
                      <a:pPr>
                        <a:lnSpc>
                          <a:spcPct val="107000"/>
                        </a:lnSpc>
                        <a:spcAft>
                          <a:spcPts val="0"/>
                        </a:spcAft>
                      </a:pPr>
                      <a:r>
                        <a:rPr lang="en-IE" sz="2000" dirty="0">
                          <a:effectLst/>
                        </a:rPr>
                        <a:t>SDZ Planning Scheme</a:t>
                      </a:r>
                    </a:p>
                    <a:p>
                      <a:pPr>
                        <a:lnSpc>
                          <a:spcPct val="107000"/>
                        </a:lnSpc>
                        <a:spcAft>
                          <a:spcPts val="0"/>
                        </a:spcAft>
                      </a:pPr>
                      <a:r>
                        <a:rPr lang="en-IE" sz="2000" dirty="0">
                          <a:effectLst/>
                        </a:rPr>
                        <a:t> </a:t>
                      </a:r>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IE" sz="2000" dirty="0">
                          <a:effectLst/>
                        </a:rPr>
                        <a:t> </a:t>
                      </a:r>
                    </a:p>
                    <a:p>
                      <a:pPr>
                        <a:lnSpc>
                          <a:spcPct val="107000"/>
                        </a:lnSpc>
                        <a:spcAft>
                          <a:spcPts val="0"/>
                        </a:spcAft>
                      </a:pPr>
                      <a:r>
                        <a:rPr lang="en-IE" sz="2000" dirty="0">
                          <a:effectLst/>
                        </a:rPr>
                        <a:t>Proposed</a:t>
                      </a:r>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0255338"/>
                  </a:ext>
                </a:extLst>
              </a:tr>
              <a:tr h="1481725">
                <a:tc>
                  <a:txBody>
                    <a:bodyPr/>
                    <a:lstStyle/>
                    <a:p>
                      <a:pPr>
                        <a:lnSpc>
                          <a:spcPct val="107000"/>
                        </a:lnSpc>
                        <a:spcAft>
                          <a:spcPts val="0"/>
                        </a:spcAft>
                      </a:pPr>
                      <a:r>
                        <a:rPr lang="en-IE" sz="2000">
                          <a:effectLst/>
                        </a:rPr>
                        <a:t>Min-max total residential development (sqm)</a:t>
                      </a:r>
                      <a:endParaRPr lang="en-IE"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IE" sz="2000" dirty="0">
                          <a:effectLst/>
                        </a:rPr>
                        <a:t>49,000 – 58,500</a:t>
                      </a:r>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IE" sz="2000" b="1" dirty="0">
                          <a:effectLst/>
                        </a:rPr>
                        <a:t>49,000 – 97,500  </a:t>
                      </a:r>
                      <a:endParaRPr lang="en-IE"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94144593"/>
                  </a:ext>
                </a:extLst>
              </a:tr>
              <a:tr h="980444">
                <a:tc>
                  <a:txBody>
                    <a:bodyPr/>
                    <a:lstStyle/>
                    <a:p>
                      <a:pPr>
                        <a:lnSpc>
                          <a:spcPct val="107000"/>
                        </a:lnSpc>
                        <a:spcAft>
                          <a:spcPts val="0"/>
                        </a:spcAft>
                      </a:pPr>
                      <a:r>
                        <a:rPr lang="en-IE" sz="2000">
                          <a:effectLst/>
                        </a:rPr>
                        <a:t>Min-max dwellings per hectare (density)</a:t>
                      </a:r>
                      <a:endParaRPr lang="en-IE"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IE" sz="2000">
                          <a:effectLst/>
                        </a:rPr>
                        <a:t>75 - 90</a:t>
                      </a:r>
                      <a:endParaRPr lang="en-IE"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IE" sz="2000" b="1" dirty="0">
                          <a:effectLst/>
                        </a:rPr>
                        <a:t>75 - 150</a:t>
                      </a:r>
                      <a:endParaRPr lang="en-IE"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5583201"/>
                  </a:ext>
                </a:extLst>
              </a:tr>
              <a:tr h="980444">
                <a:tc>
                  <a:txBody>
                    <a:bodyPr/>
                    <a:lstStyle/>
                    <a:p>
                      <a:pPr>
                        <a:lnSpc>
                          <a:spcPct val="107000"/>
                        </a:lnSpc>
                        <a:spcAft>
                          <a:spcPts val="0"/>
                        </a:spcAft>
                      </a:pPr>
                      <a:r>
                        <a:rPr lang="en-IE" sz="2000">
                          <a:effectLst/>
                        </a:rPr>
                        <a:t>Min-max total dwelling units</a:t>
                      </a:r>
                      <a:endParaRPr lang="en-IE"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IE" sz="2000">
                          <a:effectLst/>
                        </a:rPr>
                        <a:t>490 – 585</a:t>
                      </a:r>
                    </a:p>
                    <a:p>
                      <a:pPr>
                        <a:lnSpc>
                          <a:spcPct val="107000"/>
                        </a:lnSpc>
                        <a:spcAft>
                          <a:spcPts val="0"/>
                        </a:spcAft>
                      </a:pPr>
                      <a:r>
                        <a:rPr lang="en-IE" sz="2000">
                          <a:effectLst/>
                        </a:rPr>
                        <a:t> </a:t>
                      </a:r>
                      <a:endParaRPr lang="en-IE"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IE" sz="2000" b="1" dirty="0">
                          <a:effectLst/>
                        </a:rPr>
                        <a:t>490 - 975</a:t>
                      </a:r>
                      <a:endParaRPr lang="en-IE"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47519996"/>
                  </a:ext>
                </a:extLst>
              </a:tr>
            </a:tbl>
          </a:graphicData>
        </a:graphic>
      </p:graphicFrame>
    </p:spTree>
    <p:extLst>
      <p:ext uri="{BB962C8B-B14F-4D97-AF65-F5344CB8AC3E}">
        <p14:creationId xmlns:p14="http://schemas.microsoft.com/office/powerpoint/2010/main" val="1940268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2C9EC-5697-4F9E-9291-E3F76E1F5BCB}"/>
              </a:ext>
            </a:extLst>
          </p:cNvPr>
          <p:cNvSpPr>
            <a:spLocks noGrp="1"/>
          </p:cNvSpPr>
          <p:nvPr>
            <p:ph type="title"/>
          </p:nvPr>
        </p:nvSpPr>
        <p:spPr>
          <a:xfrm>
            <a:off x="838200" y="5534025"/>
            <a:ext cx="10515600" cy="822326"/>
          </a:xfrm>
        </p:spPr>
        <p:txBody>
          <a:bodyPr vert="horz" lIns="91440" tIns="45720" rIns="91440" bIns="45720" rtlCol="0" anchor="ctr">
            <a:normAutofit/>
          </a:bodyPr>
          <a:lstStyle/>
          <a:p>
            <a:pPr algn="ctr"/>
            <a:r>
              <a:rPr lang="en-US"/>
              <a:t>Adamstown Station Indicative Layout</a:t>
            </a:r>
          </a:p>
        </p:txBody>
      </p:sp>
      <p:pic>
        <p:nvPicPr>
          <p:cNvPr id="4" name="Content Placeholder 3">
            <a:extLst>
              <a:ext uri="{FF2B5EF4-FFF2-40B4-BE49-F238E27FC236}">
                <a16:creationId xmlns:a16="http://schemas.microsoft.com/office/drawing/2014/main" id="{F96998B4-0CB1-4E62-BE07-90C92D1C761B}"/>
              </a:ext>
            </a:extLst>
          </p:cNvPr>
          <p:cNvPicPr>
            <a:picLocks noGrp="1"/>
          </p:cNvPicPr>
          <p:nvPr>
            <p:ph idx="1"/>
          </p:nvPr>
        </p:nvPicPr>
        <p:blipFill rotWithShape="1">
          <a:blip r:embed="rId2"/>
          <a:srcRect t="27141" b="10743"/>
          <a:stretch/>
        </p:blipFill>
        <p:spPr>
          <a:xfrm>
            <a:off x="20" y="10"/>
            <a:ext cx="12191980" cy="5395902"/>
          </a:xfrm>
          <a:prstGeom prst="rect">
            <a:avLst/>
          </a:prstGeom>
        </p:spPr>
      </p:pic>
    </p:spTree>
    <p:extLst>
      <p:ext uri="{BB962C8B-B14F-4D97-AF65-F5344CB8AC3E}">
        <p14:creationId xmlns:p14="http://schemas.microsoft.com/office/powerpoint/2010/main" val="6307864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1517</Words>
  <Application>Microsoft Office PowerPoint</Application>
  <PresentationFormat>Widescreen</PresentationFormat>
  <Paragraphs>136</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Building Height Review and Proposed Non-Material Alteration  Lucan ACM Members’ Briefing, 23/06/20 </vt:lpstr>
      <vt:lpstr>Overview of Development to Date </vt:lpstr>
      <vt:lpstr>PowerPoint Presentation</vt:lpstr>
      <vt:lpstr>Policy and Guidance</vt:lpstr>
      <vt:lpstr>Building Height and Density Study</vt:lpstr>
      <vt:lpstr>Proposed Amendments to Adamstown SDZ Planning Scheme 2014</vt:lpstr>
      <vt:lpstr>Adamstown SDZ Planning Scheme 2014 –  Layout and Development Areas</vt:lpstr>
      <vt:lpstr>PowerPoint Presentation</vt:lpstr>
      <vt:lpstr>Adamstown Station Indicative Layout</vt:lpstr>
      <vt:lpstr>PowerPoint Presentation</vt:lpstr>
      <vt:lpstr>PowerPoint Presentation</vt:lpstr>
      <vt:lpstr>Aderrig Development Area –  Location for Proposed Building Height Increase</vt:lpstr>
      <vt:lpstr>Compliance with Requirements of Legislation</vt:lpstr>
      <vt:lpstr>Justification for Proposed Amendments</vt:lpstr>
      <vt:lpstr>Justification for Proposed Amendments</vt:lpstr>
      <vt:lpstr>Justification for Proposed Amendments</vt:lpstr>
      <vt:lpstr>Adamstown Planning Scheme and proposed Aderrig height increase – Compliance with Building Height Guidelines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Height Review and Proposed Non-Material Alteration  Lucan ACM Members’ Briefing, 23/06/20 </dc:title>
  <dc:creator>Siobhan Duff</dc:creator>
  <cp:lastModifiedBy>Ciara Brennan</cp:lastModifiedBy>
  <cp:revision>8</cp:revision>
  <dcterms:created xsi:type="dcterms:W3CDTF">2020-06-17T14:36:32Z</dcterms:created>
  <dcterms:modified xsi:type="dcterms:W3CDTF">2020-06-24T08:19:42Z</dcterms:modified>
</cp:coreProperties>
</file>