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57" r:id="rId4"/>
    <p:sldId id="259" r:id="rId5"/>
    <p:sldId id="260" r:id="rId6"/>
    <p:sldId id="261" r:id="rId7"/>
    <p:sldId id="263" r:id="rId8"/>
    <p:sldId id="262" r:id="rId9"/>
  </p:sldIdLst>
  <p:sldSz cx="12192000" cy="107918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2B9C4C-64F2-FCEB-2299-8966FF00E364}" v="76" dt="2020-06-18T11:43:37.187"/>
    <p1510:client id="{1E7827BB-47EE-4ED7-7538-870AD9B976AD}" v="2" dt="2020-06-18T11:17:34.762"/>
    <p1510:client id="{39E5D6BA-79D4-5BF3-B58A-FBA7143AAD01}" v="14" dt="2020-06-18T11:58:49.434"/>
    <p1510:client id="{5B904453-3CED-24AC-533A-73B7CDF56460}" v="35" dt="2020-06-18T12:07:42.320"/>
    <p1510:client id="{B0B8F59B-6AEE-4FA6-8B80-72F33542AF64}" v="125" dt="2020-06-18T11:01:42.572"/>
    <p1510:client id="{E2DA5F4C-AEDC-FDB9-F897-BA843F7665F1}" v="17" dt="2020-06-18T11:11:05.834"/>
    <p1510:client id="{FC97CEB0-7452-34C6-4DCE-EE503D953D28}" v="30" dt="2020-06-18T12:43:50.838"/>
    <p1510:client id="{FD7B2C87-E7F6-8046-6083-CF4387753DF0}" v="4" dt="2020-06-18T11:05:34.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66163"/>
            <a:ext cx="10363200" cy="3757154"/>
          </a:xfrm>
        </p:spPr>
        <p:txBody>
          <a:bodyPr anchor="b"/>
          <a:lstStyle>
            <a:lvl1pPr algn="ctr">
              <a:defRPr sz="6778"/>
            </a:lvl1pPr>
          </a:lstStyle>
          <a:p>
            <a:r>
              <a:rPr lang="en-US"/>
              <a:t>Click to edit Master title style</a:t>
            </a:r>
          </a:p>
        </p:txBody>
      </p:sp>
      <p:sp>
        <p:nvSpPr>
          <p:cNvPr id="3" name="Subtitle 2"/>
          <p:cNvSpPr>
            <a:spLocks noGrp="1"/>
          </p:cNvSpPr>
          <p:nvPr>
            <p:ph type="subTitle" idx="1"/>
          </p:nvPr>
        </p:nvSpPr>
        <p:spPr>
          <a:xfrm>
            <a:off x="1524000" y="5668207"/>
            <a:ext cx="9144000" cy="2605525"/>
          </a:xfrm>
        </p:spPr>
        <p:txBody>
          <a:bodyPr/>
          <a:lstStyle>
            <a:lvl1pPr marL="0" indent="0" algn="ctr">
              <a:buNone/>
              <a:defRPr sz="2711"/>
            </a:lvl1pPr>
            <a:lvl2pPr marL="516499" indent="0" algn="ctr">
              <a:buNone/>
              <a:defRPr sz="2259"/>
            </a:lvl2pPr>
            <a:lvl3pPr marL="1032998" indent="0" algn="ctr">
              <a:buNone/>
              <a:defRPr sz="2033"/>
            </a:lvl3pPr>
            <a:lvl4pPr marL="1549497" indent="0" algn="ctr">
              <a:buNone/>
              <a:defRPr sz="1808"/>
            </a:lvl4pPr>
            <a:lvl5pPr marL="2065995" indent="0" algn="ctr">
              <a:buNone/>
              <a:defRPr sz="1808"/>
            </a:lvl5pPr>
            <a:lvl6pPr marL="2582494" indent="0" algn="ctr">
              <a:buNone/>
              <a:defRPr sz="1808"/>
            </a:lvl6pPr>
            <a:lvl7pPr marL="3098993" indent="0" algn="ctr">
              <a:buNone/>
              <a:defRPr sz="1808"/>
            </a:lvl7pPr>
            <a:lvl8pPr marL="3615492" indent="0" algn="ctr">
              <a:buNone/>
              <a:defRPr sz="1808"/>
            </a:lvl8pPr>
            <a:lvl9pPr marL="4131991" indent="0" algn="ctr">
              <a:buNone/>
              <a:defRPr sz="1808"/>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8123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0046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74565"/>
            <a:ext cx="2628900" cy="91455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574565"/>
            <a:ext cx="7734300" cy="9145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5733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18885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690465"/>
            <a:ext cx="10515600" cy="4489099"/>
          </a:xfrm>
        </p:spPr>
        <p:txBody>
          <a:bodyPr anchor="b"/>
          <a:lstStyle>
            <a:lvl1pPr>
              <a:defRPr sz="6778"/>
            </a:lvl1pPr>
          </a:lstStyle>
          <a:p>
            <a:r>
              <a:rPr lang="en-US"/>
              <a:t>Click to edit Master title style</a:t>
            </a:r>
          </a:p>
        </p:txBody>
      </p:sp>
      <p:sp>
        <p:nvSpPr>
          <p:cNvPr id="3" name="Text Placeholder 2"/>
          <p:cNvSpPr>
            <a:spLocks noGrp="1"/>
          </p:cNvSpPr>
          <p:nvPr>
            <p:ph type="body" idx="1"/>
          </p:nvPr>
        </p:nvSpPr>
        <p:spPr>
          <a:xfrm>
            <a:off x="831851" y="7222032"/>
            <a:ext cx="10515600" cy="2360711"/>
          </a:xfrm>
        </p:spPr>
        <p:txBody>
          <a:bodyPr/>
          <a:lstStyle>
            <a:lvl1pPr marL="0" indent="0">
              <a:buNone/>
              <a:defRPr sz="2711">
                <a:solidFill>
                  <a:schemeClr val="tx1"/>
                </a:solidFill>
              </a:defRPr>
            </a:lvl1pPr>
            <a:lvl2pPr marL="516499" indent="0">
              <a:buNone/>
              <a:defRPr sz="2259">
                <a:solidFill>
                  <a:schemeClr val="tx1">
                    <a:tint val="75000"/>
                  </a:schemeClr>
                </a:solidFill>
              </a:defRPr>
            </a:lvl2pPr>
            <a:lvl3pPr marL="1032998" indent="0">
              <a:buNone/>
              <a:defRPr sz="2033">
                <a:solidFill>
                  <a:schemeClr val="tx1">
                    <a:tint val="75000"/>
                  </a:schemeClr>
                </a:solidFill>
              </a:defRPr>
            </a:lvl3pPr>
            <a:lvl4pPr marL="1549497" indent="0">
              <a:buNone/>
              <a:defRPr sz="1808">
                <a:solidFill>
                  <a:schemeClr val="tx1">
                    <a:tint val="75000"/>
                  </a:schemeClr>
                </a:solidFill>
              </a:defRPr>
            </a:lvl4pPr>
            <a:lvl5pPr marL="2065995" indent="0">
              <a:buNone/>
              <a:defRPr sz="1808">
                <a:solidFill>
                  <a:schemeClr val="tx1">
                    <a:tint val="75000"/>
                  </a:schemeClr>
                </a:solidFill>
              </a:defRPr>
            </a:lvl5pPr>
            <a:lvl6pPr marL="2582494" indent="0">
              <a:buNone/>
              <a:defRPr sz="1808">
                <a:solidFill>
                  <a:schemeClr val="tx1">
                    <a:tint val="75000"/>
                  </a:schemeClr>
                </a:solidFill>
              </a:defRPr>
            </a:lvl6pPr>
            <a:lvl7pPr marL="3098993" indent="0">
              <a:buNone/>
              <a:defRPr sz="1808">
                <a:solidFill>
                  <a:schemeClr val="tx1">
                    <a:tint val="75000"/>
                  </a:schemeClr>
                </a:solidFill>
              </a:defRPr>
            </a:lvl7pPr>
            <a:lvl8pPr marL="3615492" indent="0">
              <a:buNone/>
              <a:defRPr sz="1808">
                <a:solidFill>
                  <a:schemeClr val="tx1">
                    <a:tint val="75000"/>
                  </a:schemeClr>
                </a:solidFill>
              </a:defRPr>
            </a:lvl8pPr>
            <a:lvl9pPr marL="4131991" indent="0">
              <a:buNone/>
              <a:defRPr sz="180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865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872824"/>
            <a:ext cx="5181600" cy="6847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872824"/>
            <a:ext cx="5181600" cy="6847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253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574567"/>
            <a:ext cx="10515600" cy="2085921"/>
          </a:xfrm>
        </p:spPr>
        <p:txBody>
          <a:bodyPr/>
          <a:lstStyle/>
          <a:p>
            <a:r>
              <a:rPr lang="en-US"/>
              <a:t>Click to edit Master title style</a:t>
            </a:r>
          </a:p>
        </p:txBody>
      </p:sp>
      <p:sp>
        <p:nvSpPr>
          <p:cNvPr id="3" name="Text Placeholder 2"/>
          <p:cNvSpPr>
            <a:spLocks noGrp="1"/>
          </p:cNvSpPr>
          <p:nvPr>
            <p:ph type="body" idx="1"/>
          </p:nvPr>
        </p:nvSpPr>
        <p:spPr>
          <a:xfrm>
            <a:off x="839789" y="2645497"/>
            <a:ext cx="5157787" cy="1296517"/>
          </a:xfrm>
        </p:spPr>
        <p:txBody>
          <a:bodyPr anchor="b"/>
          <a:lstStyle>
            <a:lvl1pPr marL="0" indent="0">
              <a:buNone/>
              <a:defRPr sz="2711" b="1"/>
            </a:lvl1pPr>
            <a:lvl2pPr marL="516499" indent="0">
              <a:buNone/>
              <a:defRPr sz="2259" b="1"/>
            </a:lvl2pPr>
            <a:lvl3pPr marL="1032998" indent="0">
              <a:buNone/>
              <a:defRPr sz="2033" b="1"/>
            </a:lvl3pPr>
            <a:lvl4pPr marL="1549497" indent="0">
              <a:buNone/>
              <a:defRPr sz="1808" b="1"/>
            </a:lvl4pPr>
            <a:lvl5pPr marL="2065995" indent="0">
              <a:buNone/>
              <a:defRPr sz="1808" b="1"/>
            </a:lvl5pPr>
            <a:lvl6pPr marL="2582494" indent="0">
              <a:buNone/>
              <a:defRPr sz="1808" b="1"/>
            </a:lvl6pPr>
            <a:lvl7pPr marL="3098993" indent="0">
              <a:buNone/>
              <a:defRPr sz="1808" b="1"/>
            </a:lvl7pPr>
            <a:lvl8pPr marL="3615492" indent="0">
              <a:buNone/>
              <a:defRPr sz="1808" b="1"/>
            </a:lvl8pPr>
            <a:lvl9pPr marL="4131991" indent="0">
              <a:buNone/>
              <a:defRPr sz="1808" b="1"/>
            </a:lvl9pPr>
          </a:lstStyle>
          <a:p>
            <a:pPr lvl="0"/>
            <a:r>
              <a:rPr lang="en-US"/>
              <a:t>Click to edit Master text styles</a:t>
            </a:r>
          </a:p>
        </p:txBody>
      </p:sp>
      <p:sp>
        <p:nvSpPr>
          <p:cNvPr id="4" name="Content Placeholder 3"/>
          <p:cNvSpPr>
            <a:spLocks noGrp="1"/>
          </p:cNvSpPr>
          <p:nvPr>
            <p:ph sz="half" idx="2"/>
          </p:nvPr>
        </p:nvSpPr>
        <p:spPr>
          <a:xfrm>
            <a:off x="839789" y="3942014"/>
            <a:ext cx="5157787" cy="5798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2645497"/>
            <a:ext cx="5183188" cy="1296517"/>
          </a:xfrm>
        </p:spPr>
        <p:txBody>
          <a:bodyPr anchor="b"/>
          <a:lstStyle>
            <a:lvl1pPr marL="0" indent="0">
              <a:buNone/>
              <a:defRPr sz="2711" b="1"/>
            </a:lvl1pPr>
            <a:lvl2pPr marL="516499" indent="0">
              <a:buNone/>
              <a:defRPr sz="2259" b="1"/>
            </a:lvl2pPr>
            <a:lvl3pPr marL="1032998" indent="0">
              <a:buNone/>
              <a:defRPr sz="2033" b="1"/>
            </a:lvl3pPr>
            <a:lvl4pPr marL="1549497" indent="0">
              <a:buNone/>
              <a:defRPr sz="1808" b="1"/>
            </a:lvl4pPr>
            <a:lvl5pPr marL="2065995" indent="0">
              <a:buNone/>
              <a:defRPr sz="1808" b="1"/>
            </a:lvl5pPr>
            <a:lvl6pPr marL="2582494" indent="0">
              <a:buNone/>
              <a:defRPr sz="1808" b="1"/>
            </a:lvl6pPr>
            <a:lvl7pPr marL="3098993" indent="0">
              <a:buNone/>
              <a:defRPr sz="1808" b="1"/>
            </a:lvl7pPr>
            <a:lvl8pPr marL="3615492" indent="0">
              <a:buNone/>
              <a:defRPr sz="1808" b="1"/>
            </a:lvl8pPr>
            <a:lvl9pPr marL="4131991" indent="0">
              <a:buNone/>
              <a:defRPr sz="1808" b="1"/>
            </a:lvl9pPr>
          </a:lstStyle>
          <a:p>
            <a:pPr lvl="0"/>
            <a:r>
              <a:rPr lang="en-US"/>
              <a:t>Click to edit Master text styles</a:t>
            </a:r>
          </a:p>
        </p:txBody>
      </p:sp>
      <p:sp>
        <p:nvSpPr>
          <p:cNvPr id="6" name="Content Placeholder 5"/>
          <p:cNvSpPr>
            <a:spLocks noGrp="1"/>
          </p:cNvSpPr>
          <p:nvPr>
            <p:ph sz="quarter" idx="4"/>
          </p:nvPr>
        </p:nvSpPr>
        <p:spPr>
          <a:xfrm>
            <a:off x="6172201" y="3942014"/>
            <a:ext cx="5183188" cy="5798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56889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94206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5304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9455"/>
            <a:ext cx="3932237" cy="2518093"/>
          </a:xfrm>
        </p:spPr>
        <p:txBody>
          <a:bodyPr anchor="b"/>
          <a:lstStyle>
            <a:lvl1pPr>
              <a:defRPr sz="3615"/>
            </a:lvl1pPr>
          </a:lstStyle>
          <a:p>
            <a:r>
              <a:rPr lang="en-US"/>
              <a:t>Click to edit Master title style</a:t>
            </a:r>
          </a:p>
        </p:txBody>
      </p:sp>
      <p:sp>
        <p:nvSpPr>
          <p:cNvPr id="3" name="Content Placeholder 2"/>
          <p:cNvSpPr>
            <a:spLocks noGrp="1"/>
          </p:cNvSpPr>
          <p:nvPr>
            <p:ph idx="1"/>
          </p:nvPr>
        </p:nvSpPr>
        <p:spPr>
          <a:xfrm>
            <a:off x="5183188" y="1553826"/>
            <a:ext cx="6172200" cy="7669190"/>
          </a:xfrm>
        </p:spPr>
        <p:txBody>
          <a:bodyPr/>
          <a:lstStyle>
            <a:lvl1pPr>
              <a:defRPr sz="3615"/>
            </a:lvl1pPr>
            <a:lvl2pPr>
              <a:defRPr sz="3163"/>
            </a:lvl2pPr>
            <a:lvl3pPr>
              <a:defRPr sz="2711"/>
            </a:lvl3pPr>
            <a:lvl4pPr>
              <a:defRPr sz="2259"/>
            </a:lvl4pPr>
            <a:lvl5pPr>
              <a:defRPr sz="2259"/>
            </a:lvl5pPr>
            <a:lvl6pPr>
              <a:defRPr sz="2259"/>
            </a:lvl6pPr>
            <a:lvl7pPr>
              <a:defRPr sz="2259"/>
            </a:lvl7pPr>
            <a:lvl8pPr>
              <a:defRPr sz="2259"/>
            </a:lvl8pPr>
            <a:lvl9pPr>
              <a:defRPr sz="2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3237548"/>
            <a:ext cx="3932237" cy="5997957"/>
          </a:xfrm>
        </p:spPr>
        <p:txBody>
          <a:bodyPr/>
          <a:lstStyle>
            <a:lvl1pPr marL="0" indent="0">
              <a:buNone/>
              <a:defRPr sz="1808"/>
            </a:lvl1pPr>
            <a:lvl2pPr marL="516499" indent="0">
              <a:buNone/>
              <a:defRPr sz="1582"/>
            </a:lvl2pPr>
            <a:lvl3pPr marL="1032998" indent="0">
              <a:buNone/>
              <a:defRPr sz="1356"/>
            </a:lvl3pPr>
            <a:lvl4pPr marL="1549497" indent="0">
              <a:buNone/>
              <a:defRPr sz="1130"/>
            </a:lvl4pPr>
            <a:lvl5pPr marL="2065995" indent="0">
              <a:buNone/>
              <a:defRPr sz="1130"/>
            </a:lvl5pPr>
            <a:lvl6pPr marL="2582494" indent="0">
              <a:buNone/>
              <a:defRPr sz="1130"/>
            </a:lvl6pPr>
            <a:lvl7pPr marL="3098993" indent="0">
              <a:buNone/>
              <a:defRPr sz="1130"/>
            </a:lvl7pPr>
            <a:lvl8pPr marL="3615492" indent="0">
              <a:buNone/>
              <a:defRPr sz="1130"/>
            </a:lvl8pPr>
            <a:lvl9pPr marL="4131991" indent="0">
              <a:buNone/>
              <a:defRPr sz="113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1728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9455"/>
            <a:ext cx="3932237" cy="2518093"/>
          </a:xfrm>
        </p:spPr>
        <p:txBody>
          <a:bodyPr anchor="b"/>
          <a:lstStyle>
            <a:lvl1pPr>
              <a:defRPr sz="3615"/>
            </a:lvl1pPr>
          </a:lstStyle>
          <a:p>
            <a:r>
              <a:rPr lang="en-US"/>
              <a:t>Click to edit Master title style</a:t>
            </a:r>
          </a:p>
        </p:txBody>
      </p:sp>
      <p:sp>
        <p:nvSpPr>
          <p:cNvPr id="3" name="Picture Placeholder 2"/>
          <p:cNvSpPr>
            <a:spLocks noGrp="1" noChangeAspect="1"/>
          </p:cNvSpPr>
          <p:nvPr>
            <p:ph type="pic" idx="1"/>
          </p:nvPr>
        </p:nvSpPr>
        <p:spPr>
          <a:xfrm>
            <a:off x="5183188" y="1553826"/>
            <a:ext cx="6172200" cy="7669190"/>
          </a:xfrm>
        </p:spPr>
        <p:txBody>
          <a:bodyPr anchor="t"/>
          <a:lstStyle>
            <a:lvl1pPr marL="0" indent="0">
              <a:buNone/>
              <a:defRPr sz="3615"/>
            </a:lvl1pPr>
            <a:lvl2pPr marL="516499" indent="0">
              <a:buNone/>
              <a:defRPr sz="3163"/>
            </a:lvl2pPr>
            <a:lvl3pPr marL="1032998" indent="0">
              <a:buNone/>
              <a:defRPr sz="2711"/>
            </a:lvl3pPr>
            <a:lvl4pPr marL="1549497" indent="0">
              <a:buNone/>
              <a:defRPr sz="2259"/>
            </a:lvl4pPr>
            <a:lvl5pPr marL="2065995" indent="0">
              <a:buNone/>
              <a:defRPr sz="2259"/>
            </a:lvl5pPr>
            <a:lvl6pPr marL="2582494" indent="0">
              <a:buNone/>
              <a:defRPr sz="2259"/>
            </a:lvl6pPr>
            <a:lvl7pPr marL="3098993" indent="0">
              <a:buNone/>
              <a:defRPr sz="2259"/>
            </a:lvl7pPr>
            <a:lvl8pPr marL="3615492" indent="0">
              <a:buNone/>
              <a:defRPr sz="2259"/>
            </a:lvl8pPr>
            <a:lvl9pPr marL="4131991" indent="0">
              <a:buNone/>
              <a:defRPr sz="2259"/>
            </a:lvl9pPr>
          </a:lstStyle>
          <a:p>
            <a:endParaRPr lang="en-US"/>
          </a:p>
        </p:txBody>
      </p:sp>
      <p:sp>
        <p:nvSpPr>
          <p:cNvPr id="4" name="Text Placeholder 3"/>
          <p:cNvSpPr>
            <a:spLocks noGrp="1"/>
          </p:cNvSpPr>
          <p:nvPr>
            <p:ph type="body" sz="half" idx="2"/>
          </p:nvPr>
        </p:nvSpPr>
        <p:spPr>
          <a:xfrm>
            <a:off x="839788" y="3237548"/>
            <a:ext cx="3932237" cy="5997957"/>
          </a:xfrm>
        </p:spPr>
        <p:txBody>
          <a:bodyPr/>
          <a:lstStyle>
            <a:lvl1pPr marL="0" indent="0">
              <a:buNone/>
              <a:defRPr sz="1808"/>
            </a:lvl1pPr>
            <a:lvl2pPr marL="516499" indent="0">
              <a:buNone/>
              <a:defRPr sz="1582"/>
            </a:lvl2pPr>
            <a:lvl3pPr marL="1032998" indent="0">
              <a:buNone/>
              <a:defRPr sz="1356"/>
            </a:lvl3pPr>
            <a:lvl4pPr marL="1549497" indent="0">
              <a:buNone/>
              <a:defRPr sz="1130"/>
            </a:lvl4pPr>
            <a:lvl5pPr marL="2065995" indent="0">
              <a:buNone/>
              <a:defRPr sz="1130"/>
            </a:lvl5pPr>
            <a:lvl6pPr marL="2582494" indent="0">
              <a:buNone/>
              <a:defRPr sz="1130"/>
            </a:lvl6pPr>
            <a:lvl7pPr marL="3098993" indent="0">
              <a:buNone/>
              <a:defRPr sz="1130"/>
            </a:lvl7pPr>
            <a:lvl8pPr marL="3615492" indent="0">
              <a:buNone/>
              <a:defRPr sz="1130"/>
            </a:lvl8pPr>
            <a:lvl9pPr marL="4131991" indent="0">
              <a:buNone/>
              <a:defRPr sz="113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2929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74567"/>
            <a:ext cx="10515600" cy="20859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872824"/>
            <a:ext cx="10515600" cy="68473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10002425"/>
            <a:ext cx="2743200" cy="574565"/>
          </a:xfrm>
          <a:prstGeom prst="rect">
            <a:avLst/>
          </a:prstGeom>
        </p:spPr>
        <p:txBody>
          <a:bodyPr vert="horz" lIns="91440" tIns="45720" rIns="91440" bIns="45720" rtlCol="0" anchor="ctr"/>
          <a:lstStyle>
            <a:lvl1pPr algn="l">
              <a:defRPr sz="1356">
                <a:solidFill>
                  <a:schemeClr val="tx1">
                    <a:tint val="75000"/>
                  </a:schemeClr>
                </a:solidFill>
              </a:defRPr>
            </a:lvl1pPr>
          </a:lstStyle>
          <a:p>
            <a:fld id="{C764DE79-268F-4C1A-8933-263129D2AF90}" type="datetimeFigureOut">
              <a:rPr lang="en-US" dirty="0"/>
              <a:t>6/18/2020</a:t>
            </a:fld>
            <a:endParaRPr lang="en-US"/>
          </a:p>
        </p:txBody>
      </p:sp>
      <p:sp>
        <p:nvSpPr>
          <p:cNvPr id="5" name="Footer Placeholder 4"/>
          <p:cNvSpPr>
            <a:spLocks noGrp="1"/>
          </p:cNvSpPr>
          <p:nvPr>
            <p:ph type="ftr" sz="quarter" idx="3"/>
          </p:nvPr>
        </p:nvSpPr>
        <p:spPr>
          <a:xfrm>
            <a:off x="4038600" y="10002425"/>
            <a:ext cx="4114800" cy="574565"/>
          </a:xfrm>
          <a:prstGeom prst="rect">
            <a:avLst/>
          </a:prstGeom>
        </p:spPr>
        <p:txBody>
          <a:bodyPr vert="horz" lIns="91440" tIns="45720" rIns="91440" bIns="45720" rtlCol="0" anchor="ctr"/>
          <a:lstStyle>
            <a:lvl1pPr algn="ctr">
              <a:defRPr sz="135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10002425"/>
            <a:ext cx="2743200" cy="574565"/>
          </a:xfrm>
          <a:prstGeom prst="rect">
            <a:avLst/>
          </a:prstGeom>
        </p:spPr>
        <p:txBody>
          <a:bodyPr vert="horz" lIns="91440" tIns="45720" rIns="91440" bIns="45720" rtlCol="0" anchor="ctr"/>
          <a:lstStyle>
            <a:lvl1pPr algn="r">
              <a:defRPr sz="1356">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3250325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3.png"/><Relationship Id="rId10" Type="http://schemas.openxmlformats.org/officeDocument/2006/relationships/image" Target="../media/image17.jpeg"/><Relationship Id="rId4" Type="http://schemas.openxmlformats.org/officeDocument/2006/relationships/image" Target="../media/image2.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jpe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3.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385C51-80DB-4D2A-AF3C-AC90D29850C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r="2985"/>
          <a:stretch/>
        </p:blipFill>
        <p:spPr>
          <a:xfrm>
            <a:off x="1316262" y="-1"/>
            <a:ext cx="9579750" cy="3722677"/>
          </a:xfrm>
          <a:prstGeom prst="rect">
            <a:avLst/>
          </a:prstGeom>
          <a:effectLst>
            <a:glow>
              <a:schemeClr val="accent1"/>
            </a:glow>
            <a:softEdge rad="0"/>
          </a:effectLst>
        </p:spPr>
      </p:pic>
      <p:sp>
        <p:nvSpPr>
          <p:cNvPr id="2" name="Title 1">
            <a:extLst>
              <a:ext uri="{FF2B5EF4-FFF2-40B4-BE49-F238E27FC236}">
                <a16:creationId xmlns:a16="http://schemas.microsoft.com/office/drawing/2014/main" id="{546750DC-9AA8-433F-88BE-2C65CE127179}"/>
              </a:ext>
            </a:extLst>
          </p:cNvPr>
          <p:cNvSpPr>
            <a:spLocks noGrp="1"/>
          </p:cNvSpPr>
          <p:nvPr>
            <p:ph type="ctrTitle"/>
          </p:nvPr>
        </p:nvSpPr>
        <p:spPr>
          <a:xfrm>
            <a:off x="1994252" y="4043951"/>
            <a:ext cx="8223769" cy="3148879"/>
          </a:xfrm>
        </p:spPr>
        <p:txBody>
          <a:bodyPr>
            <a:normAutofit fontScale="90000"/>
          </a:bodyPr>
          <a:lstStyle/>
          <a:p>
            <a:pPr algn="r"/>
            <a:r>
              <a:rPr lang="en-IE" sz="5300" dirty="0"/>
              <a:t>TALLAGHT AREA </a:t>
            </a:r>
            <a:br>
              <a:rPr lang="en-IE" sz="5300" dirty="0"/>
            </a:br>
            <a:r>
              <a:rPr lang="en-IE" sz="5300" dirty="0"/>
              <a:t>COMMITTEE MEETING</a:t>
            </a:r>
            <a:br>
              <a:rPr lang="en-IE" sz="5300" dirty="0"/>
            </a:br>
            <a:r>
              <a:rPr lang="en-IE" sz="5300" dirty="0"/>
              <a:t>22</a:t>
            </a:r>
            <a:r>
              <a:rPr lang="en-IE" sz="5300" baseline="30000" dirty="0"/>
              <a:t>nd</a:t>
            </a:r>
            <a:r>
              <a:rPr lang="en-IE" sz="5300" dirty="0"/>
              <a:t> June 2020</a:t>
            </a:r>
            <a:br>
              <a:rPr lang="en-IE" sz="5300" dirty="0"/>
            </a:br>
            <a:r>
              <a:rPr lang="en-IE" sz="2700" dirty="0"/>
              <a:t>Proposed Part 8 </a:t>
            </a:r>
            <a:br>
              <a:rPr lang="en-IE" sz="2700" dirty="0"/>
            </a:br>
            <a:r>
              <a:rPr lang="en-IE" sz="2700" dirty="0"/>
              <a:t>Civic Square, Innovation Square and associated links</a:t>
            </a:r>
            <a:br>
              <a:rPr lang="en-IE" sz="2700" dirty="0"/>
            </a:br>
            <a:endParaRPr lang="en-US" sz="2700" dirty="0"/>
          </a:p>
        </p:txBody>
      </p:sp>
      <p:sp>
        <p:nvSpPr>
          <p:cNvPr id="3" name="Subtitle 2">
            <a:extLst>
              <a:ext uri="{FF2B5EF4-FFF2-40B4-BE49-F238E27FC236}">
                <a16:creationId xmlns:a16="http://schemas.microsoft.com/office/drawing/2014/main" id="{1BD83B12-309E-4C3A-8DEE-5B4AC2000F7A}"/>
              </a:ext>
            </a:extLst>
          </p:cNvPr>
          <p:cNvSpPr>
            <a:spLocks noGrp="1"/>
          </p:cNvSpPr>
          <p:nvPr>
            <p:ph type="subTitle" idx="1"/>
          </p:nvPr>
        </p:nvSpPr>
        <p:spPr>
          <a:xfrm>
            <a:off x="1994252" y="6815149"/>
            <a:ext cx="4527507" cy="3722677"/>
          </a:xfrm>
        </p:spPr>
        <p:txBody>
          <a:bodyPr vert="horz" lIns="80939" tIns="40469" rIns="80939" bIns="40469" rtlCol="0" anchor="t">
            <a:noAutofit/>
          </a:bodyPr>
          <a:lstStyle/>
          <a:p>
            <a:pPr algn="l"/>
            <a:r>
              <a:rPr lang="en-IE" sz="1239" b="1" u="sng" dirty="0"/>
              <a:t>Context for the Projects</a:t>
            </a:r>
            <a:endParaRPr lang="en-IE" sz="1239" dirty="0"/>
          </a:p>
          <a:p>
            <a:pPr marL="252730" lvl="0" indent="-252730" algn="l">
              <a:buFont typeface="Arial" panose="020B0604020202020204" pitchFamily="34" charset="0"/>
              <a:buChar char="•"/>
            </a:pPr>
            <a:r>
              <a:rPr lang="en-IE" sz="1200" dirty="0"/>
              <a:t>National plans, including National Development Plan, Project 2040 Building Irelands Future, National Planning Framework, SDCC Development Plan, Tallaght Local Area Plan.</a:t>
            </a:r>
            <a:endParaRPr lang="en-IE" sz="1200" dirty="0">
              <a:cs typeface="Calibri"/>
            </a:endParaRPr>
          </a:p>
          <a:p>
            <a:pPr marL="252730" lvl="0" indent="-252730" algn="l">
              <a:buFont typeface="Arial" panose="020B0604020202020204" pitchFamily="34" charset="0"/>
              <a:buChar char="•"/>
            </a:pPr>
            <a:r>
              <a:rPr lang="en-IE" sz="1200" dirty="0"/>
              <a:t>November 2018, Government launched Urban Regeneration and Development Fund a flagship element of Project 2040</a:t>
            </a:r>
            <a:endParaRPr lang="en-IE" sz="1200" dirty="0">
              <a:cs typeface="Calibri"/>
            </a:endParaRPr>
          </a:p>
          <a:p>
            <a:pPr marL="252730" indent="-252730" algn="l">
              <a:buFont typeface="Arial" panose="020B0604020202020204" pitchFamily="34" charset="0"/>
              <a:buChar char="•"/>
            </a:pPr>
            <a:r>
              <a:rPr lang="en-IE" sz="1200" dirty="0">
                <a:ea typeface="+mn-lt"/>
                <a:cs typeface="+mn-lt"/>
              </a:rPr>
              <a:t>Delivery of these projects will raise the profile of Tallaght and create a sense of pride and place for Tallaght Town Centre.</a:t>
            </a:r>
            <a:endParaRPr lang="en-IE" sz="1200" dirty="0"/>
          </a:p>
          <a:p>
            <a:pPr marL="252730" lvl="0" indent="-252730" algn="l">
              <a:buFont typeface="Arial" panose="020B0604020202020204" pitchFamily="34" charset="0"/>
              <a:buChar char="•"/>
            </a:pPr>
            <a:endParaRPr lang="en-IE" sz="1200" dirty="0">
              <a:cs typeface="Calibri" panose="020F0502020204030204"/>
            </a:endParaRPr>
          </a:p>
          <a:p>
            <a:pPr marL="252730" lvl="0" indent="-252730" algn="l">
              <a:buFont typeface="Arial" panose="020B0604020202020204" pitchFamily="34" charset="0"/>
              <a:buChar char="•"/>
            </a:pPr>
            <a:endParaRPr lang="en-IE" sz="1239" dirty="0">
              <a:cs typeface="Calibri" panose="020F0502020204030204"/>
            </a:endParaRPr>
          </a:p>
          <a:p>
            <a:pPr algn="l"/>
            <a:endParaRPr lang="en-US" sz="1328" dirty="0"/>
          </a:p>
          <a:p>
            <a:pPr algn="l"/>
            <a:endParaRPr lang="en-US" sz="1328" dirty="0"/>
          </a:p>
        </p:txBody>
      </p:sp>
      <p:grpSp>
        <p:nvGrpSpPr>
          <p:cNvPr id="7" name="Group 6">
            <a:extLst>
              <a:ext uri="{FF2B5EF4-FFF2-40B4-BE49-F238E27FC236}">
                <a16:creationId xmlns:a16="http://schemas.microsoft.com/office/drawing/2014/main" id="{61F87E2B-14B6-4D04-BACF-2D87B0FE39CD}"/>
              </a:ext>
            </a:extLst>
          </p:cNvPr>
          <p:cNvGrpSpPr/>
          <p:nvPr/>
        </p:nvGrpSpPr>
        <p:grpSpPr>
          <a:xfrm>
            <a:off x="8007897" y="9936777"/>
            <a:ext cx="2598983" cy="506196"/>
            <a:chOff x="8534400" y="6087913"/>
            <a:chExt cx="3314699" cy="645594"/>
          </a:xfrm>
        </p:grpSpPr>
        <p:pic>
          <p:nvPicPr>
            <p:cNvPr id="8" name="Picture 7">
              <a:extLst>
                <a:ext uri="{FF2B5EF4-FFF2-40B4-BE49-F238E27FC236}">
                  <a16:creationId xmlns:a16="http://schemas.microsoft.com/office/drawing/2014/main" id="{19C53803-F89D-401E-B078-C0807B0DB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402" y="6304548"/>
              <a:ext cx="1836697" cy="304278"/>
            </a:xfrm>
            <a:prstGeom prst="rect">
              <a:avLst/>
            </a:prstGeom>
          </p:spPr>
        </p:pic>
        <p:pic>
          <p:nvPicPr>
            <p:cNvPr id="9" name="Picture 2" descr="South Dublin County Council - Publishers - data.gov.ie">
              <a:extLst>
                <a:ext uri="{FF2B5EF4-FFF2-40B4-BE49-F238E27FC236}">
                  <a16:creationId xmlns:a16="http://schemas.microsoft.com/office/drawing/2014/main" id="{200AE0C1-D3DF-4A5E-99E7-16BE6213F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6087913"/>
              <a:ext cx="1373605" cy="64559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F618B82C-2A9A-4871-A98A-42C0DCC729C9}"/>
              </a:ext>
            </a:extLst>
          </p:cNvPr>
          <p:cNvSpPr/>
          <p:nvPr/>
        </p:nvSpPr>
        <p:spPr>
          <a:xfrm>
            <a:off x="7157230" y="9512931"/>
            <a:ext cx="3449650" cy="213456"/>
          </a:xfrm>
          <a:prstGeom prst="rect">
            <a:avLst/>
          </a:prstGeom>
        </p:spPr>
        <p:txBody>
          <a:bodyPr wrap="square">
            <a:spAutoFit/>
          </a:bodyPr>
          <a:lstStyle/>
          <a:p>
            <a:r>
              <a:rPr lang="en-US" sz="1239" dirty="0">
                <a:cs typeface="Arial" panose="020B0604020202020204" pitchFamily="34" charset="0"/>
              </a:rPr>
              <a:t>Prepared on behalf of South Dublin County Council</a:t>
            </a:r>
            <a:endParaRPr lang="en-IE" sz="1239" dirty="0">
              <a:cs typeface="Arial" panose="020B0604020202020204" pitchFamily="34" charset="0"/>
            </a:endParaRPr>
          </a:p>
        </p:txBody>
      </p:sp>
      <p:sp>
        <p:nvSpPr>
          <p:cNvPr id="5" name="Rectangle 4">
            <a:extLst>
              <a:ext uri="{FF2B5EF4-FFF2-40B4-BE49-F238E27FC236}">
                <a16:creationId xmlns:a16="http://schemas.microsoft.com/office/drawing/2014/main" id="{E5880657-963B-42A3-BE58-378EE41C854E}"/>
              </a:ext>
            </a:extLst>
          </p:cNvPr>
          <p:cNvSpPr/>
          <p:nvPr/>
        </p:nvSpPr>
        <p:spPr>
          <a:xfrm>
            <a:off x="7084954" y="7069149"/>
            <a:ext cx="3521926" cy="2092368"/>
          </a:xfrm>
          <a:prstGeom prst="rect">
            <a:avLst/>
          </a:prstGeom>
        </p:spPr>
        <p:txBody>
          <a:bodyPr wrap="square" anchor="t">
            <a:spAutoFit/>
          </a:bodyPr>
          <a:lstStyle/>
          <a:p>
            <a:pPr marL="252730" indent="-252730">
              <a:lnSpc>
                <a:spcPct val="90000"/>
              </a:lnSpc>
              <a:spcBef>
                <a:spcPts val="1000"/>
              </a:spcBef>
              <a:buFont typeface="Arial,Sans-Serif" panose="020B0604020202020204" pitchFamily="34" charset="0"/>
              <a:buChar char="•"/>
            </a:pPr>
            <a:r>
              <a:rPr lang="en-IE" sz="1200" dirty="0">
                <a:ea typeface="+mn-lt"/>
                <a:cs typeface="+mn-lt"/>
              </a:rPr>
              <a:t>SDCC’s application successful in receiving funding for projects in Tallaght’s Core Urban Centre to include:</a:t>
            </a:r>
          </a:p>
          <a:p>
            <a:pPr marL="709930" lvl="1" indent="-252730">
              <a:buFont typeface="Arial" panose="020B0604020202020204" pitchFamily="34" charset="0"/>
              <a:buChar char="•"/>
            </a:pPr>
            <a:r>
              <a:rPr lang="en-IE" sz="1200" dirty="0">
                <a:ea typeface="+mn-lt"/>
                <a:cs typeface="+mn-lt"/>
              </a:rPr>
              <a:t>New Innovation Square</a:t>
            </a:r>
            <a:r>
              <a:rPr lang="en-IE" sz="1200" dirty="0"/>
              <a:t>, </a:t>
            </a:r>
            <a:endParaRPr lang="en-US" dirty="0">
              <a:cs typeface="Calibri"/>
            </a:endParaRPr>
          </a:p>
          <a:p>
            <a:pPr marL="709930" lvl="1" indent="-252730">
              <a:buFont typeface="Arial" panose="020B0604020202020204" pitchFamily="34" charset="0"/>
              <a:buChar char="•"/>
            </a:pPr>
            <a:r>
              <a:rPr lang="en-IE" sz="1200" dirty="0"/>
              <a:t>Upgrade and regeneration of Civic Square and associated pedestrian links</a:t>
            </a:r>
            <a:endParaRPr lang="en-IE" sz="1200" dirty="0">
              <a:cs typeface="Calibri" panose="020F0502020204030204"/>
            </a:endParaRPr>
          </a:p>
          <a:p>
            <a:pPr marL="709930" lvl="1" indent="-252730">
              <a:buFont typeface="Arial" panose="020B0604020202020204" pitchFamily="34" charset="0"/>
              <a:buChar char="•"/>
            </a:pPr>
            <a:r>
              <a:rPr lang="en-IE" sz="1239" dirty="0"/>
              <a:t>Innovation Centre,</a:t>
            </a:r>
          </a:p>
          <a:p>
            <a:pPr marL="709930" lvl="1" indent="-252730">
              <a:buFont typeface="Arial" panose="020B0604020202020204" pitchFamily="34" charset="0"/>
              <a:buChar char="•"/>
            </a:pPr>
            <a:r>
              <a:rPr lang="en-IE" sz="1239" dirty="0"/>
              <a:t>Tallaght Stadium 4</a:t>
            </a:r>
            <a:r>
              <a:rPr lang="en-IE" sz="1239" baseline="30000" dirty="0"/>
              <a:t>th</a:t>
            </a:r>
            <a:r>
              <a:rPr lang="en-IE" sz="1239" dirty="0"/>
              <a:t> Stand,</a:t>
            </a:r>
            <a:endParaRPr lang="en-IE" sz="1239" dirty="0">
              <a:cs typeface="Calibri" panose="020F0502020204030204"/>
            </a:endParaRPr>
          </a:p>
          <a:p>
            <a:pPr marL="709930" lvl="1" indent="-252730">
              <a:buFont typeface="Arial" panose="020B0604020202020204" pitchFamily="34" charset="0"/>
              <a:buChar char="•"/>
            </a:pPr>
            <a:r>
              <a:rPr lang="en-IE" sz="1239" dirty="0"/>
              <a:t>Tallaght Mobility Hub, </a:t>
            </a:r>
            <a:endParaRPr lang="en-IE" sz="1239" dirty="0">
              <a:cs typeface="Calibri" panose="020F0502020204030204"/>
            </a:endParaRPr>
          </a:p>
          <a:p>
            <a:pPr marL="709930" lvl="1" indent="-252730">
              <a:buFont typeface="Arial" panose="020B0604020202020204" pitchFamily="34" charset="0"/>
              <a:buChar char="•"/>
            </a:pPr>
            <a:r>
              <a:rPr lang="en-IE" sz="1200" dirty="0"/>
              <a:t>Belgard Link Roads</a:t>
            </a:r>
            <a:endParaRPr lang="en-IE" sz="1200" dirty="0">
              <a:cs typeface="Calibri"/>
            </a:endParaRPr>
          </a:p>
          <a:p>
            <a:pPr marL="709930" lvl="1" indent="-252730">
              <a:buFont typeface="Arial" panose="020B0604020202020204" pitchFamily="34" charset="0"/>
              <a:buChar char="•"/>
            </a:pPr>
            <a:r>
              <a:rPr lang="en-IE" sz="1239" dirty="0"/>
              <a:t>Astro pitch for Sean Walsh Park.</a:t>
            </a:r>
            <a:endParaRPr lang="en-IE" sz="1239" dirty="0">
              <a:cs typeface="Calibri" panose="020F0502020204030204"/>
            </a:endParaRPr>
          </a:p>
        </p:txBody>
      </p:sp>
    </p:spTree>
    <p:extLst>
      <p:ext uri="{BB962C8B-B14F-4D97-AF65-F5344CB8AC3E}">
        <p14:creationId xmlns:p14="http://schemas.microsoft.com/office/powerpoint/2010/main" val="352787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095214-9F78-4994-827C-59CA7D6198AC}"/>
              </a:ext>
            </a:extLst>
          </p:cNvPr>
          <p:cNvGrpSpPr/>
          <p:nvPr/>
        </p:nvGrpSpPr>
        <p:grpSpPr>
          <a:xfrm>
            <a:off x="8007897" y="9936777"/>
            <a:ext cx="2598983" cy="506196"/>
            <a:chOff x="8534400" y="6087913"/>
            <a:chExt cx="3314699" cy="645594"/>
          </a:xfrm>
        </p:grpSpPr>
        <p:pic>
          <p:nvPicPr>
            <p:cNvPr id="4" name="Picture 3">
              <a:extLst>
                <a:ext uri="{FF2B5EF4-FFF2-40B4-BE49-F238E27FC236}">
                  <a16:creationId xmlns:a16="http://schemas.microsoft.com/office/drawing/2014/main" id="{146957BC-BA64-494D-B42F-C32224E29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2402" y="6304548"/>
              <a:ext cx="1836697" cy="304278"/>
            </a:xfrm>
            <a:prstGeom prst="rect">
              <a:avLst/>
            </a:prstGeom>
          </p:spPr>
        </p:pic>
        <p:pic>
          <p:nvPicPr>
            <p:cNvPr id="5" name="Picture 2" descr="South Dublin County Council - Publishers - data.gov.ie">
              <a:extLst>
                <a:ext uri="{FF2B5EF4-FFF2-40B4-BE49-F238E27FC236}">
                  <a16:creationId xmlns:a16="http://schemas.microsoft.com/office/drawing/2014/main" id="{D0D1266C-7424-4220-9F56-46C4B2782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6087913"/>
              <a:ext cx="1373605" cy="645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A4D4D153-1C05-4DD5-8643-63979A119020}"/>
              </a:ext>
            </a:extLst>
          </p:cNvPr>
          <p:cNvGrpSpPr/>
          <p:nvPr/>
        </p:nvGrpSpPr>
        <p:grpSpPr>
          <a:xfrm>
            <a:off x="1717901" y="1928444"/>
            <a:ext cx="4336972" cy="3627346"/>
            <a:chOff x="1950465" y="773515"/>
            <a:chExt cx="6479540" cy="5419344"/>
          </a:xfrm>
        </p:grpSpPr>
        <p:pic>
          <p:nvPicPr>
            <p:cNvPr id="7" name="Picture 6">
              <a:extLst>
                <a:ext uri="{FF2B5EF4-FFF2-40B4-BE49-F238E27FC236}">
                  <a16:creationId xmlns:a16="http://schemas.microsoft.com/office/drawing/2014/main" id="{F9D786DB-6ED7-4964-BE6E-59CDE60DA488}"/>
                </a:ext>
              </a:extLst>
            </p:cNvPr>
            <p:cNvPicPr>
              <a:picLocks noChangeAspect="1"/>
            </p:cNvPicPr>
            <p:nvPr/>
          </p:nvPicPr>
          <p:blipFill rotWithShape="1">
            <a:blip r:embed="rId4"/>
            <a:srcRect r="13759"/>
            <a:stretch/>
          </p:blipFill>
          <p:spPr>
            <a:xfrm>
              <a:off x="1950465" y="773515"/>
              <a:ext cx="6479540" cy="5419344"/>
            </a:xfrm>
            <a:prstGeom prst="rect">
              <a:avLst/>
            </a:prstGeom>
          </p:spPr>
        </p:pic>
        <p:sp>
          <p:nvSpPr>
            <p:cNvPr id="8" name="Rectangle 7">
              <a:extLst>
                <a:ext uri="{FF2B5EF4-FFF2-40B4-BE49-F238E27FC236}">
                  <a16:creationId xmlns:a16="http://schemas.microsoft.com/office/drawing/2014/main" id="{5C2CB0EF-14D8-4FA3-B8FD-156BA06FDBBA}"/>
                </a:ext>
              </a:extLst>
            </p:cNvPr>
            <p:cNvSpPr/>
            <p:nvPr/>
          </p:nvSpPr>
          <p:spPr>
            <a:xfrm rot="20821459">
              <a:off x="4862435" y="1706697"/>
              <a:ext cx="206937" cy="565796"/>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11"/>
            </a:p>
          </p:txBody>
        </p:sp>
      </p:grpSp>
      <p:sp>
        <p:nvSpPr>
          <p:cNvPr id="10" name="TextBox 9">
            <a:extLst>
              <a:ext uri="{FF2B5EF4-FFF2-40B4-BE49-F238E27FC236}">
                <a16:creationId xmlns:a16="http://schemas.microsoft.com/office/drawing/2014/main" id="{1E183F3F-ADE2-41A8-83E1-74B05E55CF32}"/>
              </a:ext>
            </a:extLst>
          </p:cNvPr>
          <p:cNvSpPr txBox="1"/>
          <p:nvPr/>
        </p:nvSpPr>
        <p:spPr>
          <a:xfrm>
            <a:off x="2274697" y="6335098"/>
            <a:ext cx="2923076" cy="732701"/>
          </a:xfrm>
          <a:prstGeom prst="rect">
            <a:avLst/>
          </a:prstGeom>
          <a:noFill/>
        </p:spPr>
        <p:txBody>
          <a:bodyPr wrap="square" rtlCol="0">
            <a:spAutoFit/>
          </a:bodyPr>
          <a:lstStyle/>
          <a:p>
            <a:pPr marL="224059" indent="-224059">
              <a:buFont typeface="Arial" panose="020B0604020202020204" pitchFamily="34" charset="0"/>
              <a:buChar char="•"/>
            </a:pPr>
            <a:r>
              <a:rPr lang="en-US" sz="1416" b="1"/>
              <a:t>Objective REGEN:</a:t>
            </a:r>
          </a:p>
          <a:p>
            <a:pPr lvl="1"/>
            <a:r>
              <a:rPr lang="en-US" sz="1239">
                <a:solidFill>
                  <a:schemeClr val="bg1">
                    <a:lumMod val="50000"/>
                  </a:schemeClr>
                </a:solidFill>
              </a:rPr>
              <a:t>To facilitate enterprise and/or residential-led regeneration</a:t>
            </a:r>
          </a:p>
          <a:p>
            <a:pPr marL="224059" indent="-224059">
              <a:buFont typeface="Arial" panose="020B0604020202020204" pitchFamily="34" charset="0"/>
              <a:buChar char="•"/>
            </a:pPr>
            <a:r>
              <a:rPr lang="en-US" sz="1416" b="1"/>
              <a:t>Objective TC:</a:t>
            </a:r>
          </a:p>
          <a:p>
            <a:pPr lvl="1"/>
            <a:r>
              <a:rPr lang="en-US" sz="1239">
                <a:solidFill>
                  <a:schemeClr val="bg1">
                    <a:lumMod val="50000"/>
                  </a:schemeClr>
                </a:solidFill>
              </a:rPr>
              <a:t>To protect, improve and provide for the future development of Town </a:t>
            </a:r>
            <a:r>
              <a:rPr lang="en-US" sz="1239" err="1">
                <a:solidFill>
                  <a:schemeClr val="bg1">
                    <a:lumMod val="50000"/>
                  </a:schemeClr>
                </a:solidFill>
              </a:rPr>
              <a:t>Centres</a:t>
            </a:r>
            <a:endParaRPr lang="en-IE" sz="1239">
              <a:solidFill>
                <a:schemeClr val="bg1">
                  <a:lumMod val="50000"/>
                </a:schemeClr>
              </a:solidFill>
            </a:endParaRPr>
          </a:p>
        </p:txBody>
      </p:sp>
      <p:sp>
        <p:nvSpPr>
          <p:cNvPr id="11" name="TextBox 10">
            <a:extLst>
              <a:ext uri="{FF2B5EF4-FFF2-40B4-BE49-F238E27FC236}">
                <a16:creationId xmlns:a16="http://schemas.microsoft.com/office/drawing/2014/main" id="{E524C295-6D80-4B87-981A-6AA22BBF9A11}"/>
              </a:ext>
            </a:extLst>
          </p:cNvPr>
          <p:cNvSpPr txBox="1"/>
          <p:nvPr/>
        </p:nvSpPr>
        <p:spPr>
          <a:xfrm>
            <a:off x="1760271" y="5538822"/>
            <a:ext cx="3951927" cy="178832"/>
          </a:xfrm>
          <a:prstGeom prst="rect">
            <a:avLst/>
          </a:prstGeom>
          <a:noFill/>
        </p:spPr>
        <p:txBody>
          <a:bodyPr wrap="square" rtlCol="0">
            <a:spAutoFit/>
          </a:bodyPr>
          <a:lstStyle/>
          <a:p>
            <a:r>
              <a:rPr lang="en-US" sz="885" i="1">
                <a:solidFill>
                  <a:schemeClr val="bg1">
                    <a:lumMod val="65000"/>
                  </a:schemeClr>
                </a:solidFill>
              </a:rPr>
              <a:t>Extract from the South Dublin County Council Development Plan 2016-2022.</a:t>
            </a:r>
            <a:endParaRPr lang="en-IE" sz="885">
              <a:solidFill>
                <a:schemeClr val="bg1">
                  <a:lumMod val="65000"/>
                </a:schemeClr>
              </a:solidFill>
            </a:endParaRPr>
          </a:p>
        </p:txBody>
      </p:sp>
      <p:pic>
        <p:nvPicPr>
          <p:cNvPr id="12" name="Picture 11">
            <a:extLst>
              <a:ext uri="{FF2B5EF4-FFF2-40B4-BE49-F238E27FC236}">
                <a16:creationId xmlns:a16="http://schemas.microsoft.com/office/drawing/2014/main" id="{912314C7-F9CE-4910-952B-2883BD0514B2}"/>
              </a:ext>
            </a:extLst>
          </p:cNvPr>
          <p:cNvPicPr>
            <a:picLocks noChangeAspect="1"/>
          </p:cNvPicPr>
          <p:nvPr/>
        </p:nvPicPr>
        <p:blipFill rotWithShape="1">
          <a:blip r:embed="rId5"/>
          <a:srcRect l="37000" t="47751" r="62310" b="50717"/>
          <a:stretch/>
        </p:blipFill>
        <p:spPr>
          <a:xfrm>
            <a:off x="1831289" y="6435021"/>
            <a:ext cx="364610" cy="260062"/>
          </a:xfrm>
          <a:prstGeom prst="rect">
            <a:avLst/>
          </a:prstGeom>
        </p:spPr>
      </p:pic>
      <p:pic>
        <p:nvPicPr>
          <p:cNvPr id="13" name="Picture 12">
            <a:extLst>
              <a:ext uri="{FF2B5EF4-FFF2-40B4-BE49-F238E27FC236}">
                <a16:creationId xmlns:a16="http://schemas.microsoft.com/office/drawing/2014/main" id="{B52A4B48-F361-4EDA-9A02-A76D7331CA8F}"/>
              </a:ext>
            </a:extLst>
          </p:cNvPr>
          <p:cNvPicPr>
            <a:picLocks noChangeAspect="1"/>
          </p:cNvPicPr>
          <p:nvPr/>
        </p:nvPicPr>
        <p:blipFill rotWithShape="1">
          <a:blip r:embed="rId5"/>
          <a:srcRect l="37008" t="49240" r="62344" b="49389"/>
          <a:stretch/>
        </p:blipFill>
        <p:spPr>
          <a:xfrm>
            <a:off x="1830273" y="7064037"/>
            <a:ext cx="342297" cy="232767"/>
          </a:xfrm>
          <a:prstGeom prst="rect">
            <a:avLst/>
          </a:prstGeom>
        </p:spPr>
      </p:pic>
      <p:sp>
        <p:nvSpPr>
          <p:cNvPr id="14" name="Title 2">
            <a:extLst>
              <a:ext uri="{FF2B5EF4-FFF2-40B4-BE49-F238E27FC236}">
                <a16:creationId xmlns:a16="http://schemas.microsoft.com/office/drawing/2014/main" id="{86CAEB88-2227-427B-A0AD-09E18A8FD430}"/>
              </a:ext>
            </a:extLst>
          </p:cNvPr>
          <p:cNvSpPr>
            <a:spLocks noGrp="1"/>
          </p:cNvSpPr>
          <p:nvPr>
            <p:ph type="title"/>
          </p:nvPr>
        </p:nvSpPr>
        <p:spPr>
          <a:xfrm>
            <a:off x="1641774" y="271380"/>
            <a:ext cx="8245049" cy="1039344"/>
          </a:xfrm>
        </p:spPr>
        <p:txBody>
          <a:bodyPr>
            <a:normAutofit/>
          </a:bodyPr>
          <a:lstStyle/>
          <a:p>
            <a:r>
              <a:rPr lang="en-IE" sz="3187"/>
              <a:t>TALLAGHT PUBLIC REALM</a:t>
            </a:r>
            <a:br>
              <a:rPr lang="en-IE" sz="3187"/>
            </a:br>
            <a:r>
              <a:rPr lang="en-IE" sz="2833">
                <a:solidFill>
                  <a:schemeClr val="bg1">
                    <a:lumMod val="50000"/>
                  </a:schemeClr>
                </a:solidFill>
                <a:latin typeface="Abadi Extra Light" panose="020B0204020104020204" pitchFamily="34" charset="0"/>
              </a:rPr>
              <a:t>project area</a:t>
            </a:r>
            <a:endParaRPr lang="en-IE" sz="3187">
              <a:solidFill>
                <a:schemeClr val="bg1">
                  <a:lumMod val="50000"/>
                </a:schemeClr>
              </a:solidFill>
              <a:latin typeface="Abadi Extra Light" panose="020B0204020104020204" pitchFamily="34" charset="0"/>
            </a:endParaRPr>
          </a:p>
        </p:txBody>
      </p:sp>
      <p:sp>
        <p:nvSpPr>
          <p:cNvPr id="2" name="Rectangle 1">
            <a:extLst>
              <a:ext uri="{FF2B5EF4-FFF2-40B4-BE49-F238E27FC236}">
                <a16:creationId xmlns:a16="http://schemas.microsoft.com/office/drawing/2014/main" id="{B2C989C4-0418-443D-A1D6-3780244E49D0}"/>
              </a:ext>
            </a:extLst>
          </p:cNvPr>
          <p:cNvSpPr/>
          <p:nvPr/>
        </p:nvSpPr>
        <p:spPr>
          <a:xfrm>
            <a:off x="6221376" y="6335098"/>
            <a:ext cx="4060468" cy="966483"/>
          </a:xfrm>
          <a:prstGeom prst="rect">
            <a:avLst/>
          </a:prstGeom>
        </p:spPr>
        <p:txBody>
          <a:bodyPr wrap="square">
            <a:spAutoFit/>
          </a:bodyPr>
          <a:lstStyle/>
          <a:p>
            <a:pPr>
              <a:lnSpc>
                <a:spcPct val="107000"/>
              </a:lnSpc>
              <a:spcAft>
                <a:spcPts val="708"/>
              </a:spcAft>
            </a:pPr>
            <a:r>
              <a:rPr lang="en-IE" sz="1416" b="1">
                <a:ea typeface="Calibri" panose="020F0502020204030204" pitchFamily="34" charset="0"/>
                <a:cs typeface="Times New Roman" panose="02020603050405020304" pitchFamily="18" charset="0"/>
              </a:rPr>
              <a:t>Objectives of Tallaght LAP 2020</a:t>
            </a:r>
            <a:endParaRPr lang="en-IE" sz="1416">
              <a:ea typeface="Calibri" panose="020F0502020204030204" pitchFamily="34" charset="0"/>
              <a:cs typeface="Times New Roman" panose="02020603050405020304" pitchFamily="18" charset="0"/>
            </a:endParaRPr>
          </a:p>
          <a:p>
            <a:pPr marL="303535" lvl="0" indent="-303535">
              <a:lnSpc>
                <a:spcPct val="107000"/>
              </a:lnSpc>
              <a:spcAft>
                <a:spcPts val="0"/>
              </a:spcAft>
              <a:buFont typeface="Symbol" panose="05050102010706020507" pitchFamily="18" charset="2"/>
              <a:buChar char=""/>
            </a:pPr>
            <a:r>
              <a:rPr lang="en-IE" sz="1062">
                <a:ea typeface="Calibri" panose="020F0502020204030204" pitchFamily="34" charset="0"/>
                <a:cs typeface="Arial" panose="020B0604020202020204" pitchFamily="34" charset="0"/>
              </a:rPr>
              <a:t>To promote a mix of uses in a manner that creates a sustainable and active area (Objective UF2); </a:t>
            </a:r>
          </a:p>
          <a:p>
            <a:pPr marL="303535" lvl="0" indent="-303535">
              <a:lnSpc>
                <a:spcPct val="107000"/>
              </a:lnSpc>
              <a:spcAft>
                <a:spcPts val="0"/>
              </a:spcAft>
              <a:buFont typeface="Symbol" panose="05050102010706020507" pitchFamily="18" charset="2"/>
              <a:buChar char=""/>
            </a:pPr>
            <a:r>
              <a:rPr lang="en-IE" sz="1062">
                <a:ea typeface="Calibri" panose="020F0502020204030204" pitchFamily="34" charset="0"/>
                <a:cs typeface="Arial" panose="020B0604020202020204" pitchFamily="34" charset="0"/>
              </a:rPr>
              <a:t>To ensure that development is carried out in a design led manner that prioritises place making and accords with the core principles of urban design and the creation of integrated streets (Objective UF3);</a:t>
            </a:r>
          </a:p>
          <a:p>
            <a:pPr marL="303535" lvl="0" indent="-303535">
              <a:lnSpc>
                <a:spcPct val="107000"/>
              </a:lnSpc>
              <a:spcAft>
                <a:spcPts val="0"/>
              </a:spcAft>
              <a:buFont typeface="Symbol" panose="05050102010706020507" pitchFamily="18" charset="2"/>
              <a:buChar char=""/>
            </a:pPr>
            <a:r>
              <a:rPr lang="en-IE" sz="1062">
                <a:ea typeface="Calibri" panose="020F0502020204030204" pitchFamily="34" charset="0"/>
                <a:cs typeface="Arial" panose="020B0604020202020204" pitchFamily="34" charset="0"/>
              </a:rPr>
              <a:t>To promote a mix of uses in a manner that creates a sustainable and active area (Objective UF2); </a:t>
            </a:r>
          </a:p>
          <a:p>
            <a:pPr marL="303535" lvl="0" indent="-303535">
              <a:lnSpc>
                <a:spcPct val="107000"/>
              </a:lnSpc>
              <a:spcAft>
                <a:spcPts val="708"/>
              </a:spcAft>
              <a:buFont typeface="Symbol" panose="05050102010706020507" pitchFamily="18" charset="2"/>
              <a:buChar char=""/>
            </a:pPr>
            <a:r>
              <a:rPr lang="en-IE" sz="1062">
                <a:ea typeface="Calibri" panose="020F0502020204030204" pitchFamily="34" charset="0"/>
                <a:cs typeface="Arial" panose="020B0604020202020204" pitchFamily="34" charset="0"/>
              </a:rPr>
              <a:t> To ensure that development is carried out in a design led manner that prioritises place making and accords with the core principles of urban design and the creation of integrated streets (Objective UF3);</a:t>
            </a:r>
          </a:p>
        </p:txBody>
      </p:sp>
      <p:pic>
        <p:nvPicPr>
          <p:cNvPr id="15" name="Picture 14">
            <a:extLst>
              <a:ext uri="{FF2B5EF4-FFF2-40B4-BE49-F238E27FC236}">
                <a16:creationId xmlns:a16="http://schemas.microsoft.com/office/drawing/2014/main" id="{3B2CCE7E-B467-4A75-95A9-EB948B195DDA}"/>
              </a:ext>
            </a:extLst>
          </p:cNvPr>
          <p:cNvPicPr>
            <a:picLocks noChangeAspect="1"/>
          </p:cNvPicPr>
          <p:nvPr/>
        </p:nvPicPr>
        <p:blipFill rotWithShape="1">
          <a:blip r:embed="rId6">
            <a:extLst>
              <a:ext uri="{28A0092B-C50C-407E-A947-70E740481C1C}">
                <a14:useLocalDpi xmlns:a14="http://schemas.microsoft.com/office/drawing/2010/main" val="0"/>
              </a:ext>
            </a:extLst>
          </a:blip>
          <a:srcRect r="12100"/>
          <a:stretch/>
        </p:blipFill>
        <p:spPr>
          <a:xfrm>
            <a:off x="6221375" y="2128387"/>
            <a:ext cx="4431788" cy="3410434"/>
          </a:xfrm>
          <a:prstGeom prst="rect">
            <a:avLst/>
          </a:prstGeom>
        </p:spPr>
      </p:pic>
      <p:sp>
        <p:nvSpPr>
          <p:cNvPr id="16" name="TextBox 15">
            <a:extLst>
              <a:ext uri="{FF2B5EF4-FFF2-40B4-BE49-F238E27FC236}">
                <a16:creationId xmlns:a16="http://schemas.microsoft.com/office/drawing/2014/main" id="{58080353-5D4C-491E-B453-997F2318CC9B}"/>
              </a:ext>
            </a:extLst>
          </p:cNvPr>
          <p:cNvSpPr txBox="1"/>
          <p:nvPr/>
        </p:nvSpPr>
        <p:spPr>
          <a:xfrm>
            <a:off x="6163414" y="5599707"/>
            <a:ext cx="3951927" cy="178832"/>
          </a:xfrm>
          <a:prstGeom prst="rect">
            <a:avLst/>
          </a:prstGeom>
          <a:noFill/>
        </p:spPr>
        <p:txBody>
          <a:bodyPr wrap="square" rtlCol="0">
            <a:spAutoFit/>
          </a:bodyPr>
          <a:lstStyle/>
          <a:p>
            <a:r>
              <a:rPr lang="en-US" sz="885" i="1">
                <a:solidFill>
                  <a:schemeClr val="bg1">
                    <a:lumMod val="65000"/>
                  </a:schemeClr>
                </a:solidFill>
              </a:rPr>
              <a:t>Extract from the County Development Plan with </a:t>
            </a:r>
            <a:r>
              <a:rPr lang="en-US" sz="885" i="1" err="1">
                <a:solidFill>
                  <a:schemeClr val="bg1">
                    <a:lumMod val="65000"/>
                  </a:schemeClr>
                </a:solidFill>
              </a:rPr>
              <a:t>Tallaght</a:t>
            </a:r>
            <a:r>
              <a:rPr lang="en-US" sz="885" i="1">
                <a:solidFill>
                  <a:schemeClr val="bg1">
                    <a:lumMod val="65000"/>
                  </a:schemeClr>
                </a:solidFill>
              </a:rPr>
              <a:t> LAP boundary shown .</a:t>
            </a:r>
            <a:endParaRPr lang="en-IE" sz="885">
              <a:solidFill>
                <a:schemeClr val="bg1">
                  <a:lumMod val="65000"/>
                </a:schemeClr>
              </a:solidFill>
            </a:endParaRPr>
          </a:p>
        </p:txBody>
      </p:sp>
    </p:spTree>
    <p:extLst>
      <p:ext uri="{BB962C8B-B14F-4D97-AF65-F5344CB8AC3E}">
        <p14:creationId xmlns:p14="http://schemas.microsoft.com/office/powerpoint/2010/main" val="1417824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9251A84-0CA0-4618-9020-EE3E04C26DDA}"/>
              </a:ext>
            </a:extLst>
          </p:cNvPr>
          <p:cNvSpPr txBox="1"/>
          <p:nvPr/>
        </p:nvSpPr>
        <p:spPr>
          <a:xfrm>
            <a:off x="2361864" y="7094625"/>
            <a:ext cx="1645524" cy="187615"/>
          </a:xfrm>
          <a:prstGeom prst="rect">
            <a:avLst/>
          </a:prstGeom>
          <a:noFill/>
        </p:spPr>
        <p:txBody>
          <a:bodyPr wrap="square" rtlCol="0">
            <a:spAutoFit/>
          </a:bodyPr>
          <a:lstStyle/>
          <a:p>
            <a:r>
              <a:rPr lang="en-US" sz="974" i="1">
                <a:solidFill>
                  <a:schemeClr val="bg1">
                    <a:lumMod val="65000"/>
                  </a:schemeClr>
                </a:solidFill>
              </a:rPr>
              <a:t>Outline of the project area.</a:t>
            </a:r>
            <a:endParaRPr lang="en-IE" sz="974">
              <a:solidFill>
                <a:schemeClr val="bg1">
                  <a:lumMod val="65000"/>
                </a:schemeClr>
              </a:solidFill>
            </a:endParaRPr>
          </a:p>
        </p:txBody>
      </p:sp>
      <p:grpSp>
        <p:nvGrpSpPr>
          <p:cNvPr id="28" name="Group 27">
            <a:extLst>
              <a:ext uri="{FF2B5EF4-FFF2-40B4-BE49-F238E27FC236}">
                <a16:creationId xmlns:a16="http://schemas.microsoft.com/office/drawing/2014/main" id="{B0E81D94-21D6-495D-8754-0DDF3227EA72}"/>
              </a:ext>
            </a:extLst>
          </p:cNvPr>
          <p:cNvGrpSpPr/>
          <p:nvPr/>
        </p:nvGrpSpPr>
        <p:grpSpPr>
          <a:xfrm>
            <a:off x="8007897" y="9936777"/>
            <a:ext cx="2598983" cy="506196"/>
            <a:chOff x="8534400" y="6087913"/>
            <a:chExt cx="3314699" cy="645594"/>
          </a:xfrm>
        </p:grpSpPr>
        <p:pic>
          <p:nvPicPr>
            <p:cNvPr id="29" name="Picture 28">
              <a:extLst>
                <a:ext uri="{FF2B5EF4-FFF2-40B4-BE49-F238E27FC236}">
                  <a16:creationId xmlns:a16="http://schemas.microsoft.com/office/drawing/2014/main" id="{DAAD6529-4BAD-4AD8-95C0-E5EFFA3F8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2402" y="6304548"/>
              <a:ext cx="1836697" cy="304278"/>
            </a:xfrm>
            <a:prstGeom prst="rect">
              <a:avLst/>
            </a:prstGeom>
          </p:spPr>
        </p:pic>
        <p:pic>
          <p:nvPicPr>
            <p:cNvPr id="30" name="Picture 2" descr="South Dublin County Council - Publishers - data.gov.ie">
              <a:extLst>
                <a:ext uri="{FF2B5EF4-FFF2-40B4-BE49-F238E27FC236}">
                  <a16:creationId xmlns:a16="http://schemas.microsoft.com/office/drawing/2014/main" id="{79B8F354-32E3-412E-8A46-0ACACE91B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6087913"/>
              <a:ext cx="1373605" cy="645594"/>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itle 2">
            <a:extLst>
              <a:ext uri="{FF2B5EF4-FFF2-40B4-BE49-F238E27FC236}">
                <a16:creationId xmlns:a16="http://schemas.microsoft.com/office/drawing/2014/main" id="{CDC519EB-8676-4C97-A8F2-FA523A83BF41}"/>
              </a:ext>
            </a:extLst>
          </p:cNvPr>
          <p:cNvSpPr txBox="1">
            <a:spLocks/>
          </p:cNvSpPr>
          <p:nvPr/>
        </p:nvSpPr>
        <p:spPr>
          <a:xfrm>
            <a:off x="1641774" y="271380"/>
            <a:ext cx="8245049" cy="1039344"/>
          </a:xfrm>
          <a:prstGeom prst="rect">
            <a:avLst/>
          </a:prstGeom>
        </p:spPr>
        <p:txBody>
          <a:bodyPr vert="horz" lIns="80939" tIns="40469" rIns="80939" bIns="4046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187"/>
              <a:t>TALLAGHT PUBLIC REALM</a:t>
            </a:r>
            <a:br>
              <a:rPr lang="en-IE" sz="3187"/>
            </a:br>
            <a:r>
              <a:rPr lang="en-IE" sz="2833">
                <a:solidFill>
                  <a:schemeClr val="bg1">
                    <a:lumMod val="50000"/>
                  </a:schemeClr>
                </a:solidFill>
                <a:latin typeface="Abadi Extra Light" panose="020B0204020104020204" pitchFamily="34" charset="0"/>
              </a:rPr>
              <a:t>project area</a:t>
            </a:r>
          </a:p>
        </p:txBody>
      </p:sp>
      <p:sp>
        <p:nvSpPr>
          <p:cNvPr id="2" name="Rectangle 1">
            <a:extLst>
              <a:ext uri="{FF2B5EF4-FFF2-40B4-BE49-F238E27FC236}">
                <a16:creationId xmlns:a16="http://schemas.microsoft.com/office/drawing/2014/main" id="{1CF5E3FE-8873-47E2-951E-B32B363181E3}"/>
              </a:ext>
            </a:extLst>
          </p:cNvPr>
          <p:cNvSpPr/>
          <p:nvPr/>
        </p:nvSpPr>
        <p:spPr>
          <a:xfrm>
            <a:off x="5553052" y="7410925"/>
            <a:ext cx="4876306" cy="1012778"/>
          </a:xfrm>
          <a:prstGeom prst="rect">
            <a:avLst/>
          </a:prstGeom>
        </p:spPr>
        <p:txBody>
          <a:bodyPr wrap="square">
            <a:spAutoFit/>
          </a:bodyPr>
          <a:lstStyle/>
          <a:p>
            <a:pPr>
              <a:lnSpc>
                <a:spcPct val="107000"/>
              </a:lnSpc>
              <a:spcAft>
                <a:spcPts val="708"/>
              </a:spcAft>
            </a:pPr>
            <a:r>
              <a:rPr lang="en-IE" sz="1239" b="1" u="sng">
                <a:latin typeface="Calibri" panose="020F0502020204030204" pitchFamily="34" charset="0"/>
                <a:ea typeface="Calibri" panose="020F0502020204030204" pitchFamily="34" charset="0"/>
                <a:cs typeface="Times New Roman" panose="02020603050405020304" pitchFamily="18" charset="0"/>
              </a:rPr>
              <a:t>Design intent for Plaza and Squares in Tallaght LAP 2020</a:t>
            </a:r>
            <a:endParaRPr lang="en-IE" sz="1239">
              <a:latin typeface="Calibri" panose="020F0502020204030204" pitchFamily="34" charset="0"/>
              <a:ea typeface="Calibri" panose="020F0502020204030204" pitchFamily="34" charset="0"/>
              <a:cs typeface="Times New Roman" panose="02020603050405020304" pitchFamily="18" charset="0"/>
            </a:endParaRPr>
          </a:p>
          <a:p>
            <a:pPr marL="252946" lvl="0" indent="-252946">
              <a:buFont typeface="Arial" panose="020B0604020202020204" pitchFamily="34" charset="0"/>
              <a:buChar char="•"/>
            </a:pPr>
            <a:r>
              <a:rPr lang="en-IE" sz="1239"/>
              <a:t>Squares and spaces connect the mixed--use area</a:t>
            </a:r>
          </a:p>
          <a:p>
            <a:pPr marL="252946" lvl="0" indent="-252946">
              <a:buFont typeface="Arial" panose="020B0604020202020204" pitchFamily="34" charset="0"/>
              <a:buChar char="•"/>
            </a:pPr>
            <a:r>
              <a:rPr lang="en-IE" sz="1239"/>
              <a:t>Urban squares and spaces shall be designed to the highest quality taking into account:-</a:t>
            </a:r>
          </a:p>
          <a:p>
            <a:pPr marL="252946" lvl="0" indent="-252946">
              <a:buFont typeface="Arial" panose="020B0604020202020204" pitchFamily="34" charset="0"/>
              <a:buChar char="•"/>
            </a:pPr>
            <a:r>
              <a:rPr lang="en-IE" sz="1239"/>
              <a:t>quality of materials, </a:t>
            </a:r>
          </a:p>
          <a:p>
            <a:pPr marL="252946" lvl="0" indent="-252946">
              <a:buFont typeface="Arial" panose="020B0604020202020204" pitchFamily="34" charset="0"/>
              <a:buChar char="•"/>
            </a:pPr>
            <a:r>
              <a:rPr lang="en-IE" sz="1239"/>
              <a:t>variety of sub spaces</a:t>
            </a:r>
          </a:p>
          <a:p>
            <a:pPr marL="252946" lvl="0" indent="-252946">
              <a:buFont typeface="Arial" panose="020B0604020202020204" pitchFamily="34" charset="0"/>
              <a:buChar char="•"/>
            </a:pPr>
            <a:r>
              <a:rPr lang="en-IE" sz="1239"/>
              <a:t>links into and across the squares and spaces and </a:t>
            </a:r>
          </a:p>
          <a:p>
            <a:pPr marL="252946" lvl="0" indent="-252946">
              <a:buFont typeface="Arial" panose="020B0604020202020204" pitchFamily="34" charset="0"/>
              <a:buChar char="•"/>
            </a:pPr>
            <a:r>
              <a:rPr lang="en-IE" sz="1239"/>
              <a:t>maintenance and management of the spaces over time.</a:t>
            </a:r>
          </a:p>
        </p:txBody>
      </p:sp>
      <p:sp>
        <p:nvSpPr>
          <p:cNvPr id="3" name="Rectangle 2">
            <a:extLst>
              <a:ext uri="{FF2B5EF4-FFF2-40B4-BE49-F238E27FC236}">
                <a16:creationId xmlns:a16="http://schemas.microsoft.com/office/drawing/2014/main" id="{A6EA3F0C-5789-4232-85B4-CC14AFA08C9F}"/>
              </a:ext>
            </a:extLst>
          </p:cNvPr>
          <p:cNvSpPr/>
          <p:nvPr/>
        </p:nvSpPr>
        <p:spPr>
          <a:xfrm>
            <a:off x="1680443" y="7438480"/>
            <a:ext cx="3741408" cy="928267"/>
          </a:xfrm>
          <a:prstGeom prst="rect">
            <a:avLst/>
          </a:prstGeom>
        </p:spPr>
        <p:txBody>
          <a:bodyPr wrap="square">
            <a:spAutoFit/>
          </a:bodyPr>
          <a:lstStyle/>
          <a:p>
            <a:pPr>
              <a:lnSpc>
                <a:spcPct val="107000"/>
              </a:lnSpc>
              <a:spcAft>
                <a:spcPts val="708"/>
              </a:spcAft>
            </a:pPr>
            <a:r>
              <a:rPr lang="en-IE" sz="1239" b="1" u="sng">
                <a:latin typeface="Calibri" panose="020F0502020204030204" pitchFamily="34" charset="0"/>
                <a:ea typeface="Calibri" panose="020F0502020204030204" pitchFamily="34" charset="0"/>
                <a:cs typeface="Times New Roman" panose="02020603050405020304" pitchFamily="18" charset="0"/>
              </a:rPr>
              <a:t>Objectives of Tallaght Local Area Plan for the Urban Centre</a:t>
            </a:r>
            <a:endParaRPr lang="en-IE" sz="1239">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08"/>
              </a:spcAft>
            </a:pPr>
            <a:r>
              <a:rPr lang="en-IE" sz="1239" b="1" u="sng">
                <a:latin typeface="Calibri" panose="020F0502020204030204" pitchFamily="34" charset="0"/>
                <a:ea typeface="Calibri" panose="020F0502020204030204" pitchFamily="34" charset="0"/>
                <a:cs typeface="Times New Roman" panose="02020603050405020304" pitchFamily="18" charset="0"/>
              </a:rPr>
              <a:t>The Centre</a:t>
            </a:r>
            <a:r>
              <a:rPr lang="en-IE" sz="1239">
                <a:latin typeface="Calibri" panose="020F0502020204030204" pitchFamily="34" charset="0"/>
                <a:ea typeface="Calibri" panose="020F0502020204030204" pitchFamily="34" charset="0"/>
                <a:cs typeface="Times New Roman" panose="02020603050405020304" pitchFamily="18" charset="0"/>
              </a:rPr>
              <a:t>: Continued transformation towards a high quality mixed use urban centre of city scale and character, promotion of new and enhanced retail, civic and town centre uses, new employment space and a vibrant mix of residential, that will support the whole of the County all set within an attractive network of streets, spaces and buildings.</a:t>
            </a:r>
          </a:p>
        </p:txBody>
      </p:sp>
      <p:pic>
        <p:nvPicPr>
          <p:cNvPr id="18" name="Picture 17">
            <a:extLst>
              <a:ext uri="{FF2B5EF4-FFF2-40B4-BE49-F238E27FC236}">
                <a16:creationId xmlns:a16="http://schemas.microsoft.com/office/drawing/2014/main" id="{156BE5FD-45EE-43BE-80B7-22466431C8D8}"/>
              </a:ext>
            </a:extLst>
          </p:cNvPr>
          <p:cNvPicPr>
            <a:picLocks noChangeAspect="1"/>
          </p:cNvPicPr>
          <p:nvPr/>
        </p:nvPicPr>
        <p:blipFill rotWithShape="1">
          <a:blip r:embed="rId4"/>
          <a:srcRect l="9284" t="22608" r="69631" b="12536"/>
          <a:stretch/>
        </p:blipFill>
        <p:spPr>
          <a:xfrm>
            <a:off x="2455399" y="1310724"/>
            <a:ext cx="5850048" cy="5783901"/>
          </a:xfrm>
          <a:prstGeom prst="rect">
            <a:avLst/>
          </a:prstGeom>
        </p:spPr>
      </p:pic>
      <p:pic>
        <p:nvPicPr>
          <p:cNvPr id="32" name="Picture 31">
            <a:extLst>
              <a:ext uri="{FF2B5EF4-FFF2-40B4-BE49-F238E27FC236}">
                <a16:creationId xmlns:a16="http://schemas.microsoft.com/office/drawing/2014/main" id="{18CD1496-2A31-4118-AED6-9D04F9D976F2}"/>
              </a:ext>
            </a:extLst>
          </p:cNvPr>
          <p:cNvPicPr>
            <a:picLocks noChangeAspect="1"/>
          </p:cNvPicPr>
          <p:nvPr/>
        </p:nvPicPr>
        <p:blipFill rotWithShape="1">
          <a:blip r:embed="rId5">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6">
                    <a14:imgEffect>
                      <a14:backgroundRemoval t="10871" b="56373" l="5711" r="51397"/>
                    </a14:imgEffect>
                    <a14:imgEffect>
                      <a14:sharpenSoften amount="50000"/>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t="5183" r="42892" b="37940"/>
          <a:stretch/>
        </p:blipFill>
        <p:spPr>
          <a:xfrm>
            <a:off x="2816899" y="1039212"/>
            <a:ext cx="4299236" cy="6055413"/>
          </a:xfrm>
          <a:prstGeom prst="rect">
            <a:avLst/>
          </a:prstGeom>
          <a:ln>
            <a:noFill/>
          </a:ln>
          <a:effectLst>
            <a:outerShdw blurRad="50800" dist="50800" dir="5400000" algn="ctr" rotWithShape="0">
              <a:srgbClr val="000000">
                <a:alpha val="25000"/>
              </a:srgbClr>
            </a:outerShdw>
          </a:effectLst>
        </p:spPr>
      </p:pic>
    </p:spTree>
    <p:extLst>
      <p:ext uri="{BB962C8B-B14F-4D97-AF65-F5344CB8AC3E}">
        <p14:creationId xmlns:p14="http://schemas.microsoft.com/office/powerpoint/2010/main" val="336540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0C74D-5DD8-48D2-882F-A13797F5EDF6}"/>
              </a:ext>
            </a:extLst>
          </p:cNvPr>
          <p:cNvPicPr>
            <a:picLocks noChangeAspect="1"/>
          </p:cNvPicPr>
          <p:nvPr/>
        </p:nvPicPr>
        <p:blipFill rotWithShape="1">
          <a:blip r:embed="rId2">
            <a:extLst>
              <a:ext uri="{28A0092B-C50C-407E-A947-70E740481C1C}">
                <a14:useLocalDpi xmlns:a14="http://schemas.microsoft.com/office/drawing/2010/main" val="0"/>
              </a:ext>
            </a:extLst>
          </a:blip>
          <a:srcRect r="2985"/>
          <a:stretch/>
        </p:blipFill>
        <p:spPr>
          <a:xfrm>
            <a:off x="1316261" y="1588450"/>
            <a:ext cx="9559478" cy="3714799"/>
          </a:xfrm>
          <a:prstGeom prst="rect">
            <a:avLst/>
          </a:prstGeom>
        </p:spPr>
      </p:pic>
      <p:grpSp>
        <p:nvGrpSpPr>
          <p:cNvPr id="22" name="Group 21">
            <a:extLst>
              <a:ext uri="{FF2B5EF4-FFF2-40B4-BE49-F238E27FC236}">
                <a16:creationId xmlns:a16="http://schemas.microsoft.com/office/drawing/2014/main" id="{9F649F85-7F40-4611-A257-293D724398E9}"/>
              </a:ext>
            </a:extLst>
          </p:cNvPr>
          <p:cNvGrpSpPr/>
          <p:nvPr/>
        </p:nvGrpSpPr>
        <p:grpSpPr>
          <a:xfrm>
            <a:off x="1641773" y="6171543"/>
            <a:ext cx="2977158" cy="3765234"/>
            <a:chOff x="8812107" y="2136678"/>
            <a:chExt cx="2746586" cy="3473628"/>
          </a:xfrm>
        </p:grpSpPr>
        <p:pic>
          <p:nvPicPr>
            <p:cNvPr id="21" name="Picture 20">
              <a:extLst>
                <a:ext uri="{FF2B5EF4-FFF2-40B4-BE49-F238E27FC236}">
                  <a16:creationId xmlns:a16="http://schemas.microsoft.com/office/drawing/2014/main" id="{F1647571-0B9C-4FA2-AB1C-F64070CAAE24}"/>
                </a:ext>
              </a:extLst>
            </p:cNvPr>
            <p:cNvPicPr>
              <a:picLocks noChangeAspect="1"/>
            </p:cNvPicPr>
            <p:nvPr/>
          </p:nvPicPr>
          <p:blipFill rotWithShape="1">
            <a:blip r:embed="rId3"/>
            <a:srcRect l="8944" t="19193" r="73704" b="12536"/>
            <a:stretch/>
          </p:blipFill>
          <p:spPr>
            <a:xfrm>
              <a:off x="8812107" y="2136678"/>
              <a:ext cx="2746586" cy="3473628"/>
            </a:xfrm>
            <a:prstGeom prst="rect">
              <a:avLst/>
            </a:prstGeom>
          </p:spPr>
        </p:pic>
        <p:cxnSp>
          <p:nvCxnSpPr>
            <p:cNvPr id="9" name="Straight Arrow Connector 8">
              <a:extLst>
                <a:ext uri="{FF2B5EF4-FFF2-40B4-BE49-F238E27FC236}">
                  <a16:creationId xmlns:a16="http://schemas.microsoft.com/office/drawing/2014/main" id="{5C8A8D95-5C61-4F19-8A5E-823D3B8FDD42}"/>
                </a:ext>
              </a:extLst>
            </p:cNvPr>
            <p:cNvCxnSpPr>
              <a:cxnSpLocks/>
            </p:cNvCxnSpPr>
            <p:nvPr/>
          </p:nvCxnSpPr>
          <p:spPr>
            <a:xfrm flipH="1">
              <a:off x="9469044" y="5122464"/>
              <a:ext cx="1648765" cy="0"/>
            </a:xfrm>
            <a:prstGeom prst="straightConnector1">
              <a:avLst/>
            </a:prstGeom>
            <a:ln w="28575">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37069B7-8DB0-4009-87CB-2B2E39D72934}"/>
                </a:ext>
              </a:extLst>
            </p:cNvPr>
            <p:cNvCxnSpPr>
              <a:cxnSpLocks/>
            </p:cNvCxnSpPr>
            <p:nvPr/>
          </p:nvCxnSpPr>
          <p:spPr>
            <a:xfrm flipH="1" flipV="1">
              <a:off x="11000684" y="3090792"/>
              <a:ext cx="158433" cy="2031673"/>
            </a:xfrm>
            <a:prstGeom prst="straightConnector1">
              <a:avLst/>
            </a:prstGeom>
            <a:ln w="28575">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B0B54BE0-DDBC-4637-BC29-B7AD437DCB5E}"/>
                </a:ext>
              </a:extLst>
            </p:cNvPr>
            <p:cNvSpPr/>
            <p:nvPr/>
          </p:nvSpPr>
          <p:spPr>
            <a:xfrm rot="1770911" flipH="1">
              <a:off x="8892381" y="2629061"/>
              <a:ext cx="2407501" cy="2628702"/>
            </a:xfrm>
            <a:prstGeom prst="arc">
              <a:avLst>
                <a:gd name="adj1" fmla="val 15526694"/>
                <a:gd name="adj2" fmla="val 5035005"/>
              </a:avLst>
            </a:prstGeom>
            <a:ln w="6350">
              <a:solidFill>
                <a:srgbClr val="FFC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sz="1411"/>
            </a:p>
          </p:txBody>
        </p:sp>
      </p:grpSp>
      <p:sp>
        <p:nvSpPr>
          <p:cNvPr id="16" name="TextBox 15">
            <a:extLst>
              <a:ext uri="{FF2B5EF4-FFF2-40B4-BE49-F238E27FC236}">
                <a16:creationId xmlns:a16="http://schemas.microsoft.com/office/drawing/2014/main" id="{84576182-2181-4C06-91AA-169D06C4DF01}"/>
              </a:ext>
            </a:extLst>
          </p:cNvPr>
          <p:cNvSpPr txBox="1"/>
          <p:nvPr/>
        </p:nvSpPr>
        <p:spPr>
          <a:xfrm>
            <a:off x="1515619" y="5374190"/>
            <a:ext cx="3595043" cy="178832"/>
          </a:xfrm>
          <a:prstGeom prst="rect">
            <a:avLst/>
          </a:prstGeom>
          <a:noFill/>
        </p:spPr>
        <p:txBody>
          <a:bodyPr wrap="square" rtlCol="0">
            <a:spAutoFit/>
          </a:bodyPr>
          <a:lstStyle/>
          <a:p>
            <a:r>
              <a:rPr lang="en-US" sz="885" i="1">
                <a:solidFill>
                  <a:schemeClr val="bg1">
                    <a:lumMod val="65000"/>
                  </a:schemeClr>
                </a:solidFill>
              </a:rPr>
              <a:t>Aerial photograph and satellite map of the site and </a:t>
            </a:r>
            <a:r>
              <a:rPr lang="en-US" sz="885" i="1" err="1">
                <a:solidFill>
                  <a:schemeClr val="bg1">
                    <a:lumMod val="65000"/>
                  </a:schemeClr>
                </a:solidFill>
              </a:rPr>
              <a:t>Tallaght</a:t>
            </a:r>
            <a:r>
              <a:rPr lang="en-US" sz="885" i="1">
                <a:solidFill>
                  <a:schemeClr val="bg1">
                    <a:lumMod val="65000"/>
                  </a:schemeClr>
                </a:solidFill>
              </a:rPr>
              <a:t> town </a:t>
            </a:r>
            <a:r>
              <a:rPr lang="en-US" sz="885" i="1" err="1">
                <a:solidFill>
                  <a:schemeClr val="bg1">
                    <a:lumMod val="65000"/>
                  </a:schemeClr>
                </a:solidFill>
              </a:rPr>
              <a:t>centre</a:t>
            </a:r>
            <a:r>
              <a:rPr lang="en-US" sz="885" i="1">
                <a:solidFill>
                  <a:schemeClr val="bg1">
                    <a:lumMod val="65000"/>
                  </a:schemeClr>
                </a:solidFill>
              </a:rPr>
              <a:t> context.</a:t>
            </a:r>
            <a:endParaRPr lang="en-IE" sz="885">
              <a:solidFill>
                <a:schemeClr val="bg1">
                  <a:lumMod val="65000"/>
                </a:schemeClr>
              </a:solidFill>
            </a:endParaRPr>
          </a:p>
        </p:txBody>
      </p:sp>
      <p:sp>
        <p:nvSpPr>
          <p:cNvPr id="20" name="TextBox 19">
            <a:extLst>
              <a:ext uri="{FF2B5EF4-FFF2-40B4-BE49-F238E27FC236}">
                <a16:creationId xmlns:a16="http://schemas.microsoft.com/office/drawing/2014/main" id="{84863D05-3A6B-4795-9524-230EB325D11B}"/>
              </a:ext>
            </a:extLst>
          </p:cNvPr>
          <p:cNvSpPr txBox="1"/>
          <p:nvPr/>
        </p:nvSpPr>
        <p:spPr>
          <a:xfrm>
            <a:off x="4684780" y="9558166"/>
            <a:ext cx="1552926" cy="265329"/>
          </a:xfrm>
          <a:prstGeom prst="rect">
            <a:avLst/>
          </a:prstGeom>
          <a:noFill/>
        </p:spPr>
        <p:txBody>
          <a:bodyPr wrap="square" rtlCol="0">
            <a:spAutoFit/>
          </a:bodyPr>
          <a:lstStyle/>
          <a:p>
            <a:r>
              <a:rPr lang="en-US" sz="885" i="1">
                <a:solidFill>
                  <a:schemeClr val="bg1">
                    <a:lumMod val="65000"/>
                  </a:schemeClr>
                </a:solidFill>
              </a:rPr>
              <a:t>Annotations depict which direction the aerial photograph was taken.</a:t>
            </a:r>
            <a:endParaRPr lang="en-IE" sz="885">
              <a:solidFill>
                <a:schemeClr val="bg1">
                  <a:lumMod val="65000"/>
                </a:schemeClr>
              </a:solidFill>
            </a:endParaRPr>
          </a:p>
        </p:txBody>
      </p:sp>
      <p:grpSp>
        <p:nvGrpSpPr>
          <p:cNvPr id="23" name="Group 22">
            <a:extLst>
              <a:ext uri="{FF2B5EF4-FFF2-40B4-BE49-F238E27FC236}">
                <a16:creationId xmlns:a16="http://schemas.microsoft.com/office/drawing/2014/main" id="{04375D01-5D3E-4A3A-9760-82AFD9B9A90C}"/>
              </a:ext>
            </a:extLst>
          </p:cNvPr>
          <p:cNvGrpSpPr/>
          <p:nvPr/>
        </p:nvGrpSpPr>
        <p:grpSpPr>
          <a:xfrm>
            <a:off x="8007897" y="9936777"/>
            <a:ext cx="2598983" cy="506196"/>
            <a:chOff x="8534400" y="6087913"/>
            <a:chExt cx="3314699" cy="645594"/>
          </a:xfrm>
        </p:grpSpPr>
        <p:pic>
          <p:nvPicPr>
            <p:cNvPr id="24" name="Picture 23">
              <a:extLst>
                <a:ext uri="{FF2B5EF4-FFF2-40B4-BE49-F238E27FC236}">
                  <a16:creationId xmlns:a16="http://schemas.microsoft.com/office/drawing/2014/main" id="{E43C789B-C7CA-4975-AF3D-FAF6F3C49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402" y="6304548"/>
              <a:ext cx="1836697" cy="304278"/>
            </a:xfrm>
            <a:prstGeom prst="rect">
              <a:avLst/>
            </a:prstGeom>
          </p:spPr>
        </p:pic>
        <p:pic>
          <p:nvPicPr>
            <p:cNvPr id="25" name="Picture 2" descr="South Dublin County Council - Publishers - data.gov.ie">
              <a:extLst>
                <a:ext uri="{FF2B5EF4-FFF2-40B4-BE49-F238E27FC236}">
                  <a16:creationId xmlns:a16="http://schemas.microsoft.com/office/drawing/2014/main" id="{7577622A-3662-4721-A043-5CF4A0CE2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6087913"/>
              <a:ext cx="1373605" cy="64559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itle 2">
            <a:extLst>
              <a:ext uri="{FF2B5EF4-FFF2-40B4-BE49-F238E27FC236}">
                <a16:creationId xmlns:a16="http://schemas.microsoft.com/office/drawing/2014/main" id="{7E64E494-C882-468A-91A3-2255F5976AA1}"/>
              </a:ext>
            </a:extLst>
          </p:cNvPr>
          <p:cNvSpPr txBox="1">
            <a:spLocks/>
          </p:cNvSpPr>
          <p:nvPr/>
        </p:nvSpPr>
        <p:spPr>
          <a:xfrm>
            <a:off x="1641774" y="271380"/>
            <a:ext cx="8245049" cy="1039344"/>
          </a:xfrm>
          <a:prstGeom prst="rect">
            <a:avLst/>
          </a:prstGeom>
        </p:spPr>
        <p:txBody>
          <a:bodyPr vert="horz" lIns="80939" tIns="40469" rIns="80939" bIns="4046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187"/>
              <a:t>TALLAGHT PUBLIC REALM</a:t>
            </a:r>
            <a:br>
              <a:rPr lang="en-IE" sz="3187"/>
            </a:br>
            <a:r>
              <a:rPr lang="en-IE" sz="2833">
                <a:solidFill>
                  <a:schemeClr val="bg1">
                    <a:lumMod val="50000"/>
                  </a:schemeClr>
                </a:solidFill>
                <a:latin typeface="Abadi Extra Light" panose="020B0204020104020204" pitchFamily="34" charset="0"/>
              </a:rPr>
              <a:t>project area</a:t>
            </a:r>
            <a:endParaRPr lang="en-IE" sz="3187">
              <a:solidFill>
                <a:schemeClr val="bg1">
                  <a:lumMod val="50000"/>
                </a:schemeClr>
              </a:solidFill>
              <a:latin typeface="Abadi Extra Light" panose="020B0204020104020204" pitchFamily="34" charset="0"/>
            </a:endParaRPr>
          </a:p>
        </p:txBody>
      </p:sp>
      <p:sp>
        <p:nvSpPr>
          <p:cNvPr id="2" name="Rectangle 1">
            <a:extLst>
              <a:ext uri="{FF2B5EF4-FFF2-40B4-BE49-F238E27FC236}">
                <a16:creationId xmlns:a16="http://schemas.microsoft.com/office/drawing/2014/main" id="{75EABBD4-EC95-4328-8185-E732A8EDEE6F}"/>
              </a:ext>
            </a:extLst>
          </p:cNvPr>
          <p:cNvSpPr/>
          <p:nvPr/>
        </p:nvSpPr>
        <p:spPr>
          <a:xfrm>
            <a:off x="5461242" y="5728351"/>
            <a:ext cx="4777631" cy="2393669"/>
          </a:xfrm>
          <a:prstGeom prst="rect">
            <a:avLst/>
          </a:prstGeom>
        </p:spPr>
        <p:txBody>
          <a:bodyPr wrap="square">
            <a:spAutoFit/>
          </a:bodyPr>
          <a:lstStyle/>
          <a:p>
            <a:pPr marL="303535" lvl="0" indent="-303535">
              <a:spcAft>
                <a:spcPts val="0"/>
              </a:spcAft>
              <a:buFont typeface="Symbol" panose="05050102010706020507" pitchFamily="18" charset="2"/>
              <a:buChar char=""/>
            </a:pPr>
            <a:endParaRPr lang="en-IE" sz="1239">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r>
              <a:rPr lang="en-IE" sz="1239" b="1">
                <a:solidFill>
                  <a:srgbClr val="000000"/>
                </a:solidFill>
                <a:latin typeface="Calibri" panose="020F0502020204030204" pitchFamily="34" charset="0"/>
                <a:ea typeface="Calibri" panose="020F0502020204030204" pitchFamily="34" charset="0"/>
                <a:cs typeface="Calibri" panose="020F0502020204030204" pitchFamily="34" charset="0"/>
              </a:rPr>
              <a:t>Tallaght Core Centre</a:t>
            </a:r>
          </a:p>
          <a:p>
            <a:endParaRPr lang="en-IE" sz="1239">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03535" lvl="0" indent="-303535">
              <a:spcAft>
                <a:spcPts val="0"/>
              </a:spcAft>
              <a:buFont typeface="Symbol" panose="05050102010706020507" pitchFamily="18" charset="2"/>
              <a:buChar char=""/>
            </a:pPr>
            <a:r>
              <a:rPr lang="en-IE" sz="1239">
                <a:solidFill>
                  <a:srgbClr val="000000"/>
                </a:solidFill>
                <a:latin typeface="Calibri" panose="020F0502020204030204" pitchFamily="34" charset="0"/>
                <a:ea typeface="Times New Roman" panose="02020603050405020304" pitchFamily="18" charset="0"/>
                <a:cs typeface="Calibri" panose="020F0502020204030204" pitchFamily="34" charset="0"/>
              </a:rPr>
              <a:t>Tallaght Central population of 76,119</a:t>
            </a:r>
          </a:p>
          <a:p>
            <a:pPr marL="303535" lvl="0" indent="-303535">
              <a:spcAft>
                <a:spcPts val="0"/>
              </a:spcAft>
              <a:buFont typeface="Symbol" panose="05050102010706020507" pitchFamily="18" charset="2"/>
              <a:buChar char=""/>
            </a:pPr>
            <a:endParaRPr lang="en-IE" sz="1239">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03535" lvl="0" indent="-303535">
              <a:spcAft>
                <a:spcPts val="0"/>
              </a:spcAft>
              <a:buFont typeface="Symbol" panose="05050102010706020507" pitchFamily="18" charset="2"/>
              <a:buChar char=""/>
            </a:pPr>
            <a:r>
              <a:rPr lang="en-IE" sz="1239">
                <a:solidFill>
                  <a:srgbClr val="000000"/>
                </a:solidFill>
                <a:latin typeface="Calibri" panose="020F0502020204030204" pitchFamily="34" charset="0"/>
                <a:ea typeface="Times New Roman" panose="02020603050405020304" pitchFamily="18" charset="0"/>
                <a:cs typeface="Calibri" panose="020F0502020204030204" pitchFamily="34" charset="0"/>
              </a:rPr>
              <a:t>Tallaght Core population of 6,126  </a:t>
            </a:r>
            <a:r>
              <a:rPr lang="en-IE" sz="1239">
                <a:solidFill>
                  <a:srgbClr val="000000"/>
                </a:solidFill>
                <a:latin typeface="Calibri" panose="020F0502020204030204" pitchFamily="34" charset="0"/>
                <a:ea typeface="Calibri" panose="020F0502020204030204" pitchFamily="34" charset="0"/>
                <a:cs typeface="Calibri" panose="020F0502020204030204" pitchFamily="34" charset="0"/>
              </a:rPr>
              <a:t>(Source Census 2016)</a:t>
            </a:r>
          </a:p>
          <a:p>
            <a:pPr marL="303535" lvl="0" indent="-303535">
              <a:spcAft>
                <a:spcPts val="0"/>
              </a:spcAft>
              <a:buFont typeface="Symbol" panose="05050102010706020507" pitchFamily="18" charset="2"/>
              <a:buChar char=""/>
            </a:pPr>
            <a:endParaRPr lang="en-IE" sz="1239">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03535" lvl="0" indent="-303535">
              <a:spcAft>
                <a:spcPts val="0"/>
              </a:spcAft>
              <a:buFont typeface="Symbol" panose="05050102010706020507" pitchFamily="18" charset="2"/>
              <a:buChar char=""/>
            </a:pPr>
            <a:r>
              <a:rPr lang="en-IE" sz="1239">
                <a:solidFill>
                  <a:srgbClr val="000000"/>
                </a:solidFill>
                <a:latin typeface="Calibri" panose="020F0502020204030204" pitchFamily="34" charset="0"/>
                <a:ea typeface="Times New Roman" panose="02020603050405020304" pitchFamily="18" charset="0"/>
                <a:cs typeface="Calibri" panose="020F0502020204030204" pitchFamily="34" charset="0"/>
              </a:rPr>
              <a:t>Diverse and integrated community</a:t>
            </a:r>
          </a:p>
          <a:p>
            <a:pPr marL="303535" lvl="0" indent="-303535">
              <a:spcAft>
                <a:spcPts val="0"/>
              </a:spcAft>
              <a:buFont typeface="Symbol" panose="05050102010706020507" pitchFamily="18" charset="2"/>
              <a:buChar char=""/>
            </a:pPr>
            <a:endParaRPr lang="en-IE" sz="1239" b="1">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0">
              <a:spcAft>
                <a:spcPts val="0"/>
              </a:spcAft>
            </a:pPr>
            <a:r>
              <a:rPr lang="en-IE" sz="1239" b="1">
                <a:solidFill>
                  <a:srgbClr val="000000"/>
                </a:solidFill>
                <a:latin typeface="Calibri" panose="020F0502020204030204" pitchFamily="34" charset="0"/>
                <a:ea typeface="Calibri" panose="020F0502020204030204" pitchFamily="34" charset="0"/>
                <a:cs typeface="Calibri" panose="020F0502020204030204" pitchFamily="34" charset="0"/>
              </a:rPr>
              <a:t>Objectives for Project</a:t>
            </a:r>
          </a:p>
          <a:p>
            <a:pPr lvl="0">
              <a:spcAft>
                <a:spcPts val="0"/>
              </a:spcAft>
            </a:pPr>
            <a:endParaRPr lang="en-IE" sz="1239">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2946" lvl="0" indent="-252946">
              <a:buFont typeface="Arial" panose="020B0604020202020204" pitchFamily="34" charset="0"/>
              <a:buChar char="•"/>
            </a:pPr>
            <a:r>
              <a:rPr lang="en-IE" sz="1239"/>
              <a:t>Unlocking a new urban quarter for Tallaght Core Centre to integrate with existing spaces and  redefine and recreate links to existing Public realm</a:t>
            </a:r>
          </a:p>
          <a:p>
            <a:pPr marL="252946" lvl="0" indent="-252946">
              <a:buFont typeface="Arial" panose="020B0604020202020204" pitchFamily="34" charset="0"/>
              <a:buChar char="•"/>
            </a:pPr>
            <a:endParaRPr lang="en-IE" sz="1239"/>
          </a:p>
          <a:p>
            <a:pPr marL="252946" lvl="0" indent="-252946">
              <a:buFont typeface="Arial" panose="020B0604020202020204" pitchFamily="34" charset="0"/>
              <a:buChar char="•"/>
            </a:pPr>
            <a:r>
              <a:rPr lang="en-IE" sz="1239"/>
              <a:t>Encourage public spaces to be seen as assets that encourage sociability, gatherings, events, accessibility and daily activities.</a:t>
            </a:r>
          </a:p>
          <a:p>
            <a:pPr marL="252946" lvl="0" indent="-252946">
              <a:buFont typeface="Arial" panose="020B0604020202020204" pitchFamily="34" charset="0"/>
              <a:buChar char="•"/>
            </a:pPr>
            <a:endParaRPr lang="en-IE" sz="1239"/>
          </a:p>
          <a:p>
            <a:pPr marL="252946" lvl="0" indent="-252946">
              <a:buFont typeface="Arial" panose="020B0604020202020204" pitchFamily="34" charset="0"/>
              <a:buChar char="•"/>
            </a:pPr>
            <a:r>
              <a:rPr lang="en-IE" sz="1239"/>
              <a:t>Integrate and improve urban setting and place making for proposed developments including adjacent and interconnected sites.</a:t>
            </a:r>
          </a:p>
        </p:txBody>
      </p:sp>
    </p:spTree>
    <p:extLst>
      <p:ext uri="{BB962C8B-B14F-4D97-AF65-F5344CB8AC3E}">
        <p14:creationId xmlns:p14="http://schemas.microsoft.com/office/powerpoint/2010/main" val="3183196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DBA2F34D-5A54-4B20-AE4B-26A62712C304}"/>
              </a:ext>
            </a:extLst>
          </p:cNvPr>
          <p:cNvPicPr>
            <a:picLocks noChangeAspect="1"/>
          </p:cNvPicPr>
          <p:nvPr/>
        </p:nvPicPr>
        <p:blipFill rotWithShape="1">
          <a:blip r:embed="rId2">
            <a:extLst>
              <a:ext uri="{28A0092B-C50C-407E-A947-70E740481C1C}">
                <a14:useLocalDpi xmlns:a14="http://schemas.microsoft.com/office/drawing/2010/main" val="0"/>
              </a:ext>
            </a:extLst>
          </a:blip>
          <a:srcRect l="17662" t="4258" r="10593" b="14669"/>
          <a:stretch/>
        </p:blipFill>
        <p:spPr>
          <a:xfrm>
            <a:off x="5473114" y="271380"/>
            <a:ext cx="5015364" cy="9546445"/>
          </a:xfrm>
          <a:prstGeom prst="rect">
            <a:avLst/>
          </a:prstGeom>
        </p:spPr>
      </p:pic>
      <p:grpSp>
        <p:nvGrpSpPr>
          <p:cNvPr id="17" name="Group 16">
            <a:extLst>
              <a:ext uri="{FF2B5EF4-FFF2-40B4-BE49-F238E27FC236}">
                <a16:creationId xmlns:a16="http://schemas.microsoft.com/office/drawing/2014/main" id="{A739F0B4-128C-4178-B17A-AE77D38C564F}"/>
              </a:ext>
            </a:extLst>
          </p:cNvPr>
          <p:cNvGrpSpPr/>
          <p:nvPr/>
        </p:nvGrpSpPr>
        <p:grpSpPr>
          <a:xfrm>
            <a:off x="8007897" y="9936777"/>
            <a:ext cx="2598983" cy="506196"/>
            <a:chOff x="8534400" y="6087913"/>
            <a:chExt cx="3314699" cy="645594"/>
          </a:xfrm>
        </p:grpSpPr>
        <p:pic>
          <p:nvPicPr>
            <p:cNvPr id="18" name="Picture 17">
              <a:extLst>
                <a:ext uri="{FF2B5EF4-FFF2-40B4-BE49-F238E27FC236}">
                  <a16:creationId xmlns:a16="http://schemas.microsoft.com/office/drawing/2014/main" id="{44045F1E-6DD4-426F-8DE4-134915306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402" y="6304548"/>
              <a:ext cx="1836697" cy="304278"/>
            </a:xfrm>
            <a:prstGeom prst="rect">
              <a:avLst/>
            </a:prstGeom>
          </p:spPr>
        </p:pic>
        <p:pic>
          <p:nvPicPr>
            <p:cNvPr id="19" name="Picture 2" descr="South Dublin County Council - Publishers - data.gov.ie">
              <a:extLst>
                <a:ext uri="{FF2B5EF4-FFF2-40B4-BE49-F238E27FC236}">
                  <a16:creationId xmlns:a16="http://schemas.microsoft.com/office/drawing/2014/main" id="{14F0BF75-5C2D-4BC7-B8BF-E5622F27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087913"/>
              <a:ext cx="1373605" cy="64559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itle 2">
            <a:extLst>
              <a:ext uri="{FF2B5EF4-FFF2-40B4-BE49-F238E27FC236}">
                <a16:creationId xmlns:a16="http://schemas.microsoft.com/office/drawing/2014/main" id="{2C45F89F-2959-4706-8D67-B150FC9E54E7}"/>
              </a:ext>
            </a:extLst>
          </p:cNvPr>
          <p:cNvSpPr txBox="1">
            <a:spLocks/>
          </p:cNvSpPr>
          <p:nvPr/>
        </p:nvSpPr>
        <p:spPr>
          <a:xfrm>
            <a:off x="1641774" y="271380"/>
            <a:ext cx="8245049" cy="1039344"/>
          </a:xfrm>
          <a:prstGeom prst="rect">
            <a:avLst/>
          </a:prstGeom>
        </p:spPr>
        <p:txBody>
          <a:bodyPr vert="horz" lIns="80939" tIns="40469" rIns="80939" bIns="4046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187"/>
              <a:t>TALLAGHT PUBLIC REALM</a:t>
            </a:r>
            <a:br>
              <a:rPr lang="en-IE" sz="3187"/>
            </a:br>
            <a:r>
              <a:rPr lang="en-IE" sz="2833">
                <a:solidFill>
                  <a:schemeClr val="bg1">
                    <a:lumMod val="50000"/>
                  </a:schemeClr>
                </a:solidFill>
                <a:latin typeface="Abadi Extra Light" panose="020B0204020104020204" pitchFamily="34" charset="0"/>
              </a:rPr>
              <a:t>proposed plan</a:t>
            </a:r>
            <a:endParaRPr lang="en-IE" sz="3187">
              <a:solidFill>
                <a:schemeClr val="bg1">
                  <a:lumMod val="50000"/>
                </a:schemeClr>
              </a:solidFill>
              <a:latin typeface="Abadi Extra Light" panose="020B0204020104020204" pitchFamily="34" charset="0"/>
            </a:endParaRPr>
          </a:p>
        </p:txBody>
      </p:sp>
      <p:sp>
        <p:nvSpPr>
          <p:cNvPr id="23" name="TextBox 22">
            <a:extLst>
              <a:ext uri="{FF2B5EF4-FFF2-40B4-BE49-F238E27FC236}">
                <a16:creationId xmlns:a16="http://schemas.microsoft.com/office/drawing/2014/main" id="{3E75122D-9E2D-40EB-8EF8-591A42CF898C}"/>
              </a:ext>
            </a:extLst>
          </p:cNvPr>
          <p:cNvSpPr txBox="1"/>
          <p:nvPr/>
        </p:nvSpPr>
        <p:spPr>
          <a:xfrm>
            <a:off x="9053954" y="9599883"/>
            <a:ext cx="1552926" cy="178832"/>
          </a:xfrm>
          <a:prstGeom prst="rect">
            <a:avLst/>
          </a:prstGeom>
          <a:noFill/>
        </p:spPr>
        <p:txBody>
          <a:bodyPr wrap="square" rtlCol="0">
            <a:spAutoFit/>
          </a:bodyPr>
          <a:lstStyle/>
          <a:p>
            <a:r>
              <a:rPr lang="en-US" sz="885" i="1">
                <a:solidFill>
                  <a:schemeClr val="bg1">
                    <a:lumMod val="65000"/>
                  </a:schemeClr>
                </a:solidFill>
              </a:rPr>
              <a:t>Landscape Masterplan</a:t>
            </a:r>
            <a:endParaRPr lang="en-IE" sz="885">
              <a:solidFill>
                <a:schemeClr val="bg1">
                  <a:lumMod val="65000"/>
                </a:schemeClr>
              </a:solidFill>
            </a:endParaRPr>
          </a:p>
        </p:txBody>
      </p:sp>
      <p:sp>
        <p:nvSpPr>
          <p:cNvPr id="2" name="Rectangle 1">
            <a:extLst>
              <a:ext uri="{FF2B5EF4-FFF2-40B4-BE49-F238E27FC236}">
                <a16:creationId xmlns:a16="http://schemas.microsoft.com/office/drawing/2014/main" id="{B0B4C0E5-C20C-4DA5-802E-DF0F54CB0903}"/>
              </a:ext>
            </a:extLst>
          </p:cNvPr>
          <p:cNvSpPr/>
          <p:nvPr/>
        </p:nvSpPr>
        <p:spPr>
          <a:xfrm>
            <a:off x="2661995" y="1879060"/>
            <a:ext cx="2237448" cy="337465"/>
          </a:xfrm>
          <a:prstGeom prst="rect">
            <a:avLst/>
          </a:prstGeom>
        </p:spPr>
        <p:txBody>
          <a:bodyPr wrap="square">
            <a:spAutoFit/>
          </a:bodyPr>
          <a:lstStyle/>
          <a:p>
            <a:pPr algn="r"/>
            <a:r>
              <a:rPr lang="en-IE" sz="1593" b="1" dirty="0">
                <a:solidFill>
                  <a:srgbClr val="000000"/>
                </a:solidFill>
                <a:latin typeface="Calibri" panose="020F0502020204030204" pitchFamily="34" charset="0"/>
                <a:ea typeface="Calibri" panose="020F0502020204030204" pitchFamily="34" charset="0"/>
                <a:cs typeface="Calibri" panose="020F0502020204030204" pitchFamily="34" charset="0"/>
              </a:rPr>
              <a:t>Innovation Square</a:t>
            </a:r>
          </a:p>
        </p:txBody>
      </p:sp>
      <p:sp>
        <p:nvSpPr>
          <p:cNvPr id="14" name="Rectangle 13">
            <a:extLst>
              <a:ext uri="{FF2B5EF4-FFF2-40B4-BE49-F238E27FC236}">
                <a16:creationId xmlns:a16="http://schemas.microsoft.com/office/drawing/2014/main" id="{03FFF4BE-7699-41A0-BCA6-94FB830EA077}"/>
              </a:ext>
            </a:extLst>
          </p:cNvPr>
          <p:cNvSpPr/>
          <p:nvPr/>
        </p:nvSpPr>
        <p:spPr>
          <a:xfrm>
            <a:off x="2759616" y="4401365"/>
            <a:ext cx="2139827" cy="248081"/>
          </a:xfrm>
          <a:prstGeom prst="rect">
            <a:avLst/>
          </a:prstGeom>
        </p:spPr>
        <p:txBody>
          <a:bodyPr wrap="square">
            <a:spAutoFit/>
          </a:bodyPr>
          <a:lstStyle/>
          <a:p>
            <a:pPr algn="r"/>
            <a:r>
              <a:rPr lang="en-IE" sz="1593" b="1">
                <a:solidFill>
                  <a:srgbClr val="000000"/>
                </a:solidFill>
                <a:latin typeface="Calibri" panose="020F0502020204030204" pitchFamily="34" charset="0"/>
                <a:ea typeface="Calibri" panose="020F0502020204030204" pitchFamily="34" charset="0"/>
                <a:cs typeface="Calibri" panose="020F0502020204030204" pitchFamily="34" charset="0"/>
              </a:rPr>
              <a:t>School Pedestrian Link</a:t>
            </a:r>
          </a:p>
        </p:txBody>
      </p:sp>
      <p:sp>
        <p:nvSpPr>
          <p:cNvPr id="15" name="Rectangle 14">
            <a:extLst>
              <a:ext uri="{FF2B5EF4-FFF2-40B4-BE49-F238E27FC236}">
                <a16:creationId xmlns:a16="http://schemas.microsoft.com/office/drawing/2014/main" id="{C53EE8BC-15E4-4E42-98D1-51129575251C}"/>
              </a:ext>
            </a:extLst>
          </p:cNvPr>
          <p:cNvSpPr/>
          <p:nvPr/>
        </p:nvSpPr>
        <p:spPr>
          <a:xfrm>
            <a:off x="2420666" y="7054074"/>
            <a:ext cx="2478776" cy="248081"/>
          </a:xfrm>
          <a:prstGeom prst="rect">
            <a:avLst/>
          </a:prstGeom>
        </p:spPr>
        <p:txBody>
          <a:bodyPr wrap="square">
            <a:spAutoFit/>
          </a:bodyPr>
          <a:lstStyle/>
          <a:p>
            <a:pPr algn="r"/>
            <a:r>
              <a:rPr lang="en-IE" sz="1593" b="1">
                <a:solidFill>
                  <a:srgbClr val="000000"/>
                </a:solidFill>
                <a:latin typeface="Calibri" panose="020F0502020204030204" pitchFamily="34" charset="0"/>
                <a:ea typeface="Calibri" panose="020F0502020204030204" pitchFamily="34" charset="0"/>
                <a:cs typeface="Calibri" panose="020F0502020204030204" pitchFamily="34" charset="0"/>
              </a:rPr>
              <a:t>County Hall Pedestrian Link</a:t>
            </a:r>
          </a:p>
        </p:txBody>
      </p:sp>
      <p:sp>
        <p:nvSpPr>
          <p:cNvPr id="16" name="Rectangle 15">
            <a:extLst>
              <a:ext uri="{FF2B5EF4-FFF2-40B4-BE49-F238E27FC236}">
                <a16:creationId xmlns:a16="http://schemas.microsoft.com/office/drawing/2014/main" id="{3D559530-D420-43F7-AB4E-9527E8ADDB6D}"/>
              </a:ext>
            </a:extLst>
          </p:cNvPr>
          <p:cNvSpPr/>
          <p:nvPr/>
        </p:nvSpPr>
        <p:spPr>
          <a:xfrm>
            <a:off x="3333535" y="8517666"/>
            <a:ext cx="1565907" cy="337465"/>
          </a:xfrm>
          <a:prstGeom prst="rect">
            <a:avLst/>
          </a:prstGeom>
        </p:spPr>
        <p:txBody>
          <a:bodyPr wrap="square">
            <a:spAutoFit/>
          </a:bodyPr>
          <a:lstStyle/>
          <a:p>
            <a:pPr algn="r"/>
            <a:r>
              <a:rPr lang="en-IE" sz="1593" b="1" dirty="0">
                <a:solidFill>
                  <a:srgbClr val="000000"/>
                </a:solidFill>
                <a:latin typeface="Calibri" panose="020F0502020204030204" pitchFamily="34" charset="0"/>
                <a:ea typeface="Calibri" panose="020F0502020204030204" pitchFamily="34" charset="0"/>
                <a:cs typeface="Calibri" panose="020F0502020204030204" pitchFamily="34" charset="0"/>
              </a:rPr>
              <a:t>Civic Square</a:t>
            </a:r>
          </a:p>
        </p:txBody>
      </p:sp>
      <p:cxnSp>
        <p:nvCxnSpPr>
          <p:cNvPr id="4" name="Straight Arrow Connector 3">
            <a:extLst>
              <a:ext uri="{FF2B5EF4-FFF2-40B4-BE49-F238E27FC236}">
                <a16:creationId xmlns:a16="http://schemas.microsoft.com/office/drawing/2014/main" id="{9129F425-0C11-41F8-B3BC-BA99273FF99B}"/>
              </a:ext>
            </a:extLst>
          </p:cNvPr>
          <p:cNvCxnSpPr>
            <a:cxnSpLocks/>
          </p:cNvCxnSpPr>
          <p:nvPr/>
        </p:nvCxnSpPr>
        <p:spPr>
          <a:xfrm>
            <a:off x="4973491" y="2072495"/>
            <a:ext cx="1398941" cy="0"/>
          </a:xfrm>
          <a:prstGeom prst="straightConnector1">
            <a:avLst/>
          </a:prstGeom>
          <a:ln w="38100" cap="sq" cmpd="sng">
            <a:solidFill>
              <a:schemeClr val="tx1">
                <a:lumMod val="50000"/>
                <a:lumOff val="50000"/>
              </a:schemeClr>
            </a:solidFill>
            <a:prstDash val="dash"/>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760F711-06E8-4546-932A-EEDCF05AD6A2}"/>
              </a:ext>
            </a:extLst>
          </p:cNvPr>
          <p:cNvCxnSpPr>
            <a:cxnSpLocks/>
            <a:stCxn id="14" idx="3"/>
          </p:cNvCxnSpPr>
          <p:nvPr/>
        </p:nvCxnSpPr>
        <p:spPr>
          <a:xfrm>
            <a:off x="4899443" y="4525406"/>
            <a:ext cx="3441497" cy="34423"/>
          </a:xfrm>
          <a:prstGeom prst="straightConnector1">
            <a:avLst/>
          </a:prstGeom>
          <a:ln w="38100" cap="sq" cmpd="sng">
            <a:solidFill>
              <a:schemeClr val="tx1">
                <a:lumMod val="50000"/>
                <a:lumOff val="50000"/>
              </a:schemeClr>
            </a:solidFill>
            <a:prstDash val="dash"/>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8D318F9-DF10-4F74-97BA-B3B6A23B6530}"/>
              </a:ext>
            </a:extLst>
          </p:cNvPr>
          <p:cNvCxnSpPr>
            <a:cxnSpLocks/>
            <a:stCxn id="15" idx="3"/>
          </p:cNvCxnSpPr>
          <p:nvPr/>
        </p:nvCxnSpPr>
        <p:spPr>
          <a:xfrm>
            <a:off x="4899442" y="7178115"/>
            <a:ext cx="3531431" cy="39417"/>
          </a:xfrm>
          <a:prstGeom prst="straightConnector1">
            <a:avLst/>
          </a:prstGeom>
          <a:ln w="38100" cap="sq" cmpd="sng">
            <a:solidFill>
              <a:schemeClr val="tx1">
                <a:lumMod val="50000"/>
                <a:lumOff val="50000"/>
              </a:schemeClr>
            </a:solidFill>
            <a:prstDash val="dash"/>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99FC11F-4721-4105-B7B9-ECEAFA27E210}"/>
              </a:ext>
            </a:extLst>
          </p:cNvPr>
          <p:cNvCxnSpPr>
            <a:cxnSpLocks/>
            <a:stCxn id="16" idx="3"/>
          </p:cNvCxnSpPr>
          <p:nvPr/>
        </p:nvCxnSpPr>
        <p:spPr>
          <a:xfrm flipV="1">
            <a:off x="4899442" y="8681125"/>
            <a:ext cx="2901908" cy="5274"/>
          </a:xfrm>
          <a:prstGeom prst="straightConnector1">
            <a:avLst/>
          </a:prstGeom>
          <a:ln w="38100" cap="sq" cmpd="sng">
            <a:solidFill>
              <a:schemeClr val="tx1">
                <a:lumMod val="50000"/>
                <a:lumOff val="50000"/>
              </a:schemeClr>
            </a:solidFill>
            <a:prstDash val="dash"/>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DEC39D8-9447-4585-A7E7-6B922B192E33}"/>
              </a:ext>
            </a:extLst>
          </p:cNvPr>
          <p:cNvCxnSpPr>
            <a:cxnSpLocks/>
          </p:cNvCxnSpPr>
          <p:nvPr/>
        </p:nvCxnSpPr>
        <p:spPr>
          <a:xfrm flipV="1">
            <a:off x="5754322" y="1101782"/>
            <a:ext cx="1788969" cy="28894"/>
          </a:xfrm>
          <a:prstGeom prst="straightConnector1">
            <a:avLst/>
          </a:prstGeom>
          <a:ln w="38100" cap="sq" cmpd="sng">
            <a:solidFill>
              <a:schemeClr val="tx1">
                <a:lumMod val="50000"/>
                <a:lumOff val="50000"/>
              </a:schemeClr>
            </a:solidFill>
            <a:prstDash val="dash"/>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6145FB8-EAF3-4D4A-B646-67E533E14894}"/>
              </a:ext>
            </a:extLst>
          </p:cNvPr>
          <p:cNvSpPr txBox="1"/>
          <p:nvPr/>
        </p:nvSpPr>
        <p:spPr>
          <a:xfrm>
            <a:off x="4134631" y="952822"/>
            <a:ext cx="1544225" cy="210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b="1">
                <a:cs typeface="Calibri"/>
              </a:rPr>
              <a:t>Innovation Hub</a:t>
            </a:r>
          </a:p>
        </p:txBody>
      </p:sp>
      <p:cxnSp>
        <p:nvCxnSpPr>
          <p:cNvPr id="22" name="Straight Arrow Connector 21">
            <a:extLst>
              <a:ext uri="{FF2B5EF4-FFF2-40B4-BE49-F238E27FC236}">
                <a16:creationId xmlns:a16="http://schemas.microsoft.com/office/drawing/2014/main" id="{3E1667EE-0EFC-47C1-994B-79AA8AEAF7C6}"/>
              </a:ext>
            </a:extLst>
          </p:cNvPr>
          <p:cNvCxnSpPr>
            <a:cxnSpLocks/>
          </p:cNvCxnSpPr>
          <p:nvPr/>
        </p:nvCxnSpPr>
        <p:spPr>
          <a:xfrm>
            <a:off x="4685850" y="3192980"/>
            <a:ext cx="2687906" cy="514578"/>
          </a:xfrm>
          <a:prstGeom prst="straightConnector1">
            <a:avLst/>
          </a:prstGeom>
          <a:ln w="38100" cap="sq" cmpd="sng">
            <a:solidFill>
              <a:schemeClr val="tx1">
                <a:lumMod val="50000"/>
                <a:lumOff val="50000"/>
              </a:schemeClr>
            </a:solidFill>
            <a:prstDash val="dash"/>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F37CF91-F24E-410F-9146-F533AB3D9DE0}"/>
              </a:ext>
            </a:extLst>
          </p:cNvPr>
          <p:cNvSpPr txBox="1"/>
          <p:nvPr/>
        </p:nvSpPr>
        <p:spPr>
          <a:xfrm>
            <a:off x="3047318" y="3056690"/>
            <a:ext cx="1630896" cy="210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b="1">
                <a:cs typeface="Calibri"/>
              </a:rPr>
              <a:t>Proposed School</a:t>
            </a:r>
          </a:p>
        </p:txBody>
      </p:sp>
    </p:spTree>
    <p:extLst>
      <p:ext uri="{BB962C8B-B14F-4D97-AF65-F5344CB8AC3E}">
        <p14:creationId xmlns:p14="http://schemas.microsoft.com/office/powerpoint/2010/main" val="3080760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EEED1-5368-451B-AB28-D55E8336AE43}"/>
              </a:ext>
            </a:extLst>
          </p:cNvPr>
          <p:cNvPicPr>
            <a:picLocks noChangeAspect="1"/>
          </p:cNvPicPr>
          <p:nvPr/>
        </p:nvPicPr>
        <p:blipFill rotWithShape="1">
          <a:blip r:embed="rId2">
            <a:extLst>
              <a:ext uri="{28A0092B-C50C-407E-A947-70E740481C1C}">
                <a14:useLocalDpi xmlns:a14="http://schemas.microsoft.com/office/drawing/2010/main" val="0"/>
              </a:ext>
            </a:extLst>
          </a:blip>
          <a:srcRect l="44135" t="33480" r="17554" b="17433"/>
          <a:stretch/>
        </p:blipFill>
        <p:spPr>
          <a:xfrm>
            <a:off x="2981362" y="6919550"/>
            <a:ext cx="3445625" cy="2943164"/>
          </a:xfrm>
          <a:prstGeom prst="rect">
            <a:avLst/>
          </a:prstGeom>
        </p:spPr>
      </p:pic>
      <p:pic>
        <p:nvPicPr>
          <p:cNvPr id="23" name="Picture 22">
            <a:extLst>
              <a:ext uri="{FF2B5EF4-FFF2-40B4-BE49-F238E27FC236}">
                <a16:creationId xmlns:a16="http://schemas.microsoft.com/office/drawing/2014/main" id="{99F4888A-39B5-45CE-AF4A-766ABF5EA76E}"/>
              </a:ext>
            </a:extLst>
          </p:cNvPr>
          <p:cNvPicPr>
            <a:picLocks noChangeAspect="1"/>
          </p:cNvPicPr>
          <p:nvPr/>
        </p:nvPicPr>
        <p:blipFill rotWithShape="1">
          <a:blip r:embed="rId3">
            <a:extLst>
              <a:ext uri="{28A0092B-C50C-407E-A947-70E740481C1C}">
                <a14:useLocalDpi xmlns:a14="http://schemas.microsoft.com/office/drawing/2010/main" val="0"/>
              </a:ext>
            </a:extLst>
          </a:blip>
          <a:srcRect l="33696" t="945" r="3560" b="1947"/>
          <a:stretch/>
        </p:blipFill>
        <p:spPr>
          <a:xfrm>
            <a:off x="7753481" y="2523592"/>
            <a:ext cx="2867843" cy="2958993"/>
          </a:xfrm>
          <a:prstGeom prst="rect">
            <a:avLst/>
          </a:prstGeom>
        </p:spPr>
      </p:pic>
      <p:sp>
        <p:nvSpPr>
          <p:cNvPr id="24" name="TextBox 23">
            <a:extLst>
              <a:ext uri="{FF2B5EF4-FFF2-40B4-BE49-F238E27FC236}">
                <a16:creationId xmlns:a16="http://schemas.microsoft.com/office/drawing/2014/main" id="{358069F5-B5A4-489D-A660-5BE6E7F1A2DC}"/>
              </a:ext>
            </a:extLst>
          </p:cNvPr>
          <p:cNvSpPr txBox="1"/>
          <p:nvPr/>
        </p:nvSpPr>
        <p:spPr>
          <a:xfrm>
            <a:off x="1529093" y="10406855"/>
            <a:ext cx="7151361" cy="178832"/>
          </a:xfrm>
          <a:prstGeom prst="rect">
            <a:avLst/>
          </a:prstGeom>
          <a:noFill/>
        </p:spPr>
        <p:txBody>
          <a:bodyPr wrap="square" rtlCol="0">
            <a:spAutoFit/>
          </a:bodyPr>
          <a:lstStyle/>
          <a:p>
            <a:r>
              <a:rPr lang="en-US" sz="885" i="1">
                <a:solidFill>
                  <a:schemeClr val="bg1">
                    <a:lumMod val="65000"/>
                  </a:schemeClr>
                </a:solidFill>
              </a:rPr>
              <a:t>A selection of precedent projects focusing on the typology of open spaces, uses, level changes, activities and character of space.</a:t>
            </a:r>
            <a:endParaRPr lang="en-IE" sz="885">
              <a:solidFill>
                <a:schemeClr val="bg1">
                  <a:lumMod val="65000"/>
                </a:schemeClr>
              </a:solidFill>
            </a:endParaRPr>
          </a:p>
        </p:txBody>
      </p:sp>
      <p:grpSp>
        <p:nvGrpSpPr>
          <p:cNvPr id="28" name="Group 27">
            <a:extLst>
              <a:ext uri="{FF2B5EF4-FFF2-40B4-BE49-F238E27FC236}">
                <a16:creationId xmlns:a16="http://schemas.microsoft.com/office/drawing/2014/main" id="{CC938010-0901-42B7-8A10-4D98C5052B74}"/>
              </a:ext>
            </a:extLst>
          </p:cNvPr>
          <p:cNvGrpSpPr/>
          <p:nvPr/>
        </p:nvGrpSpPr>
        <p:grpSpPr>
          <a:xfrm>
            <a:off x="8007897" y="9936777"/>
            <a:ext cx="2598983" cy="506196"/>
            <a:chOff x="8534400" y="6087913"/>
            <a:chExt cx="3314699" cy="645594"/>
          </a:xfrm>
        </p:grpSpPr>
        <p:pic>
          <p:nvPicPr>
            <p:cNvPr id="29" name="Picture 28">
              <a:extLst>
                <a:ext uri="{FF2B5EF4-FFF2-40B4-BE49-F238E27FC236}">
                  <a16:creationId xmlns:a16="http://schemas.microsoft.com/office/drawing/2014/main" id="{F3BDFD40-5811-4DB3-955A-509DB0683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402" y="6304548"/>
              <a:ext cx="1836697" cy="304278"/>
            </a:xfrm>
            <a:prstGeom prst="rect">
              <a:avLst/>
            </a:prstGeom>
          </p:spPr>
        </p:pic>
        <p:pic>
          <p:nvPicPr>
            <p:cNvPr id="30" name="Picture 2" descr="South Dublin County Council - Publishers - data.gov.ie">
              <a:extLst>
                <a:ext uri="{FF2B5EF4-FFF2-40B4-BE49-F238E27FC236}">
                  <a16:creationId xmlns:a16="http://schemas.microsoft.com/office/drawing/2014/main" id="{9A4A352F-F995-4A33-9964-FB387E9BE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6087913"/>
              <a:ext cx="1373605" cy="645594"/>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itle 2">
            <a:extLst>
              <a:ext uri="{FF2B5EF4-FFF2-40B4-BE49-F238E27FC236}">
                <a16:creationId xmlns:a16="http://schemas.microsoft.com/office/drawing/2014/main" id="{AF3D310A-2CB1-4C69-9B4D-6B1E68F0A1E5}"/>
              </a:ext>
            </a:extLst>
          </p:cNvPr>
          <p:cNvSpPr txBox="1">
            <a:spLocks/>
          </p:cNvSpPr>
          <p:nvPr/>
        </p:nvSpPr>
        <p:spPr>
          <a:xfrm>
            <a:off x="1641774" y="271380"/>
            <a:ext cx="8245049" cy="1039344"/>
          </a:xfrm>
          <a:prstGeom prst="rect">
            <a:avLst/>
          </a:prstGeom>
        </p:spPr>
        <p:txBody>
          <a:bodyPr vert="horz" lIns="80939" tIns="40469" rIns="80939" bIns="4046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r>
              <a:rPr lang="en-IE" sz="3187"/>
              <a:t>TALLAGHT PUBLIC REALM</a:t>
            </a:r>
            <a:br>
              <a:rPr lang="en-IE" sz="3187"/>
            </a:br>
            <a:r>
              <a:rPr lang="en-IE" sz="2833">
                <a:solidFill>
                  <a:schemeClr val="bg1">
                    <a:lumMod val="50000"/>
                  </a:schemeClr>
                </a:solidFill>
                <a:latin typeface="Abadi Extra Light" panose="020B0204020104020204" pitchFamily="34" charset="0"/>
              </a:rPr>
              <a:t>precedents</a:t>
            </a:r>
            <a:endParaRPr lang="en-IE" sz="3187">
              <a:solidFill>
                <a:schemeClr val="bg1">
                  <a:lumMod val="50000"/>
                </a:schemeClr>
              </a:solidFill>
              <a:latin typeface="Abadi Extra Light" panose="020B0204020104020204" pitchFamily="34" charset="0"/>
            </a:endParaRPr>
          </a:p>
        </p:txBody>
      </p:sp>
      <p:pic>
        <p:nvPicPr>
          <p:cNvPr id="36" name="Picture 35">
            <a:extLst>
              <a:ext uri="{FF2B5EF4-FFF2-40B4-BE49-F238E27FC236}">
                <a16:creationId xmlns:a16="http://schemas.microsoft.com/office/drawing/2014/main" id="{4A52E27F-2844-4563-B935-E26223EC1EAD}"/>
              </a:ext>
            </a:extLst>
          </p:cNvPr>
          <p:cNvPicPr>
            <a:picLocks noChangeAspect="1"/>
          </p:cNvPicPr>
          <p:nvPr/>
        </p:nvPicPr>
        <p:blipFill rotWithShape="1">
          <a:blip r:embed="rId6">
            <a:extLst>
              <a:ext uri="{28A0092B-C50C-407E-A947-70E740481C1C}">
                <a14:useLocalDpi xmlns:a14="http://schemas.microsoft.com/office/drawing/2010/main" val="0"/>
              </a:ext>
            </a:extLst>
          </a:blip>
          <a:srcRect l="849"/>
          <a:stretch/>
        </p:blipFill>
        <p:spPr>
          <a:xfrm>
            <a:off x="6493720" y="6919550"/>
            <a:ext cx="4085440" cy="2943164"/>
          </a:xfrm>
          <a:prstGeom prst="rect">
            <a:avLst/>
          </a:prstGeom>
        </p:spPr>
      </p:pic>
      <p:sp>
        <p:nvSpPr>
          <p:cNvPr id="2" name="Rectangle 1">
            <a:extLst>
              <a:ext uri="{FF2B5EF4-FFF2-40B4-BE49-F238E27FC236}">
                <a16:creationId xmlns:a16="http://schemas.microsoft.com/office/drawing/2014/main" id="{7725460D-0D6F-4D01-946A-D798CEC15C18}"/>
              </a:ext>
            </a:extLst>
          </p:cNvPr>
          <p:cNvSpPr/>
          <p:nvPr/>
        </p:nvSpPr>
        <p:spPr>
          <a:xfrm>
            <a:off x="1717675" y="1397270"/>
            <a:ext cx="7401365" cy="634469"/>
          </a:xfrm>
          <a:prstGeom prst="rect">
            <a:avLst/>
          </a:prstGeom>
        </p:spPr>
        <p:txBody>
          <a:bodyPr wrap="square" anchor="t">
            <a:spAutoFit/>
          </a:bodyPr>
          <a:lstStyle/>
          <a:p>
            <a:r>
              <a:rPr lang="en-US" sz="1550"/>
              <a:t>Innovation Square</a:t>
            </a:r>
          </a:p>
          <a:p>
            <a:endParaRPr lang="en-US" sz="1593"/>
          </a:p>
          <a:p>
            <a:pPr marL="252730" indent="-252730">
              <a:buFont typeface="Arial" panose="020B0604020202020204" pitchFamily="34" charset="0"/>
              <a:buChar char="•"/>
            </a:pPr>
            <a:r>
              <a:rPr lang="en-US" sz="1200"/>
              <a:t>New multifunctional square to include formal terraced lawn area, </a:t>
            </a:r>
            <a:r>
              <a:rPr lang="en-US" sz="1200">
                <a:ea typeface="+mn-lt"/>
                <a:cs typeface="+mn-lt"/>
              </a:rPr>
              <a:t>trees and planting, </a:t>
            </a:r>
            <a:r>
              <a:rPr lang="en-US" sz="1200"/>
              <a:t> plaza, seating, play and teen spaces</a:t>
            </a:r>
            <a:endParaRPr lang="en-US" sz="1200">
              <a:cs typeface="Calibri"/>
            </a:endParaRPr>
          </a:p>
          <a:p>
            <a:pPr marL="252730" indent="-252730">
              <a:buFont typeface="Arial" panose="020B0604020202020204" pitchFamily="34" charset="0"/>
              <a:buChar char="•"/>
            </a:pPr>
            <a:r>
              <a:rPr lang="en-US" sz="1200">
                <a:ea typeface="+mn-lt"/>
                <a:cs typeface="+mn-lt"/>
              </a:rPr>
              <a:t>Square</a:t>
            </a:r>
            <a:r>
              <a:rPr lang="en-US" sz="1200"/>
              <a:t> also incorporates extension of pedestrian ‘zip’ link east-west</a:t>
            </a:r>
            <a:endParaRPr lang="en-IE" sz="1200">
              <a:cs typeface="Calibri" panose="020F0502020204030204"/>
            </a:endParaRPr>
          </a:p>
        </p:txBody>
      </p:sp>
      <p:sp>
        <p:nvSpPr>
          <p:cNvPr id="33" name="Rectangle 32">
            <a:extLst>
              <a:ext uri="{FF2B5EF4-FFF2-40B4-BE49-F238E27FC236}">
                <a16:creationId xmlns:a16="http://schemas.microsoft.com/office/drawing/2014/main" id="{BF42683A-11A2-45D4-94B5-BBCCFB060CD9}"/>
              </a:ext>
            </a:extLst>
          </p:cNvPr>
          <p:cNvSpPr/>
          <p:nvPr/>
        </p:nvSpPr>
        <p:spPr>
          <a:xfrm>
            <a:off x="1765418" y="5698620"/>
            <a:ext cx="5877515" cy="919226"/>
          </a:xfrm>
          <a:prstGeom prst="rect">
            <a:avLst/>
          </a:prstGeom>
        </p:spPr>
        <p:txBody>
          <a:bodyPr wrap="square" anchor="t">
            <a:spAutoFit/>
          </a:bodyPr>
          <a:lstStyle/>
          <a:p>
            <a:r>
              <a:rPr lang="en-US" sz="1593"/>
              <a:t>School Pedestrian Link</a:t>
            </a:r>
          </a:p>
          <a:p>
            <a:endParaRPr lang="en-US" sz="1593"/>
          </a:p>
          <a:p>
            <a:pPr marL="252730" indent="-252730">
              <a:buFont typeface="Arial" panose="020B0604020202020204" pitchFamily="34" charset="0"/>
              <a:buChar char="•"/>
            </a:pPr>
            <a:r>
              <a:rPr lang="en-IE" sz="1200"/>
              <a:t>Shared pedestrian/cycle north south linking </a:t>
            </a:r>
            <a:r>
              <a:rPr lang="en-IE" sz="1200" err="1"/>
              <a:t>Belgard</a:t>
            </a:r>
            <a:r>
              <a:rPr lang="en-IE" sz="1200"/>
              <a:t> Square North to Innovation </a:t>
            </a:r>
            <a:r>
              <a:rPr lang="en-IE" sz="1200">
                <a:ea typeface="+mn-lt"/>
                <a:cs typeface="+mn-lt"/>
              </a:rPr>
              <a:t>Square</a:t>
            </a:r>
          </a:p>
          <a:p>
            <a:pPr marL="252730" indent="-252730">
              <a:buFont typeface="Arial" panose="020B0604020202020204" pitchFamily="34" charset="0"/>
              <a:buChar char="•"/>
            </a:pPr>
            <a:r>
              <a:rPr lang="en-IE" sz="1239"/>
              <a:t>Playful graphics proposed on surface</a:t>
            </a:r>
            <a:endParaRPr lang="en-IE" sz="1239">
              <a:cs typeface="Calibri" panose="020F0502020204030204"/>
            </a:endParaRPr>
          </a:p>
          <a:p>
            <a:pPr marL="252730" indent="-252730">
              <a:buFont typeface="Arial" panose="020B0604020202020204" pitchFamily="34" charset="0"/>
              <a:buChar char="•"/>
            </a:pPr>
            <a:r>
              <a:rPr lang="en-IE" sz="1239"/>
              <a:t>Seating and informal balance / play opportunities</a:t>
            </a:r>
            <a:endParaRPr lang="en-IE" sz="1239">
              <a:cs typeface="Calibri" panose="020F0502020204030204"/>
            </a:endParaRPr>
          </a:p>
          <a:p>
            <a:endParaRPr lang="en-IE" sz="1593"/>
          </a:p>
        </p:txBody>
      </p:sp>
      <p:pic>
        <p:nvPicPr>
          <p:cNvPr id="4" name="Picture 3">
            <a:extLst>
              <a:ext uri="{FF2B5EF4-FFF2-40B4-BE49-F238E27FC236}">
                <a16:creationId xmlns:a16="http://schemas.microsoft.com/office/drawing/2014/main" id="{CACDAADA-E7D1-4D9F-A790-722D79A84927}"/>
              </a:ext>
            </a:extLst>
          </p:cNvPr>
          <p:cNvPicPr>
            <a:picLocks noChangeAspect="1"/>
          </p:cNvPicPr>
          <p:nvPr/>
        </p:nvPicPr>
        <p:blipFill rotWithShape="1">
          <a:blip r:embed="rId7">
            <a:extLst>
              <a:ext uri="{28A0092B-C50C-407E-A947-70E740481C1C}">
                <a14:useLocalDpi xmlns:a14="http://schemas.microsoft.com/office/drawing/2010/main" val="0"/>
              </a:ext>
            </a:extLst>
          </a:blip>
          <a:srcRect t="8683" b="15112"/>
          <a:stretch/>
        </p:blipFill>
        <p:spPr>
          <a:xfrm>
            <a:off x="2981361" y="2530245"/>
            <a:ext cx="2594752" cy="2965993"/>
          </a:xfrm>
          <a:prstGeom prst="rect">
            <a:avLst/>
          </a:prstGeom>
        </p:spPr>
      </p:pic>
      <p:pic>
        <p:nvPicPr>
          <p:cNvPr id="7" name="Picture 6">
            <a:extLst>
              <a:ext uri="{FF2B5EF4-FFF2-40B4-BE49-F238E27FC236}">
                <a16:creationId xmlns:a16="http://schemas.microsoft.com/office/drawing/2014/main" id="{E70688FE-83D3-4064-9A9A-B1D83FC27B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6662" y="2523592"/>
            <a:ext cx="1970714" cy="2956070"/>
          </a:xfrm>
          <a:prstGeom prst="rect">
            <a:avLst/>
          </a:prstGeom>
        </p:spPr>
      </p:pic>
      <p:pic>
        <p:nvPicPr>
          <p:cNvPr id="11" name="Picture 10">
            <a:extLst>
              <a:ext uri="{FF2B5EF4-FFF2-40B4-BE49-F238E27FC236}">
                <a16:creationId xmlns:a16="http://schemas.microsoft.com/office/drawing/2014/main" id="{7CFA5D7F-B598-430C-8B94-F1CE1FB54E06}"/>
              </a:ext>
            </a:extLst>
          </p:cNvPr>
          <p:cNvPicPr>
            <a:picLocks noChangeAspect="1"/>
          </p:cNvPicPr>
          <p:nvPr/>
        </p:nvPicPr>
        <p:blipFill rotWithShape="1">
          <a:blip r:embed="rId9">
            <a:extLst>
              <a:ext uri="{28A0092B-C50C-407E-A947-70E740481C1C}">
                <a14:useLocalDpi xmlns:a14="http://schemas.microsoft.com/office/drawing/2010/main" val="0"/>
              </a:ext>
            </a:extLst>
          </a:blip>
          <a:srcRect l="27842" t="12585" r="30474" b="26019"/>
          <a:stretch/>
        </p:blipFill>
        <p:spPr>
          <a:xfrm>
            <a:off x="1788711" y="2738015"/>
            <a:ext cx="887322" cy="1849578"/>
          </a:xfrm>
          <a:prstGeom prst="rect">
            <a:avLst/>
          </a:prstGeom>
        </p:spPr>
      </p:pic>
      <p:pic>
        <p:nvPicPr>
          <p:cNvPr id="16" name="Picture 15">
            <a:extLst>
              <a:ext uri="{FF2B5EF4-FFF2-40B4-BE49-F238E27FC236}">
                <a16:creationId xmlns:a16="http://schemas.microsoft.com/office/drawing/2014/main" id="{0E642277-5CC1-4B44-B61D-C8BE00926968}"/>
              </a:ext>
            </a:extLst>
          </p:cNvPr>
          <p:cNvPicPr>
            <a:picLocks noChangeAspect="1"/>
          </p:cNvPicPr>
          <p:nvPr/>
        </p:nvPicPr>
        <p:blipFill rotWithShape="1">
          <a:blip r:embed="rId10">
            <a:extLst>
              <a:ext uri="{28A0092B-C50C-407E-A947-70E740481C1C}">
                <a14:useLocalDpi xmlns:a14="http://schemas.microsoft.com/office/drawing/2010/main" val="0"/>
              </a:ext>
            </a:extLst>
          </a:blip>
          <a:srcRect l="18285" t="6144" r="23551" b="15390"/>
          <a:stretch/>
        </p:blipFill>
        <p:spPr>
          <a:xfrm>
            <a:off x="1612842" y="7209230"/>
            <a:ext cx="1239062" cy="2363804"/>
          </a:xfrm>
          <a:prstGeom prst="rect">
            <a:avLst/>
          </a:prstGeom>
        </p:spPr>
      </p:pic>
    </p:spTree>
    <p:extLst>
      <p:ext uri="{BB962C8B-B14F-4D97-AF65-F5344CB8AC3E}">
        <p14:creationId xmlns:p14="http://schemas.microsoft.com/office/powerpoint/2010/main" val="211563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86D3C9-A3C7-45C8-A751-0B918218EC09}"/>
              </a:ext>
            </a:extLst>
          </p:cNvPr>
          <p:cNvPicPr>
            <a:picLocks noChangeAspect="1"/>
          </p:cNvPicPr>
          <p:nvPr/>
        </p:nvPicPr>
        <p:blipFill rotWithShape="1">
          <a:blip r:embed="rId2">
            <a:extLst>
              <a:ext uri="{28A0092B-C50C-407E-A947-70E740481C1C}">
                <a14:useLocalDpi xmlns:a14="http://schemas.microsoft.com/office/drawing/2010/main" val="0"/>
              </a:ext>
            </a:extLst>
          </a:blip>
          <a:srcRect l="45041" t="46702" r="26230" b="-1"/>
          <a:stretch/>
        </p:blipFill>
        <p:spPr>
          <a:xfrm>
            <a:off x="8490691" y="2230411"/>
            <a:ext cx="2011394" cy="2798755"/>
          </a:xfrm>
          <a:prstGeom prst="rect">
            <a:avLst/>
          </a:prstGeom>
        </p:spPr>
      </p:pic>
      <p:grpSp>
        <p:nvGrpSpPr>
          <p:cNvPr id="10" name="Group 9">
            <a:extLst>
              <a:ext uri="{FF2B5EF4-FFF2-40B4-BE49-F238E27FC236}">
                <a16:creationId xmlns:a16="http://schemas.microsoft.com/office/drawing/2014/main" id="{15B45617-C682-4614-AAB5-6D0E0211EAC0}"/>
              </a:ext>
            </a:extLst>
          </p:cNvPr>
          <p:cNvGrpSpPr/>
          <p:nvPr/>
        </p:nvGrpSpPr>
        <p:grpSpPr>
          <a:xfrm>
            <a:off x="8007897" y="9936777"/>
            <a:ext cx="2598983" cy="506196"/>
            <a:chOff x="8534400" y="6087913"/>
            <a:chExt cx="3314699" cy="645594"/>
          </a:xfrm>
        </p:grpSpPr>
        <p:pic>
          <p:nvPicPr>
            <p:cNvPr id="11" name="Picture 10">
              <a:extLst>
                <a:ext uri="{FF2B5EF4-FFF2-40B4-BE49-F238E27FC236}">
                  <a16:creationId xmlns:a16="http://schemas.microsoft.com/office/drawing/2014/main" id="{B58C58BA-AB30-4999-8507-315E36249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402" y="6304548"/>
              <a:ext cx="1836697" cy="304278"/>
            </a:xfrm>
            <a:prstGeom prst="rect">
              <a:avLst/>
            </a:prstGeom>
          </p:spPr>
        </p:pic>
        <p:pic>
          <p:nvPicPr>
            <p:cNvPr id="12" name="Picture 2" descr="South Dublin County Council - Publishers - data.gov.ie">
              <a:extLst>
                <a:ext uri="{FF2B5EF4-FFF2-40B4-BE49-F238E27FC236}">
                  <a16:creationId xmlns:a16="http://schemas.microsoft.com/office/drawing/2014/main" id="{D79A5AD7-255E-49FA-841B-48D1E720C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087913"/>
              <a:ext cx="1373605" cy="64559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CC5DB003-5DDC-4618-B5FA-EF555768BFAD}"/>
              </a:ext>
            </a:extLst>
          </p:cNvPr>
          <p:cNvSpPr/>
          <p:nvPr/>
        </p:nvSpPr>
        <p:spPr>
          <a:xfrm>
            <a:off x="1643559" y="650315"/>
            <a:ext cx="6497690" cy="1044068"/>
          </a:xfrm>
          <a:prstGeom prst="rect">
            <a:avLst/>
          </a:prstGeom>
        </p:spPr>
        <p:txBody>
          <a:bodyPr wrap="square">
            <a:spAutoFit/>
          </a:bodyPr>
          <a:lstStyle/>
          <a:p>
            <a:r>
              <a:rPr lang="en-US" sz="1593"/>
              <a:t>County Hall Pedestrian Link</a:t>
            </a:r>
          </a:p>
          <a:p>
            <a:endParaRPr lang="en-US" sz="1593"/>
          </a:p>
          <a:p>
            <a:pPr marL="252946" indent="-252946">
              <a:buFont typeface="Arial" panose="020B0604020202020204" pitchFamily="34" charset="0"/>
              <a:buChar char="•"/>
            </a:pPr>
            <a:r>
              <a:rPr lang="en-IE" sz="1239"/>
              <a:t>New redeveloped gently sloped route north-south linking County Hall to </a:t>
            </a:r>
            <a:r>
              <a:rPr lang="en-IE" sz="1239" err="1"/>
              <a:t>Belgard</a:t>
            </a:r>
            <a:r>
              <a:rPr lang="en-IE" sz="1239"/>
              <a:t> Square North</a:t>
            </a:r>
          </a:p>
          <a:p>
            <a:pPr marL="252946" indent="-252946">
              <a:buFont typeface="Arial" panose="020B0604020202020204" pitchFamily="34" charset="0"/>
              <a:buChar char="•"/>
            </a:pPr>
            <a:r>
              <a:rPr lang="en-IE" sz="1239"/>
              <a:t>Secondary informal route incorporated with seating and planting</a:t>
            </a:r>
          </a:p>
          <a:p>
            <a:pPr marL="252946" indent="-252946">
              <a:buFont typeface="Arial" panose="020B0604020202020204" pitchFamily="34" charset="0"/>
              <a:buChar char="•"/>
            </a:pPr>
            <a:r>
              <a:rPr lang="en-IE" sz="1239"/>
              <a:t>New feature paving area proposed at entrance to County Hall </a:t>
            </a:r>
          </a:p>
          <a:p>
            <a:pPr marL="252946" indent="-252946">
              <a:buFont typeface="Arial" panose="020B0604020202020204" pitchFamily="34" charset="0"/>
              <a:buChar char="•"/>
            </a:pPr>
            <a:r>
              <a:rPr lang="en-IE" sz="1239"/>
              <a:t>Drop off and parking areas incorporated along eastern boundary with car park</a:t>
            </a:r>
          </a:p>
          <a:p>
            <a:endParaRPr lang="en-IE" sz="1593"/>
          </a:p>
        </p:txBody>
      </p:sp>
      <p:sp>
        <p:nvSpPr>
          <p:cNvPr id="15" name="Rectangle 14">
            <a:extLst>
              <a:ext uri="{FF2B5EF4-FFF2-40B4-BE49-F238E27FC236}">
                <a16:creationId xmlns:a16="http://schemas.microsoft.com/office/drawing/2014/main" id="{BE1A5364-8710-4F32-82C5-69EEF8D1FD79}"/>
              </a:ext>
            </a:extLst>
          </p:cNvPr>
          <p:cNvSpPr/>
          <p:nvPr/>
        </p:nvSpPr>
        <p:spPr>
          <a:xfrm>
            <a:off x="1689916" y="5466607"/>
            <a:ext cx="6028487" cy="1578445"/>
          </a:xfrm>
          <a:prstGeom prst="rect">
            <a:avLst/>
          </a:prstGeom>
        </p:spPr>
        <p:txBody>
          <a:bodyPr wrap="square" anchor="t">
            <a:spAutoFit/>
          </a:bodyPr>
          <a:lstStyle/>
          <a:p>
            <a:r>
              <a:rPr lang="en-US" sz="1593" dirty="0"/>
              <a:t>Civic Square</a:t>
            </a:r>
          </a:p>
          <a:p>
            <a:endParaRPr lang="en-US" sz="1593" dirty="0"/>
          </a:p>
          <a:p>
            <a:pPr marL="252946" indent="-252946">
              <a:buFont typeface="Arial" panose="020B0604020202020204" pitchFamily="34" charset="0"/>
              <a:buChar char="•"/>
            </a:pPr>
            <a:r>
              <a:rPr lang="en-IE" sz="1239" dirty="0"/>
              <a:t>Terraced amphitheatre style seating</a:t>
            </a:r>
          </a:p>
          <a:p>
            <a:pPr marL="252946" indent="-252946">
              <a:buFont typeface="Arial" panose="020B0604020202020204" pitchFamily="34" charset="0"/>
              <a:buChar char="•"/>
            </a:pPr>
            <a:r>
              <a:rPr lang="en-IE" sz="1239" dirty="0"/>
              <a:t>Incorporation of leisure/public events</a:t>
            </a:r>
          </a:p>
          <a:p>
            <a:pPr marL="252730" indent="-252730">
              <a:buFont typeface="Arial" panose="020B0604020202020204" pitchFamily="34" charset="0"/>
              <a:buChar char="•"/>
            </a:pPr>
            <a:r>
              <a:rPr lang="en-IE" sz="1200" dirty="0"/>
              <a:t>Redesign of levels to provide gently sloped continuous surface to County Hall entrance </a:t>
            </a:r>
          </a:p>
          <a:p>
            <a:pPr marL="252730" indent="-252730">
              <a:buFont typeface="Arial" panose="020B0604020202020204" pitchFamily="34" charset="0"/>
              <a:buChar char="•"/>
            </a:pPr>
            <a:r>
              <a:rPr lang="en-IE" sz="1200" dirty="0">
                <a:ea typeface="+mn-lt"/>
                <a:cs typeface="+mn-lt"/>
              </a:rPr>
              <a:t>Planting and trees </a:t>
            </a:r>
            <a:endParaRPr lang="en-IE" sz="1200" dirty="0">
              <a:cs typeface="Calibri"/>
            </a:endParaRPr>
          </a:p>
          <a:p>
            <a:endParaRPr lang="en-IE" sz="1593" dirty="0"/>
          </a:p>
        </p:txBody>
      </p:sp>
      <p:pic>
        <p:nvPicPr>
          <p:cNvPr id="20" name="Picture 19">
            <a:extLst>
              <a:ext uri="{FF2B5EF4-FFF2-40B4-BE49-F238E27FC236}">
                <a16:creationId xmlns:a16="http://schemas.microsoft.com/office/drawing/2014/main" id="{5DA8BDEB-32F6-4EB9-9FF9-92B67495CF09}"/>
              </a:ext>
            </a:extLst>
          </p:cNvPr>
          <p:cNvPicPr>
            <a:picLocks noChangeAspect="1"/>
          </p:cNvPicPr>
          <p:nvPr/>
        </p:nvPicPr>
        <p:blipFill rotWithShape="1">
          <a:blip r:embed="rId5">
            <a:extLst>
              <a:ext uri="{28A0092B-C50C-407E-A947-70E740481C1C}">
                <a14:useLocalDpi xmlns:a14="http://schemas.microsoft.com/office/drawing/2010/main" val="0"/>
              </a:ext>
            </a:extLst>
          </a:blip>
          <a:srcRect l="21598" t="18927" r="20040"/>
          <a:stretch/>
        </p:blipFill>
        <p:spPr>
          <a:xfrm>
            <a:off x="7904054" y="7177996"/>
            <a:ext cx="2598032" cy="2406035"/>
          </a:xfrm>
          <a:prstGeom prst="rect">
            <a:avLst/>
          </a:prstGeom>
        </p:spPr>
      </p:pic>
      <p:pic>
        <p:nvPicPr>
          <p:cNvPr id="24" name="Picture 23">
            <a:extLst>
              <a:ext uri="{FF2B5EF4-FFF2-40B4-BE49-F238E27FC236}">
                <a16:creationId xmlns:a16="http://schemas.microsoft.com/office/drawing/2014/main" id="{CF216DDB-CC98-444D-A9E2-112F751D1C63}"/>
              </a:ext>
            </a:extLst>
          </p:cNvPr>
          <p:cNvPicPr>
            <a:picLocks noChangeAspect="1"/>
          </p:cNvPicPr>
          <p:nvPr/>
        </p:nvPicPr>
        <p:blipFill rotWithShape="1">
          <a:blip r:embed="rId6">
            <a:extLst>
              <a:ext uri="{28A0092B-C50C-407E-A947-70E740481C1C}">
                <a14:useLocalDpi xmlns:a14="http://schemas.microsoft.com/office/drawing/2010/main" val="0"/>
              </a:ext>
            </a:extLst>
          </a:blip>
          <a:srcRect l="14858" t="5996" r="18184"/>
          <a:stretch/>
        </p:blipFill>
        <p:spPr>
          <a:xfrm>
            <a:off x="2810892" y="7177997"/>
            <a:ext cx="5000336" cy="2406034"/>
          </a:xfrm>
          <a:prstGeom prst="rect">
            <a:avLst/>
          </a:prstGeom>
        </p:spPr>
      </p:pic>
      <p:pic>
        <p:nvPicPr>
          <p:cNvPr id="27" name="Picture 26">
            <a:extLst>
              <a:ext uri="{FF2B5EF4-FFF2-40B4-BE49-F238E27FC236}">
                <a16:creationId xmlns:a16="http://schemas.microsoft.com/office/drawing/2014/main" id="{32FF1C60-79D6-4FDB-BCD2-CBE836C265CB}"/>
              </a:ext>
            </a:extLst>
          </p:cNvPr>
          <p:cNvPicPr>
            <a:picLocks noChangeAspect="1"/>
          </p:cNvPicPr>
          <p:nvPr/>
        </p:nvPicPr>
        <p:blipFill rotWithShape="1">
          <a:blip r:embed="rId7">
            <a:extLst>
              <a:ext uri="{28A0092B-C50C-407E-A947-70E740481C1C}">
                <a14:useLocalDpi xmlns:a14="http://schemas.microsoft.com/office/drawing/2010/main" val="0"/>
              </a:ext>
            </a:extLst>
          </a:blip>
          <a:srcRect l="6036" t="25816" r="40837" b="4980"/>
          <a:stretch/>
        </p:blipFill>
        <p:spPr>
          <a:xfrm>
            <a:off x="2810893" y="2233758"/>
            <a:ext cx="3188036" cy="2768507"/>
          </a:xfrm>
          <a:prstGeom prst="rect">
            <a:avLst/>
          </a:prstGeom>
        </p:spPr>
      </p:pic>
      <p:pic>
        <p:nvPicPr>
          <p:cNvPr id="31" name="Picture 30">
            <a:extLst>
              <a:ext uri="{FF2B5EF4-FFF2-40B4-BE49-F238E27FC236}">
                <a16:creationId xmlns:a16="http://schemas.microsoft.com/office/drawing/2014/main" id="{AC0952FE-6EB7-4389-B273-8B63B37804A1}"/>
              </a:ext>
            </a:extLst>
          </p:cNvPr>
          <p:cNvPicPr>
            <a:picLocks noChangeAspect="1"/>
          </p:cNvPicPr>
          <p:nvPr/>
        </p:nvPicPr>
        <p:blipFill rotWithShape="1">
          <a:blip r:embed="rId8">
            <a:extLst>
              <a:ext uri="{28A0092B-C50C-407E-A947-70E740481C1C}">
                <a14:useLocalDpi xmlns:a14="http://schemas.microsoft.com/office/drawing/2010/main" val="0"/>
              </a:ext>
            </a:extLst>
          </a:blip>
          <a:srcRect l="38884" r="6309"/>
          <a:stretch/>
        </p:blipFill>
        <p:spPr>
          <a:xfrm>
            <a:off x="6094724" y="2230411"/>
            <a:ext cx="2300171" cy="2798755"/>
          </a:xfrm>
          <a:prstGeom prst="rect">
            <a:avLst/>
          </a:prstGeom>
        </p:spPr>
      </p:pic>
      <p:pic>
        <p:nvPicPr>
          <p:cNvPr id="35" name="Picture 34">
            <a:extLst>
              <a:ext uri="{FF2B5EF4-FFF2-40B4-BE49-F238E27FC236}">
                <a16:creationId xmlns:a16="http://schemas.microsoft.com/office/drawing/2014/main" id="{A57F578D-86DC-4833-8F45-0328F84A588E}"/>
              </a:ext>
            </a:extLst>
          </p:cNvPr>
          <p:cNvPicPr>
            <a:picLocks noChangeAspect="1"/>
          </p:cNvPicPr>
          <p:nvPr/>
        </p:nvPicPr>
        <p:blipFill rotWithShape="1">
          <a:blip r:embed="rId9">
            <a:extLst>
              <a:ext uri="{28A0092B-C50C-407E-A947-70E740481C1C}">
                <a14:useLocalDpi xmlns:a14="http://schemas.microsoft.com/office/drawing/2010/main" val="0"/>
              </a:ext>
            </a:extLst>
          </a:blip>
          <a:srcRect l="27092" t="3805" r="17516" b="17915"/>
          <a:stretch/>
        </p:blipFill>
        <p:spPr>
          <a:xfrm>
            <a:off x="1583887" y="2328237"/>
            <a:ext cx="1179107" cy="2358214"/>
          </a:xfrm>
          <a:prstGeom prst="rect">
            <a:avLst/>
          </a:prstGeom>
        </p:spPr>
      </p:pic>
      <p:pic>
        <p:nvPicPr>
          <p:cNvPr id="37" name="Picture 36">
            <a:extLst>
              <a:ext uri="{FF2B5EF4-FFF2-40B4-BE49-F238E27FC236}">
                <a16:creationId xmlns:a16="http://schemas.microsoft.com/office/drawing/2014/main" id="{2FB4C49F-5691-415C-9D3D-B6F764793D3F}"/>
              </a:ext>
            </a:extLst>
          </p:cNvPr>
          <p:cNvPicPr>
            <a:picLocks noChangeAspect="1"/>
          </p:cNvPicPr>
          <p:nvPr/>
        </p:nvPicPr>
        <p:blipFill rotWithShape="1">
          <a:blip r:embed="rId10">
            <a:extLst>
              <a:ext uri="{28A0092B-C50C-407E-A947-70E740481C1C}">
                <a14:useLocalDpi xmlns:a14="http://schemas.microsoft.com/office/drawing/2010/main" val="0"/>
              </a:ext>
            </a:extLst>
          </a:blip>
          <a:srcRect l="23434" t="6790" r="30018" b="8100"/>
          <a:stretch/>
        </p:blipFill>
        <p:spPr>
          <a:xfrm>
            <a:off x="1677999" y="7099031"/>
            <a:ext cx="990881" cy="2563963"/>
          </a:xfrm>
          <a:prstGeom prst="rect">
            <a:avLst/>
          </a:prstGeom>
        </p:spPr>
      </p:pic>
    </p:spTree>
    <p:extLst>
      <p:ext uri="{BB962C8B-B14F-4D97-AF65-F5344CB8AC3E}">
        <p14:creationId xmlns:p14="http://schemas.microsoft.com/office/powerpoint/2010/main" val="2807358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091BB9EC-A891-4A55-9960-1DC8B1A79DBF}"/>
              </a:ext>
            </a:extLst>
          </p:cNvPr>
          <p:cNvSpPr txBox="1">
            <a:spLocks/>
          </p:cNvSpPr>
          <p:nvPr/>
        </p:nvSpPr>
        <p:spPr>
          <a:xfrm>
            <a:off x="3498957" y="7066412"/>
            <a:ext cx="6266768" cy="12982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70" dirty="0"/>
              <a:t>Proposed to present scheme to members at July County Council before going out on public display.</a:t>
            </a:r>
            <a:endParaRPr lang="en-IE" sz="1770" dirty="0"/>
          </a:p>
        </p:txBody>
      </p:sp>
      <p:sp>
        <p:nvSpPr>
          <p:cNvPr id="7" name="Subtitle 2">
            <a:extLst>
              <a:ext uri="{FF2B5EF4-FFF2-40B4-BE49-F238E27FC236}">
                <a16:creationId xmlns:a16="http://schemas.microsoft.com/office/drawing/2014/main" id="{69719CA8-827F-4A9C-A7E8-8F890A468455}"/>
              </a:ext>
            </a:extLst>
          </p:cNvPr>
          <p:cNvSpPr txBox="1">
            <a:spLocks/>
          </p:cNvSpPr>
          <p:nvPr/>
        </p:nvSpPr>
        <p:spPr>
          <a:xfrm>
            <a:off x="2426276" y="5997770"/>
            <a:ext cx="6266768" cy="12982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49" dirty="0"/>
              <a:t>Next Steps:</a:t>
            </a:r>
            <a:endParaRPr lang="en-IE" sz="4249" dirty="0"/>
          </a:p>
        </p:txBody>
      </p:sp>
      <p:sp>
        <p:nvSpPr>
          <p:cNvPr id="8" name="Subtitle 2">
            <a:extLst>
              <a:ext uri="{FF2B5EF4-FFF2-40B4-BE49-F238E27FC236}">
                <a16:creationId xmlns:a16="http://schemas.microsoft.com/office/drawing/2014/main" id="{E35E5D14-D895-4536-A883-3A5E628DB730}"/>
              </a:ext>
            </a:extLst>
          </p:cNvPr>
          <p:cNvSpPr txBox="1">
            <a:spLocks/>
          </p:cNvSpPr>
          <p:nvPr/>
        </p:nvSpPr>
        <p:spPr>
          <a:xfrm>
            <a:off x="6564763" y="8364658"/>
            <a:ext cx="6266768" cy="12982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49" dirty="0"/>
              <a:t>Questions?</a:t>
            </a:r>
            <a:endParaRPr lang="en-IE" sz="4249" dirty="0"/>
          </a:p>
        </p:txBody>
      </p:sp>
      <p:grpSp>
        <p:nvGrpSpPr>
          <p:cNvPr id="9" name="Group 8">
            <a:extLst>
              <a:ext uri="{FF2B5EF4-FFF2-40B4-BE49-F238E27FC236}">
                <a16:creationId xmlns:a16="http://schemas.microsoft.com/office/drawing/2014/main" id="{469C94B3-6C6D-40A2-B44F-9976153D89F2}"/>
              </a:ext>
            </a:extLst>
          </p:cNvPr>
          <p:cNvGrpSpPr/>
          <p:nvPr/>
        </p:nvGrpSpPr>
        <p:grpSpPr>
          <a:xfrm>
            <a:off x="8007897" y="9936777"/>
            <a:ext cx="2598983" cy="506196"/>
            <a:chOff x="8534400" y="6087913"/>
            <a:chExt cx="3314699" cy="645594"/>
          </a:xfrm>
        </p:grpSpPr>
        <p:pic>
          <p:nvPicPr>
            <p:cNvPr id="10" name="Picture 9">
              <a:extLst>
                <a:ext uri="{FF2B5EF4-FFF2-40B4-BE49-F238E27FC236}">
                  <a16:creationId xmlns:a16="http://schemas.microsoft.com/office/drawing/2014/main" id="{CE997A9F-8798-4C42-9E68-1DE7B2BB6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2402" y="6304548"/>
              <a:ext cx="1836697" cy="304278"/>
            </a:xfrm>
            <a:prstGeom prst="rect">
              <a:avLst/>
            </a:prstGeom>
          </p:spPr>
        </p:pic>
        <p:pic>
          <p:nvPicPr>
            <p:cNvPr id="11" name="Picture 2" descr="South Dublin County Council - Publishers - data.gov.ie">
              <a:extLst>
                <a:ext uri="{FF2B5EF4-FFF2-40B4-BE49-F238E27FC236}">
                  <a16:creationId xmlns:a16="http://schemas.microsoft.com/office/drawing/2014/main" id="{EC2DE138-31BB-4D09-AA24-F637E6E27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6087913"/>
              <a:ext cx="1373605" cy="64559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69C612B0-15D1-40B0-963C-343C802BACB1}"/>
              </a:ext>
            </a:extLst>
          </p:cNvPr>
          <p:cNvSpPr/>
          <p:nvPr/>
        </p:nvSpPr>
        <p:spPr>
          <a:xfrm>
            <a:off x="3108950" y="4275295"/>
            <a:ext cx="5974101" cy="547073"/>
          </a:xfrm>
          <a:prstGeom prst="rect">
            <a:avLst/>
          </a:prstGeom>
        </p:spPr>
        <p:txBody>
          <a:bodyPr wrap="square" anchor="t">
            <a:spAutoFit/>
          </a:bodyPr>
          <a:lstStyle/>
          <a:p>
            <a:r>
              <a:rPr lang="en-IE" sz="1550" b="1" i="1" dirty="0"/>
              <a:t>“Spaces as well as places are designed and built: walking, witnessing, being in public, are as much part of the design and purpose as is being inside to eat, sleep or drink…. The  word citizen has to do with the city and the ideal city is organised around citizenship - participation in public life” (Rebecca Solnit) </a:t>
            </a:r>
            <a:endParaRPr lang="en-IE" sz="1550" b="1" dirty="0">
              <a:cs typeface="Calibri"/>
            </a:endParaRPr>
          </a:p>
        </p:txBody>
      </p:sp>
      <p:pic>
        <p:nvPicPr>
          <p:cNvPr id="13" name="Picture 12">
            <a:extLst>
              <a:ext uri="{FF2B5EF4-FFF2-40B4-BE49-F238E27FC236}">
                <a16:creationId xmlns:a16="http://schemas.microsoft.com/office/drawing/2014/main" id="{6FBCB7BD-4D5C-44D8-85EF-A27C1D7975C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r="2985"/>
          <a:stretch/>
        </p:blipFill>
        <p:spPr>
          <a:xfrm>
            <a:off x="1316262" y="-22336"/>
            <a:ext cx="9579750" cy="3722677"/>
          </a:xfrm>
          <a:prstGeom prst="rect">
            <a:avLst/>
          </a:prstGeom>
          <a:effectLst>
            <a:glow>
              <a:schemeClr val="accent1"/>
            </a:glow>
            <a:softEdge rad="0"/>
          </a:effectLst>
        </p:spPr>
      </p:pic>
    </p:spTree>
    <p:extLst>
      <p:ext uri="{BB962C8B-B14F-4D97-AF65-F5344CB8AC3E}">
        <p14:creationId xmlns:p14="http://schemas.microsoft.com/office/powerpoint/2010/main" val="32037859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TotalTime>
  <Words>864</Words>
  <Application>Microsoft Office PowerPoint</Application>
  <PresentationFormat>Custom</PresentationFormat>
  <Paragraphs>93</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Abadi Extra Light</vt:lpstr>
      <vt:lpstr>Arial</vt:lpstr>
      <vt:lpstr>Arial,Sans-Serif</vt:lpstr>
      <vt:lpstr>Calibri</vt:lpstr>
      <vt:lpstr>Calibri Light</vt:lpstr>
      <vt:lpstr>Symbol</vt:lpstr>
      <vt:lpstr>Office Theme</vt:lpstr>
      <vt:lpstr>TALLAGHT AREA  COMMITTEE MEETING 22nd June 2020 Proposed Part 8  Civic Square, Innovation Square and associated links </vt:lpstr>
      <vt:lpstr>TALLAGHT PUBLIC REALM project area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TALLAGHT PUBLIC REALM</dc:title>
  <dc:creator>Sean O’Malley</dc:creator>
  <cp:lastModifiedBy>Susan Delaney - Corporate</cp:lastModifiedBy>
  <cp:revision>28</cp:revision>
  <dcterms:created xsi:type="dcterms:W3CDTF">2020-06-16T09:15:19Z</dcterms:created>
  <dcterms:modified xsi:type="dcterms:W3CDTF">2020-06-18T14:00:26Z</dcterms:modified>
</cp:coreProperties>
</file>