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95" r:id="rId3"/>
    <p:sldId id="294" r:id="rId4"/>
    <p:sldId id="470" r:id="rId5"/>
    <p:sldId id="499" r:id="rId6"/>
    <p:sldId id="500" r:id="rId7"/>
    <p:sldId id="509" r:id="rId8"/>
    <p:sldId id="501" r:id="rId9"/>
    <p:sldId id="497" r:id="rId10"/>
    <p:sldId id="489" r:id="rId11"/>
    <p:sldId id="490" r:id="rId12"/>
    <p:sldId id="494" r:id="rId13"/>
    <p:sldId id="495" r:id="rId14"/>
    <p:sldId id="493" r:id="rId15"/>
    <p:sldId id="502" r:id="rId16"/>
    <p:sldId id="471" r:id="rId17"/>
    <p:sldId id="309" r:id="rId18"/>
    <p:sldId id="503" r:id="rId19"/>
    <p:sldId id="504" r:id="rId20"/>
    <p:sldId id="510" r:id="rId21"/>
    <p:sldId id="505" r:id="rId22"/>
    <p:sldId id="465" r:id="rId23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5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435F6-DFCF-467D-84FC-834D914E9AB0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EF451-F394-41A6-9DFF-5B5FAB33D6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67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29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151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048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505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129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675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308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99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122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711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568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9F4F-8188-4A0F-BD05-1DABD56EED24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B472-0CED-4E4B-B233-C787FDD61B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175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DBBBB4-50AE-4225-AD2A-029273421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r="-1" b="-1"/>
          <a:stretch/>
        </p:blipFill>
        <p:spPr>
          <a:xfrm>
            <a:off x="2" y="10"/>
            <a:ext cx="7991591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8784E-5F9C-40E4-8155-4EACCB4C43B9}"/>
              </a:ext>
            </a:extLst>
          </p:cNvPr>
          <p:cNvSpPr txBox="1"/>
          <p:nvPr/>
        </p:nvSpPr>
        <p:spPr>
          <a:xfrm>
            <a:off x="0" y="4860758"/>
            <a:ext cx="2630907" cy="13234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1600" b="1" dirty="0"/>
              <a:t>Proposed Draft Tallaght Town Centre Local Area Plan Material Alterations</a:t>
            </a:r>
          </a:p>
          <a:p>
            <a:r>
              <a:rPr lang="en-IE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Briefing</a:t>
            </a:r>
          </a:p>
          <a:p>
            <a:r>
              <a:rPr lang="en-IE" sz="1600" b="1" dirty="0">
                <a:solidFill>
                  <a:srgbClr val="B40C88"/>
                </a:solidFill>
              </a:rPr>
              <a:t>June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018BD-958D-4B78-B0EA-2214886A799B}"/>
              </a:ext>
            </a:extLst>
          </p:cNvPr>
          <p:cNvSpPr txBox="1"/>
          <p:nvPr/>
        </p:nvSpPr>
        <p:spPr>
          <a:xfrm>
            <a:off x="6242538" y="184472"/>
            <a:ext cx="2917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/>
              <a:t>Land Use Planning &amp; Transportation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E4486B-FA9A-4D17-8835-071979368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38" y="6102017"/>
            <a:ext cx="1185862" cy="57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1E1F2-3A6B-49CA-9B33-A05172D2B0E0}"/>
              </a:ext>
            </a:extLst>
          </p:cNvPr>
          <p:cNvSpPr txBox="1"/>
          <p:nvPr/>
        </p:nvSpPr>
        <p:spPr>
          <a:xfrm>
            <a:off x="7772400" y="522844"/>
            <a:ext cx="1371600" cy="261610"/>
          </a:xfrm>
          <a:prstGeom prst="rect">
            <a:avLst/>
          </a:prstGeom>
          <a:solidFill>
            <a:srgbClr val="B40C88"/>
          </a:solidFill>
        </p:spPr>
        <p:txBody>
          <a:bodyPr wrap="square" rtlCol="0">
            <a:spAutoFit/>
          </a:bodyPr>
          <a:lstStyle/>
          <a:p>
            <a:endParaRPr lang="en-IE" sz="1100" b="1" dirty="0"/>
          </a:p>
        </p:txBody>
      </p:sp>
    </p:spTree>
    <p:extLst>
      <p:ext uri="{BB962C8B-B14F-4D97-AF65-F5344CB8AC3E}">
        <p14:creationId xmlns:p14="http://schemas.microsoft.com/office/powerpoint/2010/main" val="201947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D36B-3116-4AC5-B15E-DD4383C8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D1084A-8F4E-490B-8DF5-858EEEF6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26" y="270710"/>
            <a:ext cx="4914718" cy="303063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063D90D-7F4B-4B22-9059-3A8D85D51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8525" y="3429001"/>
            <a:ext cx="4914719" cy="29509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036AC21-B16C-422D-823B-C4C0AC816E65}"/>
              </a:ext>
            </a:extLst>
          </p:cNvPr>
          <p:cNvGrpSpPr/>
          <p:nvPr/>
        </p:nvGrpSpPr>
        <p:grpSpPr>
          <a:xfrm>
            <a:off x="200459" y="270710"/>
            <a:ext cx="3714422" cy="3030631"/>
            <a:chOff x="200459" y="270710"/>
            <a:chExt cx="3714422" cy="30306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1940CE-08BD-4219-ADD5-8F6697E61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459" y="270710"/>
              <a:ext cx="3714422" cy="30306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4BAE2AB-24EC-4905-9E94-D22A71E2D033}"/>
                </a:ext>
              </a:extLst>
            </p:cNvPr>
            <p:cNvSpPr/>
            <p:nvPr/>
          </p:nvSpPr>
          <p:spPr>
            <a:xfrm>
              <a:off x="1058779" y="1130968"/>
              <a:ext cx="697832" cy="1022685"/>
            </a:xfrm>
            <a:custGeom>
              <a:avLst/>
              <a:gdLst>
                <a:gd name="connsiteX0" fmla="*/ 0 w 697832"/>
                <a:gd name="connsiteY0" fmla="*/ 144379 h 1022685"/>
                <a:gd name="connsiteX1" fmla="*/ 264695 w 697832"/>
                <a:gd name="connsiteY1" fmla="*/ 1022685 h 1022685"/>
                <a:gd name="connsiteX2" fmla="*/ 421105 w 697832"/>
                <a:gd name="connsiteY2" fmla="*/ 938464 h 1022685"/>
                <a:gd name="connsiteX3" fmla="*/ 601579 w 697832"/>
                <a:gd name="connsiteY3" fmla="*/ 782053 h 1022685"/>
                <a:gd name="connsiteX4" fmla="*/ 673768 w 697832"/>
                <a:gd name="connsiteY4" fmla="*/ 541421 h 1022685"/>
                <a:gd name="connsiteX5" fmla="*/ 697832 w 697832"/>
                <a:gd name="connsiteY5" fmla="*/ 204537 h 1022685"/>
                <a:gd name="connsiteX6" fmla="*/ 637674 w 697832"/>
                <a:gd name="connsiteY6" fmla="*/ 0 h 1022685"/>
                <a:gd name="connsiteX7" fmla="*/ 0 w 697832"/>
                <a:gd name="connsiteY7" fmla="*/ 144379 h 102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7832" h="1022685">
                  <a:moveTo>
                    <a:pt x="0" y="144379"/>
                  </a:moveTo>
                  <a:lnTo>
                    <a:pt x="264695" y="1022685"/>
                  </a:lnTo>
                  <a:lnTo>
                    <a:pt x="421105" y="938464"/>
                  </a:lnTo>
                  <a:lnTo>
                    <a:pt x="601579" y="782053"/>
                  </a:lnTo>
                  <a:lnTo>
                    <a:pt x="673768" y="541421"/>
                  </a:lnTo>
                  <a:lnTo>
                    <a:pt x="697832" y="204537"/>
                  </a:lnTo>
                  <a:lnTo>
                    <a:pt x="637674" y="0"/>
                  </a:lnTo>
                  <a:lnTo>
                    <a:pt x="0" y="144379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97D7AD-7A60-43E3-B3B9-EEAA0158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459" y="3429000"/>
            <a:ext cx="3714421" cy="315829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Belgard Square West, Cookstown Way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b="1" dirty="0"/>
              <a:t>Plot ratio of  </a:t>
            </a:r>
            <a:r>
              <a:rPr lang="en-IE" sz="2400" b="1" dirty="0"/>
              <a:t>3.8 :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Heights: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E" dirty="0"/>
              <a:t>6 to 9 storeys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E" dirty="0"/>
              <a:t>Minimum height 5 storeys + 1 storey One Block up to 12 and 13 storeys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6B331A-2F7B-47E7-AC5D-7C263E9BEDA1}"/>
              </a:ext>
            </a:extLst>
          </p:cNvPr>
          <p:cNvCxnSpPr/>
          <p:nvPr/>
        </p:nvCxnSpPr>
        <p:spPr>
          <a:xfrm>
            <a:off x="0" y="6575053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49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D36B-3116-4AC5-B15E-DD4383C8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5AF3B-D83E-4963-9FCB-BAF4C4BBA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458" y="3429000"/>
            <a:ext cx="3714421" cy="3122384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Tallaght Cross,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b="1" dirty="0"/>
              <a:t>Plot ratio: 3.1 :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Heights: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E" dirty="0"/>
              <a:t>Minimum height 6 storeys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E" dirty="0"/>
              <a:t>Mix of block heights predominantly 6-10 storeys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DD9349-443A-4E5A-879E-722AF248B8E2}"/>
              </a:ext>
            </a:extLst>
          </p:cNvPr>
          <p:cNvGrpSpPr/>
          <p:nvPr/>
        </p:nvGrpSpPr>
        <p:grpSpPr>
          <a:xfrm>
            <a:off x="283962" y="270710"/>
            <a:ext cx="3774563" cy="2950921"/>
            <a:chOff x="283962" y="270710"/>
            <a:chExt cx="4062380" cy="3158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EB452B-1C91-4A68-8FF4-C7E00C60B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962" y="270710"/>
              <a:ext cx="4062380" cy="31582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01B2C27-8DCF-46C0-A985-49CB121E28F4}"/>
                </a:ext>
              </a:extLst>
            </p:cNvPr>
            <p:cNvSpPr/>
            <p:nvPr/>
          </p:nvSpPr>
          <p:spPr>
            <a:xfrm>
              <a:off x="1129553" y="770965"/>
              <a:ext cx="1541929" cy="1900517"/>
            </a:xfrm>
            <a:custGeom>
              <a:avLst/>
              <a:gdLst>
                <a:gd name="connsiteX0" fmla="*/ 0 w 1541929"/>
                <a:gd name="connsiteY0" fmla="*/ 268941 h 1900517"/>
                <a:gd name="connsiteX1" fmla="*/ 1004047 w 1541929"/>
                <a:gd name="connsiteY1" fmla="*/ 0 h 1900517"/>
                <a:gd name="connsiteX2" fmla="*/ 1272988 w 1541929"/>
                <a:gd name="connsiteY2" fmla="*/ 71717 h 1900517"/>
                <a:gd name="connsiteX3" fmla="*/ 1398494 w 1541929"/>
                <a:gd name="connsiteY3" fmla="*/ 806823 h 1900517"/>
                <a:gd name="connsiteX4" fmla="*/ 1541929 w 1541929"/>
                <a:gd name="connsiteY4" fmla="*/ 1667435 h 1900517"/>
                <a:gd name="connsiteX5" fmla="*/ 1093694 w 1541929"/>
                <a:gd name="connsiteY5" fmla="*/ 1757082 h 1900517"/>
                <a:gd name="connsiteX6" fmla="*/ 681318 w 1541929"/>
                <a:gd name="connsiteY6" fmla="*/ 1900517 h 1900517"/>
                <a:gd name="connsiteX7" fmla="*/ 412376 w 1541929"/>
                <a:gd name="connsiteY7" fmla="*/ 1416423 h 1900517"/>
                <a:gd name="connsiteX8" fmla="*/ 412376 w 1541929"/>
                <a:gd name="connsiteY8" fmla="*/ 1416423 h 1900517"/>
                <a:gd name="connsiteX9" fmla="*/ 537882 w 1541929"/>
                <a:gd name="connsiteY9" fmla="*/ 1308847 h 1900517"/>
                <a:gd name="connsiteX10" fmla="*/ 268941 w 1541929"/>
                <a:gd name="connsiteY10" fmla="*/ 878541 h 1900517"/>
                <a:gd name="connsiteX11" fmla="*/ 0 w 1541929"/>
                <a:gd name="connsiteY11" fmla="*/ 268941 h 190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1929" h="1900517">
                  <a:moveTo>
                    <a:pt x="0" y="268941"/>
                  </a:moveTo>
                  <a:lnTo>
                    <a:pt x="1004047" y="0"/>
                  </a:lnTo>
                  <a:lnTo>
                    <a:pt x="1272988" y="71717"/>
                  </a:lnTo>
                  <a:lnTo>
                    <a:pt x="1398494" y="806823"/>
                  </a:lnTo>
                  <a:lnTo>
                    <a:pt x="1541929" y="1667435"/>
                  </a:lnTo>
                  <a:lnTo>
                    <a:pt x="1093694" y="1757082"/>
                  </a:lnTo>
                  <a:lnTo>
                    <a:pt x="681318" y="1900517"/>
                  </a:lnTo>
                  <a:lnTo>
                    <a:pt x="412376" y="1416423"/>
                  </a:lnTo>
                  <a:lnTo>
                    <a:pt x="412376" y="1416423"/>
                  </a:lnTo>
                  <a:lnTo>
                    <a:pt x="537882" y="1308847"/>
                  </a:lnTo>
                  <a:lnTo>
                    <a:pt x="268941" y="878541"/>
                  </a:lnTo>
                  <a:lnTo>
                    <a:pt x="0" y="26894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B8E36E3-BF74-4E53-B7DF-68DEA1440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602" y="270710"/>
            <a:ext cx="4455634" cy="296399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857C204-DD5F-4D2E-807D-67255E942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076"/>
          <a:stretch/>
        </p:blipFill>
        <p:spPr>
          <a:xfrm>
            <a:off x="4118086" y="3333517"/>
            <a:ext cx="4629150" cy="3217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47887D-2C8E-4FBF-8C42-201460424131}"/>
              </a:ext>
            </a:extLst>
          </p:cNvPr>
          <p:cNvCxnSpPr/>
          <p:nvPr/>
        </p:nvCxnSpPr>
        <p:spPr>
          <a:xfrm>
            <a:off x="0" y="6667817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0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D36B-3116-4AC5-B15E-DD4383C8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5AF3B-D83E-4963-9FCB-BAF4C4BBA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458" y="3429000"/>
            <a:ext cx="3378561" cy="3122384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DDLETB Training Centre, Cookstown Industrial Estate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b="1" dirty="0"/>
              <a:t>Plot ratio: 1.6 :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Heights: 2 to 5 storeys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6678E3-ABC6-4E05-9171-54E0F7E8F660}"/>
              </a:ext>
            </a:extLst>
          </p:cNvPr>
          <p:cNvGrpSpPr/>
          <p:nvPr/>
        </p:nvGrpSpPr>
        <p:grpSpPr>
          <a:xfrm>
            <a:off x="250030" y="288405"/>
            <a:ext cx="4035099" cy="2867171"/>
            <a:chOff x="1856184" y="1770249"/>
            <a:chExt cx="6657975" cy="44291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4D0E8F-4DDA-4ED3-8A2F-E0C434EE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6184" y="1770249"/>
              <a:ext cx="6657975" cy="442912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C6F21B-1C35-4709-B144-C21CB12CA835}"/>
                </a:ext>
              </a:extLst>
            </p:cNvPr>
            <p:cNvSpPr/>
            <p:nvPr/>
          </p:nvSpPr>
          <p:spPr>
            <a:xfrm>
              <a:off x="4231341" y="2133600"/>
              <a:ext cx="1255059" cy="1416424"/>
            </a:xfrm>
            <a:custGeom>
              <a:avLst/>
              <a:gdLst>
                <a:gd name="connsiteX0" fmla="*/ 0 w 1255059"/>
                <a:gd name="connsiteY0" fmla="*/ 286871 h 1416424"/>
                <a:gd name="connsiteX1" fmla="*/ 466165 w 1255059"/>
                <a:gd name="connsiteY1" fmla="*/ 1416424 h 1416424"/>
                <a:gd name="connsiteX2" fmla="*/ 1183341 w 1255059"/>
                <a:gd name="connsiteY2" fmla="*/ 1093694 h 1416424"/>
                <a:gd name="connsiteX3" fmla="*/ 1255059 w 1255059"/>
                <a:gd name="connsiteY3" fmla="*/ 645459 h 1416424"/>
                <a:gd name="connsiteX4" fmla="*/ 1004047 w 1255059"/>
                <a:gd name="connsiteY4" fmla="*/ 0 h 1416424"/>
                <a:gd name="connsiteX5" fmla="*/ 0 w 1255059"/>
                <a:gd name="connsiteY5" fmla="*/ 286871 h 141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5059" h="1416424">
                  <a:moveTo>
                    <a:pt x="0" y="286871"/>
                  </a:moveTo>
                  <a:lnTo>
                    <a:pt x="466165" y="1416424"/>
                  </a:lnTo>
                  <a:lnTo>
                    <a:pt x="1183341" y="1093694"/>
                  </a:lnTo>
                  <a:lnTo>
                    <a:pt x="1255059" y="645459"/>
                  </a:lnTo>
                  <a:lnTo>
                    <a:pt x="1004047" y="0"/>
                  </a:lnTo>
                  <a:lnTo>
                    <a:pt x="0" y="28687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255A52-EEAE-40F6-85FF-EDED7CA17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777"/>
          <a:stretch/>
        </p:blipFill>
        <p:spPr>
          <a:xfrm>
            <a:off x="4120870" y="3426119"/>
            <a:ext cx="4629150" cy="2867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C6F718-BB3E-4F28-829C-B506E5AEA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220" y="288405"/>
            <a:ext cx="3911800" cy="28671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1EA305-6F63-4364-B181-E9510BB15285}"/>
              </a:ext>
            </a:extLst>
          </p:cNvPr>
          <p:cNvCxnSpPr/>
          <p:nvPr/>
        </p:nvCxnSpPr>
        <p:spPr>
          <a:xfrm>
            <a:off x="0" y="6667817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04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D36B-3116-4AC5-B15E-DD4383C8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5AF3B-D83E-4963-9FCB-BAF4C4BBA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458" y="3429000"/>
            <a:ext cx="3378561" cy="3122384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Office building, Cookstown Industrial Estate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b="1" dirty="0"/>
              <a:t>Plot ratio: 1.3 :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Heights: 4-storeys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546A9AA1-13F2-4C7A-869C-1EBF4F2B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499" y="3082459"/>
            <a:ext cx="4487045" cy="3468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DA82D8-6032-40E0-9570-E168AB32D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37"/>
          <a:stretch/>
        </p:blipFill>
        <p:spPr>
          <a:xfrm>
            <a:off x="627459" y="113264"/>
            <a:ext cx="7057041" cy="29231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AB97C4-35A7-4DBE-9E94-3F9225C2A692}"/>
              </a:ext>
            </a:extLst>
          </p:cNvPr>
          <p:cNvCxnSpPr/>
          <p:nvPr/>
        </p:nvCxnSpPr>
        <p:spPr>
          <a:xfrm>
            <a:off x="0" y="6667817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441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D36B-3116-4AC5-B15E-DD4383C8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5AF3B-D83E-4963-9FCB-BAF4C4BBA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458" y="3429000"/>
            <a:ext cx="3378561" cy="3122384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SDCC Part VIII housing </a:t>
            </a:r>
            <a:r>
              <a:rPr lang="en-IE" dirty="0" err="1"/>
              <a:t>Killinniny</a:t>
            </a:r>
            <a:r>
              <a:rPr lang="en-IE" dirty="0"/>
              <a:t> Road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b="1" dirty="0"/>
              <a:t>Plot ratio: 0.28 :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Heights: 2-storey houses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1E4DBF-5BF8-4E26-B70F-869572435D15}"/>
              </a:ext>
            </a:extLst>
          </p:cNvPr>
          <p:cNvGrpSpPr/>
          <p:nvPr/>
        </p:nvGrpSpPr>
        <p:grpSpPr>
          <a:xfrm>
            <a:off x="170866" y="276256"/>
            <a:ext cx="4446821" cy="2958447"/>
            <a:chOff x="170866" y="276256"/>
            <a:chExt cx="4446821" cy="29584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6546F0-E8C7-4003-BC4D-8FE15B98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866" y="276256"/>
              <a:ext cx="4446821" cy="2958447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240277F-3FE1-401C-8601-7902D593D6EB}"/>
                </a:ext>
              </a:extLst>
            </p:cNvPr>
            <p:cNvSpPr/>
            <p:nvPr/>
          </p:nvSpPr>
          <p:spPr>
            <a:xfrm>
              <a:off x="1703294" y="950259"/>
              <a:ext cx="1057835" cy="1057835"/>
            </a:xfrm>
            <a:custGeom>
              <a:avLst/>
              <a:gdLst>
                <a:gd name="connsiteX0" fmla="*/ 627530 w 1057835"/>
                <a:gd name="connsiteY0" fmla="*/ 0 h 1057835"/>
                <a:gd name="connsiteX1" fmla="*/ 627530 w 1057835"/>
                <a:gd name="connsiteY1" fmla="*/ 71717 h 1057835"/>
                <a:gd name="connsiteX2" fmla="*/ 842682 w 1057835"/>
                <a:gd name="connsiteY2" fmla="*/ 502023 h 1057835"/>
                <a:gd name="connsiteX3" fmla="*/ 1021977 w 1057835"/>
                <a:gd name="connsiteY3" fmla="*/ 842682 h 1057835"/>
                <a:gd name="connsiteX4" fmla="*/ 1057835 w 1057835"/>
                <a:gd name="connsiteY4" fmla="*/ 1057835 h 1057835"/>
                <a:gd name="connsiteX5" fmla="*/ 627530 w 1057835"/>
                <a:gd name="connsiteY5" fmla="*/ 986117 h 1057835"/>
                <a:gd name="connsiteX6" fmla="*/ 53788 w 1057835"/>
                <a:gd name="connsiteY6" fmla="*/ 842682 h 1057835"/>
                <a:gd name="connsiteX7" fmla="*/ 0 w 1057835"/>
                <a:gd name="connsiteY7" fmla="*/ 717176 h 1057835"/>
                <a:gd name="connsiteX8" fmla="*/ 340659 w 1057835"/>
                <a:gd name="connsiteY8" fmla="*/ 286870 h 1057835"/>
                <a:gd name="connsiteX9" fmla="*/ 627530 w 1057835"/>
                <a:gd name="connsiteY9" fmla="*/ 0 h 105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7835" h="1057835">
                  <a:moveTo>
                    <a:pt x="627530" y="0"/>
                  </a:moveTo>
                  <a:lnTo>
                    <a:pt x="627530" y="71717"/>
                  </a:lnTo>
                  <a:lnTo>
                    <a:pt x="842682" y="502023"/>
                  </a:lnTo>
                  <a:lnTo>
                    <a:pt x="1021977" y="842682"/>
                  </a:lnTo>
                  <a:lnTo>
                    <a:pt x="1057835" y="1057835"/>
                  </a:lnTo>
                  <a:lnTo>
                    <a:pt x="627530" y="986117"/>
                  </a:lnTo>
                  <a:lnTo>
                    <a:pt x="53788" y="842682"/>
                  </a:lnTo>
                  <a:lnTo>
                    <a:pt x="0" y="717176"/>
                  </a:lnTo>
                  <a:lnTo>
                    <a:pt x="340659" y="286870"/>
                  </a:lnTo>
                  <a:lnTo>
                    <a:pt x="62753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872D59-4D48-41D4-BF03-68480E694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9274" y="3429001"/>
            <a:ext cx="5067962" cy="31223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AAAB28-3F77-49E4-B93F-33C3EBAF4ED4}"/>
              </a:ext>
            </a:extLst>
          </p:cNvPr>
          <p:cNvCxnSpPr/>
          <p:nvPr/>
        </p:nvCxnSpPr>
        <p:spPr>
          <a:xfrm>
            <a:off x="0" y="6667817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E6CF5D-E09B-4A5B-BCCB-EE95DC08A290}"/>
              </a:ext>
            </a:extLst>
          </p:cNvPr>
          <p:cNvSpPr txBox="1"/>
          <p:nvPr/>
        </p:nvSpPr>
        <p:spPr>
          <a:xfrm>
            <a:off x="7772400" y="434924"/>
            <a:ext cx="1371600" cy="261610"/>
          </a:xfrm>
          <a:prstGeom prst="rect">
            <a:avLst/>
          </a:prstGeom>
          <a:solidFill>
            <a:srgbClr val="B40C88"/>
          </a:solidFill>
        </p:spPr>
        <p:txBody>
          <a:bodyPr wrap="square" rtlCol="0">
            <a:spAutoFit/>
          </a:bodyPr>
          <a:lstStyle/>
          <a:p>
            <a:endParaRPr lang="en-IE" sz="11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2DBCD-39C1-4068-8795-F9F33814429C}"/>
              </a:ext>
            </a:extLst>
          </p:cNvPr>
          <p:cNvSpPr txBox="1"/>
          <p:nvPr/>
        </p:nvSpPr>
        <p:spPr>
          <a:xfrm>
            <a:off x="7603958" y="768621"/>
            <a:ext cx="1540042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9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6F2-9C32-4504-8894-9881C002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034" y="71662"/>
            <a:ext cx="4087933" cy="890337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Material Alteration No.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276AF9-791E-49A6-8382-C2B02F041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755" y="1309018"/>
            <a:ext cx="7480489" cy="49869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2DF939-473B-48E8-AA25-F2E5A33B9F1D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175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599" y="1067754"/>
            <a:ext cx="4343401" cy="535531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/>
              <a:t>3–4 storeys residential and non-residential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IE" dirty="0"/>
              <a:t>Predominant building height indicated across the LAP lands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IE" dirty="0"/>
              <a:t>Light blue on map  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4–6 storeys residential, 3–5 storeys non-residential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E" dirty="0"/>
              <a:t>Predominantly along secondary routes/frontages and central urban areas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E" dirty="0"/>
              <a:t>Blue colour on map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6–7 storeys residential (+1 recessed), 5–6 storeys non-residential (+1 recessed)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E" dirty="0"/>
              <a:t>Predominantly along primary routes/frontages, at key locations and in central urban areas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E" dirty="0"/>
              <a:t>Dark blue colour </a:t>
            </a:r>
            <a:r>
              <a:rPr lang="en-IE"/>
              <a:t>on map</a:t>
            </a:r>
            <a:endParaRPr lang="en-IE" dirty="0"/>
          </a:p>
        </p:txBody>
      </p:sp>
      <p:sp>
        <p:nvSpPr>
          <p:cNvPr id="2" name="TextBox 1"/>
          <p:cNvSpPr txBox="1"/>
          <p:nvPr/>
        </p:nvSpPr>
        <p:spPr>
          <a:xfrm>
            <a:off x="1" y="304765"/>
            <a:ext cx="760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/>
              <a:t>What are ‘Typical Heights’ of the LAP?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DF73E-7082-4181-8787-A5DE93F2D390}"/>
              </a:ext>
            </a:extLst>
          </p:cNvPr>
          <p:cNvSpPr txBox="1"/>
          <p:nvPr/>
        </p:nvSpPr>
        <p:spPr>
          <a:xfrm>
            <a:off x="7772400" y="434924"/>
            <a:ext cx="1371600" cy="261610"/>
          </a:xfrm>
          <a:prstGeom prst="rect">
            <a:avLst/>
          </a:prstGeom>
          <a:solidFill>
            <a:srgbClr val="B40C88"/>
          </a:solidFill>
        </p:spPr>
        <p:txBody>
          <a:bodyPr wrap="square" rtlCol="0">
            <a:spAutoFit/>
          </a:bodyPr>
          <a:lstStyle/>
          <a:p>
            <a:endParaRPr lang="en-IE" sz="11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EA672-A8DE-4AF5-9523-504AF2EF07F1}"/>
              </a:ext>
            </a:extLst>
          </p:cNvPr>
          <p:cNvSpPr txBox="1"/>
          <p:nvPr/>
        </p:nvSpPr>
        <p:spPr>
          <a:xfrm>
            <a:off x="7603958" y="768621"/>
            <a:ext cx="1540042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sz="11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DF1E7D-DC23-40C3-9D6E-B7B4886B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04" y="1030231"/>
            <a:ext cx="3762375" cy="56007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FCD3A5-1C69-46B2-B6A3-D3A7A7BD26C5}"/>
              </a:ext>
            </a:extLst>
          </p:cNvPr>
          <p:cNvCxnSpPr>
            <a:cxnSpLocks/>
          </p:cNvCxnSpPr>
          <p:nvPr/>
        </p:nvCxnSpPr>
        <p:spPr>
          <a:xfrm>
            <a:off x="4018844" y="1388533"/>
            <a:ext cx="2269067" cy="9934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5F4918-9A32-46C4-8850-A86D6B444016}"/>
              </a:ext>
            </a:extLst>
          </p:cNvPr>
          <p:cNvCxnSpPr>
            <a:cxnSpLocks/>
          </p:cNvCxnSpPr>
          <p:nvPr/>
        </p:nvCxnSpPr>
        <p:spPr>
          <a:xfrm>
            <a:off x="4171597" y="5029043"/>
            <a:ext cx="2681994" cy="23157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F5281E-3295-437F-AB8B-58250868188C}"/>
              </a:ext>
            </a:extLst>
          </p:cNvPr>
          <p:cNvCxnSpPr>
            <a:cxnSpLocks/>
          </p:cNvCxnSpPr>
          <p:nvPr/>
        </p:nvCxnSpPr>
        <p:spPr>
          <a:xfrm flipV="1">
            <a:off x="3837870" y="2702735"/>
            <a:ext cx="1863019" cy="41246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83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D88FFE5F-BBF2-4C52-B41C-BE71ED38B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59" y="1138829"/>
            <a:ext cx="7199376" cy="4901184"/>
          </a:xfrm>
          <a:prstGeom prst="rect">
            <a:avLst/>
          </a:prstGeom>
        </p:spPr>
      </p:pic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346927C-7249-40F6-B1FD-350DE5245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8" t="9737" r="55382" b="67159"/>
          <a:stretch/>
        </p:blipFill>
        <p:spPr>
          <a:xfrm>
            <a:off x="98017" y="1880257"/>
            <a:ext cx="2959769" cy="30974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5D001C-1BE8-4602-96EE-5A0B6CC67CC2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258522B-10D9-4F96-88C8-49127643D0AC}"/>
              </a:ext>
            </a:extLst>
          </p:cNvPr>
          <p:cNvSpPr/>
          <p:nvPr/>
        </p:nvSpPr>
        <p:spPr>
          <a:xfrm>
            <a:off x="184484" y="2670323"/>
            <a:ext cx="2107531" cy="2133598"/>
          </a:xfrm>
          <a:prstGeom prst="ellipse">
            <a:avLst/>
          </a:prstGeom>
          <a:noFill/>
          <a:ln w="57150">
            <a:solidFill>
              <a:srgbClr val="B40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0A515-7C63-4A9C-8D96-4D3ABB7A8B23}"/>
              </a:ext>
            </a:extLst>
          </p:cNvPr>
          <p:cNvSpPr txBox="1"/>
          <p:nvPr/>
        </p:nvSpPr>
        <p:spPr>
          <a:xfrm>
            <a:off x="3451057" y="1281796"/>
            <a:ext cx="362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bg1"/>
                </a:solidFill>
              </a:rPr>
              <a:t>Adamstown Example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1E65D8-1ECC-4947-9A7A-9C62961E8BFB}"/>
              </a:ext>
            </a:extLst>
          </p:cNvPr>
          <p:cNvSpPr txBox="1">
            <a:spLocks/>
          </p:cNvSpPr>
          <p:nvPr/>
        </p:nvSpPr>
        <p:spPr>
          <a:xfrm>
            <a:off x="2332383" y="145772"/>
            <a:ext cx="4479235" cy="8903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900" b="1" dirty="0"/>
              <a:t>Housing Typologies</a:t>
            </a:r>
          </a:p>
        </p:txBody>
      </p:sp>
    </p:spTree>
    <p:extLst>
      <p:ext uri="{BB962C8B-B14F-4D97-AF65-F5344CB8AC3E}">
        <p14:creationId xmlns:p14="http://schemas.microsoft.com/office/powerpoint/2010/main" val="806045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6F2-9C32-4504-8894-9881C002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034" y="469226"/>
            <a:ext cx="4087933" cy="890337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Material Alteration No. 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D742A3-19D3-495B-93C5-1F25BF1FF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2" y="2449845"/>
            <a:ext cx="8137537" cy="220166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65CA78-8791-4AE6-BFCD-13676145180D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7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6F2-9C32-4504-8894-9881C002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286" y="469226"/>
            <a:ext cx="4061429" cy="890337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Material Alteration No.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F3C333-AE5E-4B9C-8C6E-8BC3BCA26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356" y="2202552"/>
            <a:ext cx="7785289" cy="34327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DD4E98-B85D-4C47-9751-EFC202DC61D6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80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58D85F-34CB-4733-AE49-2CA804E12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19572"/>
              </p:ext>
            </p:extLst>
          </p:nvPr>
        </p:nvGraphicFramePr>
        <p:xfrm>
          <a:off x="131035" y="1586165"/>
          <a:ext cx="4681597" cy="41504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8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2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r>
                        <a:rPr lang="en-IE" sz="1400" dirty="0"/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Timeframe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Draft</a:t>
                      </a:r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 Consultation (6 Weeks)</a:t>
                      </a:r>
                    </a:p>
                    <a:p>
                      <a:pPr algn="just"/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COMPLETED</a:t>
                      </a:r>
                      <a:endParaRPr lang="en-IE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 September - 24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 October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CE</a:t>
                      </a:r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 Report to Council (6 Weeks)</a:t>
                      </a:r>
                    </a:p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 December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Decision</a:t>
                      </a:r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 by Council (6 weeks)</a:t>
                      </a:r>
                    </a:p>
                    <a:p>
                      <a:pPr algn="just"/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COMPLETED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23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</a:rPr>
                        <a:t>rd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 January </a:t>
                      </a:r>
                    </a:p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 4 weeks: Adopted 20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 February</a:t>
                      </a:r>
                      <a:endParaRPr lang="en-IE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046">
                <a:tc gridSpan="2">
                  <a:txBody>
                    <a:bodyPr/>
                    <a:lstStyle/>
                    <a:p>
                      <a:pPr algn="just"/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Resolution to adopt the Draft LAP with Amendments, some of which were deemed to be Material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IE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363558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+3 weeks</a:t>
                      </a:r>
                      <a:r>
                        <a:rPr lang="en-IE" sz="1100" baseline="0" dirty="0">
                          <a:solidFill>
                            <a:srgbClr val="FF0000"/>
                          </a:solidFill>
                        </a:rPr>
                        <a:t> (Assessments)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13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</a:rPr>
                        <a:t> February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Material</a:t>
                      </a:r>
                      <a:r>
                        <a:rPr lang="en-IE" sz="110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Alterations Public Display (4 Weeks)</a:t>
                      </a:r>
                    </a:p>
                    <a:p>
                      <a:pPr algn="just"/>
                      <a:r>
                        <a:rPr lang="en-IE" sz="1100" baseline="0" dirty="0">
                          <a:solidFill>
                            <a:srgbClr val="FF0000"/>
                          </a:solidFill>
                          <a:latin typeface="+mn-lt"/>
                        </a:rPr>
                        <a:t>COMPLETED</a:t>
                      </a:r>
                      <a:endParaRPr lang="en-IE" sz="11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13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  <a:latin typeface="+mn-lt"/>
                        </a:rPr>
                        <a:t>th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 February – 12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  <a:latin typeface="+mn-lt"/>
                        </a:rPr>
                        <a:t>th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 March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CE Report to Council (4 Weeks – affected by Covid-19)</a:t>
                      </a:r>
                    </a:p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9</a:t>
                      </a:r>
                      <a:r>
                        <a:rPr lang="en-IE" sz="1100" baseline="30000" dirty="0">
                          <a:solidFill>
                            <a:srgbClr val="FF0000"/>
                          </a:solidFill>
                          <a:latin typeface="+mn-lt"/>
                        </a:rPr>
                        <a:t>th</a:t>
                      </a:r>
                      <a:r>
                        <a:rPr lang="en-IE" sz="1100" dirty="0">
                          <a:solidFill>
                            <a:srgbClr val="FF0000"/>
                          </a:solidFill>
                          <a:latin typeface="+mn-lt"/>
                        </a:rPr>
                        <a:t> May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chemeClr val="tx1"/>
                          </a:solidFill>
                          <a:latin typeface="+mn-lt"/>
                        </a:rPr>
                        <a:t>Decision by Council on Material Alterations (6 Weeks)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E" sz="11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r>
                        <a:rPr lang="en-IE" sz="11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th</a:t>
                      </a:r>
                      <a:r>
                        <a:rPr lang="en-IE" sz="1100" dirty="0">
                          <a:solidFill>
                            <a:schemeClr val="tx1"/>
                          </a:solidFill>
                          <a:latin typeface="+mn-lt"/>
                        </a:rPr>
                        <a:t> June</a:t>
                      </a:r>
                      <a:endParaRPr lang="en-IE" sz="11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just"/>
                      <a:r>
                        <a:rPr lang="en-IE" sz="1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+ 6 weeks: LAP has effect 20</a:t>
                      </a:r>
                      <a:r>
                        <a:rPr lang="en-IE" sz="11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th</a:t>
                      </a:r>
                      <a:r>
                        <a:rPr lang="en-IE" sz="1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July</a:t>
                      </a:r>
                      <a:endParaRPr lang="en-IE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8" name="Picture 4" descr="Image result for south dublin county council elected members">
            <a:extLst>
              <a:ext uri="{FF2B5EF4-FFF2-40B4-BE49-F238E27FC236}">
                <a16:creationId xmlns:a16="http://schemas.microsoft.com/office/drawing/2014/main" id="{4FCB9312-0C26-4A13-873F-3564C0F33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55" y="2257926"/>
            <a:ext cx="4164610" cy="234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8B2F9-EFFF-4523-8667-12C6858EB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69" y="6110038"/>
            <a:ext cx="1185862" cy="57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8F15AF-F0AB-4635-B3D3-DA9E9D32D53F}"/>
              </a:ext>
            </a:extLst>
          </p:cNvPr>
          <p:cNvSpPr txBox="1"/>
          <p:nvPr/>
        </p:nvSpPr>
        <p:spPr>
          <a:xfrm>
            <a:off x="7772400" y="522844"/>
            <a:ext cx="1371600" cy="261610"/>
          </a:xfrm>
          <a:prstGeom prst="rect">
            <a:avLst/>
          </a:prstGeom>
          <a:solidFill>
            <a:srgbClr val="B40C88"/>
          </a:solidFill>
        </p:spPr>
        <p:txBody>
          <a:bodyPr wrap="square" rtlCol="0">
            <a:spAutoFit/>
          </a:bodyPr>
          <a:lstStyle/>
          <a:p>
            <a:endParaRPr lang="en-IE" sz="1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0B41C-F9A2-40F6-BEC3-9E9FF568F47C}"/>
              </a:ext>
            </a:extLst>
          </p:cNvPr>
          <p:cNvSpPr txBox="1"/>
          <p:nvPr/>
        </p:nvSpPr>
        <p:spPr>
          <a:xfrm>
            <a:off x="7603958" y="882917"/>
            <a:ext cx="1540042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sz="11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68AA5-73B8-45B0-8AF7-D325B1470979}"/>
              </a:ext>
            </a:extLst>
          </p:cNvPr>
          <p:cNvSpPr txBox="1"/>
          <p:nvPr/>
        </p:nvSpPr>
        <p:spPr>
          <a:xfrm>
            <a:off x="2761248" y="345872"/>
            <a:ext cx="362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Timeframe &amp; Elected Members Role</a:t>
            </a:r>
          </a:p>
        </p:txBody>
      </p:sp>
    </p:spTree>
    <p:extLst>
      <p:ext uri="{BB962C8B-B14F-4D97-AF65-F5344CB8AC3E}">
        <p14:creationId xmlns:p14="http://schemas.microsoft.com/office/powerpoint/2010/main" val="34412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6F2-9C32-4504-8894-9881C002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912" y="0"/>
            <a:ext cx="4048176" cy="890337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Material Alteration No. 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41AE2E-75B7-4ABB-9D0C-E18EDEE00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40"/>
          <a:stretch/>
        </p:blipFill>
        <p:spPr>
          <a:xfrm>
            <a:off x="1352313" y="1046922"/>
            <a:ext cx="6439374" cy="55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07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41AE2E-75B7-4ABB-9D0C-E18EDEE00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570"/>
          <a:stretch/>
        </p:blipFill>
        <p:spPr>
          <a:xfrm>
            <a:off x="790731" y="1928388"/>
            <a:ext cx="7562539" cy="21930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A3DFDC-0065-46AB-80E0-48F36EA1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912" y="0"/>
            <a:ext cx="4048176" cy="890337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Material Alteration No.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EE2C04-41F0-4E2B-B3AC-641E3D46F89A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402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427"/>
          <a:stretch/>
        </p:blipFill>
        <p:spPr>
          <a:xfrm>
            <a:off x="0" y="489081"/>
            <a:ext cx="9144000" cy="55990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19648" y="592842"/>
            <a:ext cx="1074638" cy="1020026"/>
          </a:xfrm>
          <a:prstGeom prst="ellipse">
            <a:avLst/>
          </a:prstGeom>
          <a:solidFill>
            <a:srgbClr val="B40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605996" y="1674116"/>
            <a:ext cx="1074638" cy="10200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/>
          <p:cNvSpPr/>
          <p:nvPr/>
        </p:nvSpPr>
        <p:spPr>
          <a:xfrm>
            <a:off x="1605996" y="2728097"/>
            <a:ext cx="1074638" cy="1020026"/>
          </a:xfrm>
          <a:prstGeom prst="ellipse">
            <a:avLst/>
          </a:prstGeom>
          <a:solidFill>
            <a:srgbClr val="B40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/>
          <p:cNvSpPr/>
          <p:nvPr/>
        </p:nvSpPr>
        <p:spPr>
          <a:xfrm>
            <a:off x="1613806" y="3863963"/>
            <a:ext cx="1074638" cy="10200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1753298" y="764964"/>
            <a:ext cx="99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FF0000"/>
                </a:solidFill>
              </a:rPr>
              <a:t>Step 3</a:t>
            </a:r>
          </a:p>
          <a:p>
            <a:r>
              <a:rPr lang="en-IE" sz="1400" b="1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3298" y="1882858"/>
            <a:ext cx="935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FF0000"/>
                </a:solidFill>
              </a:rPr>
              <a:t>Step 4</a:t>
            </a:r>
          </a:p>
          <a:p>
            <a:r>
              <a:rPr lang="en-IE" sz="1400" b="1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4346" y="2904935"/>
            <a:ext cx="93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FF0000"/>
                </a:solidFill>
              </a:rPr>
              <a:t>Step 5</a:t>
            </a:r>
          </a:p>
          <a:p>
            <a:r>
              <a:rPr lang="en-IE" sz="1400" b="1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77995" y="4042816"/>
            <a:ext cx="67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</a:rPr>
              <a:t>Step 6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44797" y="1088129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4795" y="2183051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4796" y="3237032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44797" y="4376774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43215" y="764963"/>
            <a:ext cx="3403377" cy="7386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B40C88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B40C88"/>
                </a:solidFill>
              </a:rPr>
              <a:t>Council Decision (Material Alterations)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23</a:t>
            </a:r>
            <a:r>
              <a:rPr lang="en-IE" sz="1400" b="1" baseline="30000" dirty="0">
                <a:solidFill>
                  <a:schemeClr val="bg1"/>
                </a:solidFill>
              </a:rPr>
              <a:t>rd</a:t>
            </a:r>
            <a:r>
              <a:rPr lang="en-IE" sz="1400" b="1" dirty="0">
                <a:solidFill>
                  <a:schemeClr val="bg1"/>
                </a:solidFill>
              </a:rPr>
              <a:t> January 2020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Council Meeting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43215" y="1848977"/>
            <a:ext cx="3403378" cy="7386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B40C88"/>
                </a:solidFill>
              </a:rPr>
              <a:t>Public Consultation on Material Alterations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13</a:t>
            </a:r>
            <a:r>
              <a:rPr lang="en-IE" sz="1400" b="1" baseline="30000" dirty="0">
                <a:solidFill>
                  <a:schemeClr val="bg1"/>
                </a:solidFill>
              </a:rPr>
              <a:t>th</a:t>
            </a:r>
            <a:r>
              <a:rPr lang="en-IE" sz="1400" b="1" dirty="0">
                <a:solidFill>
                  <a:schemeClr val="bg1"/>
                </a:solidFill>
              </a:rPr>
              <a:t> February 2020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12</a:t>
            </a:r>
            <a:r>
              <a:rPr lang="en-IE" sz="1400" b="1" baseline="30000" dirty="0">
                <a:solidFill>
                  <a:schemeClr val="bg1"/>
                </a:solidFill>
              </a:rPr>
              <a:t>th</a:t>
            </a:r>
            <a:r>
              <a:rPr lang="en-IE" sz="1400" b="1" dirty="0">
                <a:solidFill>
                  <a:schemeClr val="bg1"/>
                </a:solidFill>
              </a:rPr>
              <a:t> March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43215" y="2916227"/>
            <a:ext cx="3403378" cy="7386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B40C88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B40C88"/>
                </a:solidFill>
              </a:rPr>
              <a:t>CE Report to Council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8</a:t>
            </a:r>
            <a:r>
              <a:rPr lang="en-IE" sz="1400" b="1" baseline="30000" dirty="0">
                <a:solidFill>
                  <a:schemeClr val="bg1"/>
                </a:solidFill>
              </a:rPr>
              <a:t>th </a:t>
            </a:r>
            <a:r>
              <a:rPr lang="en-IE" sz="1400" b="1" dirty="0">
                <a:solidFill>
                  <a:schemeClr val="bg1"/>
                </a:solidFill>
              </a:rPr>
              <a:t>May 2020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4 Weeks (affected by Covid-19)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43215" y="4051714"/>
            <a:ext cx="3403377" cy="7386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B40C88"/>
                </a:solidFill>
              </a:rPr>
              <a:t>Decision of Council on Material Alterations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8</a:t>
            </a:r>
            <a:r>
              <a:rPr lang="en-IE" sz="1400" b="1" baseline="30000" dirty="0">
                <a:solidFill>
                  <a:schemeClr val="bg1"/>
                </a:solidFill>
              </a:rPr>
              <a:t>th</a:t>
            </a:r>
            <a:r>
              <a:rPr lang="en-IE" sz="1400" b="1" dirty="0">
                <a:solidFill>
                  <a:schemeClr val="bg1"/>
                </a:solidFill>
              </a:rPr>
              <a:t> June 2020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Council Meeting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8061" y="98235"/>
            <a:ext cx="186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Next Steps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89E5AF-8092-4DDE-9C6C-865F1CC5C9C7}"/>
              </a:ext>
            </a:extLst>
          </p:cNvPr>
          <p:cNvCxnSpPr/>
          <p:nvPr/>
        </p:nvCxnSpPr>
        <p:spPr>
          <a:xfrm>
            <a:off x="0" y="6853187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0D02CC3-B3F5-4EC6-B0A0-1D2DB34A3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69" y="6150143"/>
            <a:ext cx="1185862" cy="5715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7D2805A-D866-4066-A928-CC2302F52883}"/>
              </a:ext>
            </a:extLst>
          </p:cNvPr>
          <p:cNvSpPr/>
          <p:nvPr/>
        </p:nvSpPr>
        <p:spPr>
          <a:xfrm>
            <a:off x="1605996" y="5012286"/>
            <a:ext cx="1074638" cy="1020026"/>
          </a:xfrm>
          <a:prstGeom prst="ellipse">
            <a:avLst/>
          </a:prstGeom>
          <a:solidFill>
            <a:srgbClr val="B40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C2D2FDD-56FE-46A5-AD94-6C3999FDA03C}"/>
              </a:ext>
            </a:extLst>
          </p:cNvPr>
          <p:cNvCxnSpPr/>
          <p:nvPr/>
        </p:nvCxnSpPr>
        <p:spPr>
          <a:xfrm>
            <a:off x="2836987" y="5511449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50C8234-88C4-41E0-9E4A-6D1BDB9FBC2B}"/>
              </a:ext>
            </a:extLst>
          </p:cNvPr>
          <p:cNvSpPr txBox="1"/>
          <p:nvPr/>
        </p:nvSpPr>
        <p:spPr>
          <a:xfrm>
            <a:off x="4935405" y="5186389"/>
            <a:ext cx="3403377" cy="7386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B40C88"/>
                </a:solidFill>
              </a:rPr>
              <a:t>Adopted Local Area Plan Takes Effect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6 Weeks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chemeClr val="bg1"/>
                </a:solidFill>
              </a:rPr>
              <a:t>July 2020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26FC7E-A01C-4880-836D-1B184B08EEFA}"/>
              </a:ext>
            </a:extLst>
          </p:cNvPr>
          <p:cNvSpPr txBox="1"/>
          <p:nvPr/>
        </p:nvSpPr>
        <p:spPr>
          <a:xfrm>
            <a:off x="1766946" y="5183884"/>
            <a:ext cx="67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</a:rPr>
              <a:t>Step 7</a:t>
            </a:r>
          </a:p>
        </p:txBody>
      </p:sp>
    </p:spTree>
    <p:extLst>
      <p:ext uri="{BB962C8B-B14F-4D97-AF65-F5344CB8AC3E}">
        <p14:creationId xmlns:p14="http://schemas.microsoft.com/office/powerpoint/2010/main" val="2782512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5F17A6-A88D-4E99-992B-E9245A464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2367" r="5999" b="2555"/>
          <a:stretch/>
        </p:blipFill>
        <p:spPr>
          <a:xfrm>
            <a:off x="0" y="0"/>
            <a:ext cx="9143999" cy="6625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61F13-3D46-4262-97F6-6DD9348256B1}"/>
              </a:ext>
            </a:extLst>
          </p:cNvPr>
          <p:cNvSpPr txBox="1"/>
          <p:nvPr/>
        </p:nvSpPr>
        <p:spPr>
          <a:xfrm>
            <a:off x="7772400" y="5640275"/>
            <a:ext cx="1371600" cy="338554"/>
          </a:xfrm>
          <a:prstGeom prst="rect">
            <a:avLst/>
          </a:prstGeom>
          <a:solidFill>
            <a:srgbClr val="B40C88"/>
          </a:solidFill>
        </p:spPr>
        <p:txBody>
          <a:bodyPr wrap="squar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</a:rPr>
              <a:t>370 Hectares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21AB02-FED5-4F39-B581-D84124963212}"/>
              </a:ext>
            </a:extLst>
          </p:cNvPr>
          <p:cNvCxnSpPr/>
          <p:nvPr/>
        </p:nvCxnSpPr>
        <p:spPr>
          <a:xfrm>
            <a:off x="1" y="6858000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0B8330-8E25-4C4D-B819-BF9DDBF058E9}"/>
              </a:ext>
            </a:extLst>
          </p:cNvPr>
          <p:cNvSpPr txBox="1"/>
          <p:nvPr/>
        </p:nvSpPr>
        <p:spPr>
          <a:xfrm>
            <a:off x="7118569" y="315101"/>
            <a:ext cx="1684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/>
              <a:t>LAP Boundary</a:t>
            </a:r>
          </a:p>
        </p:txBody>
      </p:sp>
    </p:spTree>
    <p:extLst>
      <p:ext uri="{BB962C8B-B14F-4D97-AF65-F5344CB8AC3E}">
        <p14:creationId xmlns:p14="http://schemas.microsoft.com/office/powerpoint/2010/main" val="160749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845" y="694714"/>
            <a:ext cx="8346717" cy="507831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B40C88"/>
                </a:solidFill>
              </a:rPr>
              <a:t>23 submissions were received </a:t>
            </a:r>
          </a:p>
          <a:p>
            <a:r>
              <a:rPr lang="en-IE" sz="2000" b="1" dirty="0">
                <a:solidFill>
                  <a:srgbClr val="B40C88"/>
                </a:solidFill>
              </a:rPr>
              <a:t>All submissions were reviewed and broken down into 60 issues: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Material Alteration No. 4: Plot Ratio &amp; Height (10 times / 16.7%)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General / Acknowledgement (9 Times / 15%)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A number of submissions welcomed the proposed material alterations and looked forward to finalisation of the LAP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Material Alteration No. 3: Plot Ratio (8 Times / 13.3%)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Material Alteration No. 6: Landmark Buildings (8 Times / 13.3%)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Outside Scope (8 times / 13.3%)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Strategic Environmental Assessment (5 Times / 8.3%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Material Alteration No. 7: Tenure Mix (4 Times / 6.7%)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Material Alteration No. 1: Broomhill Neighbourhood (4 Times / 6.7%)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Material Alteration No. 2: Employment Clause (2 Times / 3.3%)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b="1" dirty="0"/>
              <a:t>Material Alteration No. 5: Building Height in Centre (2 Times / 3.3%)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IE" b="1" dirty="0">
              <a:solidFill>
                <a:prstClr val="black"/>
              </a:solidFill>
            </a:endParaRPr>
          </a:p>
          <a:p>
            <a:pPr lvl="0" algn="ctr"/>
            <a:r>
              <a:rPr lang="en-IE" sz="2000" b="1" dirty="0">
                <a:solidFill>
                  <a:srgbClr val="B40C88"/>
                </a:solidFill>
              </a:rPr>
              <a:t>Source of Submissions: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6032" y="233049"/>
            <a:ext cx="523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/>
              <a:t>Summary of Submissions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DF73E-7082-4181-8787-A5DE93F2D390}"/>
              </a:ext>
            </a:extLst>
          </p:cNvPr>
          <p:cNvSpPr txBox="1"/>
          <p:nvPr/>
        </p:nvSpPr>
        <p:spPr>
          <a:xfrm>
            <a:off x="7772400" y="514052"/>
            <a:ext cx="1371600" cy="261610"/>
          </a:xfrm>
          <a:prstGeom prst="rect">
            <a:avLst/>
          </a:prstGeom>
          <a:solidFill>
            <a:srgbClr val="B40C88"/>
          </a:solidFill>
        </p:spPr>
        <p:txBody>
          <a:bodyPr wrap="square" rtlCol="0">
            <a:spAutoFit/>
          </a:bodyPr>
          <a:lstStyle/>
          <a:p>
            <a:r>
              <a:rPr lang="en-IE" sz="1100" b="1" dirty="0">
                <a:solidFill>
                  <a:schemeClr val="bg1"/>
                </a:solidFill>
              </a:rPr>
              <a:t>13</a:t>
            </a:r>
            <a:r>
              <a:rPr lang="en-IE" sz="1100" b="1" baseline="30000" dirty="0">
                <a:solidFill>
                  <a:schemeClr val="bg1"/>
                </a:solidFill>
              </a:rPr>
              <a:t>th</a:t>
            </a:r>
            <a:r>
              <a:rPr lang="en-IE" sz="1100" b="1" dirty="0">
                <a:solidFill>
                  <a:schemeClr val="bg1"/>
                </a:solidFill>
              </a:rPr>
              <a:t> February -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EA672-A8DE-4AF5-9523-504AF2EF07F1}"/>
              </a:ext>
            </a:extLst>
          </p:cNvPr>
          <p:cNvSpPr txBox="1"/>
          <p:nvPr/>
        </p:nvSpPr>
        <p:spPr>
          <a:xfrm>
            <a:off x="7603958" y="847749"/>
            <a:ext cx="1540042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E" sz="1100" b="1" dirty="0">
                <a:solidFill>
                  <a:schemeClr val="bg1"/>
                </a:solidFill>
              </a:rPr>
              <a:t>12</a:t>
            </a:r>
            <a:r>
              <a:rPr lang="en-IE" sz="1100" b="1" baseline="30000" dirty="0">
                <a:solidFill>
                  <a:schemeClr val="bg1"/>
                </a:solidFill>
              </a:rPr>
              <a:t>th</a:t>
            </a:r>
            <a:r>
              <a:rPr lang="en-IE" sz="1100" b="1" dirty="0">
                <a:solidFill>
                  <a:schemeClr val="bg1"/>
                </a:solidFill>
              </a:rPr>
              <a:t> March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6875B-1226-43EA-B9A5-B83C5D6B35FC}"/>
              </a:ext>
            </a:extLst>
          </p:cNvPr>
          <p:cNvSpPr txBox="1"/>
          <p:nvPr/>
        </p:nvSpPr>
        <p:spPr>
          <a:xfrm>
            <a:off x="228599" y="5613724"/>
            <a:ext cx="4278924" cy="646331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Landowners/Developers 	– 11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Statutory Bodies 		–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CD7C94-3A2B-4D5E-9974-D48C3E0E6544}"/>
              </a:ext>
            </a:extLst>
          </p:cNvPr>
          <p:cNvSpPr txBox="1"/>
          <p:nvPr/>
        </p:nvSpPr>
        <p:spPr>
          <a:xfrm>
            <a:off x="4733435" y="5613724"/>
            <a:ext cx="4278924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Individuals &amp; Community Groups	– 5 </a:t>
            </a:r>
          </a:p>
        </p:txBody>
      </p:sp>
    </p:spTree>
    <p:extLst>
      <p:ext uri="{BB962C8B-B14F-4D97-AF65-F5344CB8AC3E}">
        <p14:creationId xmlns:p14="http://schemas.microsoft.com/office/powerpoint/2010/main" val="282970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6F2-9C32-4504-8894-9881C002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903" y="-47605"/>
            <a:ext cx="4154194" cy="890337"/>
          </a:xfrm>
        </p:spPr>
        <p:txBody>
          <a:bodyPr>
            <a:normAutofit/>
          </a:bodyPr>
          <a:lstStyle/>
          <a:p>
            <a:r>
              <a:rPr lang="en-IE" b="1" dirty="0"/>
              <a:t>Material Alteration No. 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15AEC8F-3025-4F15-900D-4414A0C38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305" y="882487"/>
            <a:ext cx="6173391" cy="537534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5A52B2-5C7A-4741-9191-AF9E3938C765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750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6F2-9C32-4504-8894-9881C002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512" y="469226"/>
            <a:ext cx="4352976" cy="890337"/>
          </a:xfrm>
        </p:spPr>
        <p:txBody>
          <a:bodyPr>
            <a:normAutofit/>
          </a:bodyPr>
          <a:lstStyle/>
          <a:p>
            <a:r>
              <a:rPr lang="en-IE" b="1" dirty="0"/>
              <a:t>Material Alteration No. 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CEE29B-FF78-48C3-BCEA-FE2B3ED7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723" y="1746418"/>
            <a:ext cx="7372554" cy="23352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B14E30-B812-4580-AD3C-EF8651F341BB}"/>
              </a:ext>
            </a:extLst>
          </p:cNvPr>
          <p:cNvSpPr txBox="1"/>
          <p:nvPr/>
        </p:nvSpPr>
        <p:spPr>
          <a:xfrm>
            <a:off x="1723619" y="5306420"/>
            <a:ext cx="56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E" b="1" u="sng" dirty="0">
                <a:highlight>
                  <a:srgbClr val="FFFF00"/>
                </a:highlight>
              </a:rPr>
              <a:t>N.B.</a:t>
            </a:r>
            <a:r>
              <a:rPr lang="en-IE" dirty="0">
                <a:highlight>
                  <a:srgbClr val="FFFF00"/>
                </a:highlight>
              </a:rPr>
              <a:t> </a:t>
            </a:r>
            <a:r>
              <a:rPr lang="en-IE" b="1" dirty="0">
                <a:highlight>
                  <a:srgbClr val="FFFF00"/>
                </a:highlight>
              </a:rPr>
              <a:t>Submission received from Office of Planning Regulator recommended deleting this material alteration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F35614-60A5-4D00-944E-E667B602E9B7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65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AAAB86-39CD-4B5A-BC31-5B8DDB1A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30" y="2048075"/>
            <a:ext cx="7749139" cy="39218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720BA1-32A7-4F07-B515-36986633AA5E}"/>
              </a:ext>
            </a:extLst>
          </p:cNvPr>
          <p:cNvSpPr txBox="1"/>
          <p:nvPr/>
        </p:nvSpPr>
        <p:spPr>
          <a:xfrm>
            <a:off x="697430" y="1574023"/>
            <a:ext cx="743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Proposed Amended Material Alteration No. 2, as recommended in CE Report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6E9679-D87F-4858-96E4-BDCB46D9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512" y="469226"/>
            <a:ext cx="4352976" cy="890337"/>
          </a:xfrm>
        </p:spPr>
        <p:txBody>
          <a:bodyPr>
            <a:normAutofit/>
          </a:bodyPr>
          <a:lstStyle/>
          <a:p>
            <a:r>
              <a:rPr lang="en-IE" b="1" dirty="0"/>
              <a:t>Material Alteration No.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F10915-0B67-4907-8FB7-8010587B5FBB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68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6F2-9C32-4504-8894-9881C002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529" y="469226"/>
            <a:ext cx="4140942" cy="890337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Material Alteration No.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13C4CF-449E-4E92-97CF-5DCC5BA7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356" y="1835880"/>
            <a:ext cx="7433288" cy="37432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49210E-A451-48CF-863D-28B240B72658}"/>
              </a:ext>
            </a:extLst>
          </p:cNvPr>
          <p:cNvCxnSpPr/>
          <p:nvPr/>
        </p:nvCxnSpPr>
        <p:spPr>
          <a:xfrm>
            <a:off x="0" y="6429281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93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599" y="978109"/>
            <a:ext cx="8829675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2" name="TextBox 1"/>
          <p:cNvSpPr txBox="1"/>
          <p:nvPr/>
        </p:nvSpPr>
        <p:spPr>
          <a:xfrm>
            <a:off x="1636032" y="304765"/>
            <a:ext cx="52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/>
              <a:t>What is Plot Ratio?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DF73E-7082-4181-8787-A5DE93F2D390}"/>
              </a:ext>
            </a:extLst>
          </p:cNvPr>
          <p:cNvSpPr txBox="1"/>
          <p:nvPr/>
        </p:nvSpPr>
        <p:spPr>
          <a:xfrm>
            <a:off x="7772400" y="434924"/>
            <a:ext cx="1371600" cy="261610"/>
          </a:xfrm>
          <a:prstGeom prst="rect">
            <a:avLst/>
          </a:prstGeom>
          <a:solidFill>
            <a:srgbClr val="B40C88"/>
          </a:solidFill>
        </p:spPr>
        <p:txBody>
          <a:bodyPr wrap="square" rtlCol="0">
            <a:spAutoFit/>
          </a:bodyPr>
          <a:lstStyle/>
          <a:p>
            <a:endParaRPr lang="en-IE" sz="11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EA672-A8DE-4AF5-9523-504AF2EF07F1}"/>
              </a:ext>
            </a:extLst>
          </p:cNvPr>
          <p:cNvSpPr txBox="1"/>
          <p:nvPr/>
        </p:nvSpPr>
        <p:spPr>
          <a:xfrm>
            <a:off x="7603958" y="768621"/>
            <a:ext cx="1540042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FE379-8F62-4F17-835B-BF9E3DC0F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07" y="931281"/>
            <a:ext cx="6678705" cy="5484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EF400-00DE-4F57-85F8-56070ABCA997}"/>
              </a:ext>
            </a:extLst>
          </p:cNvPr>
          <p:cNvSpPr txBox="1"/>
          <p:nvPr/>
        </p:nvSpPr>
        <p:spPr>
          <a:xfrm>
            <a:off x="6929712" y="1347441"/>
            <a:ext cx="2150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FAR (floor area ratio) = </a:t>
            </a:r>
          </a:p>
          <a:p>
            <a:pPr lvl="1"/>
            <a:r>
              <a:rPr lang="en-IE" dirty="0"/>
              <a:t>plot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FAR: 1 =  </a:t>
            </a:r>
          </a:p>
          <a:p>
            <a:pPr lvl="1"/>
            <a:r>
              <a:rPr lang="en-IE" dirty="0"/>
              <a:t>Plot Ratio 1:1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FAR: 2 = </a:t>
            </a:r>
          </a:p>
          <a:p>
            <a:pPr lvl="1"/>
            <a:r>
              <a:rPr lang="en-IE" dirty="0"/>
              <a:t>Plot Ratio 2:1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BB24AD-0209-44EF-B07A-EA99B62CA909}"/>
              </a:ext>
            </a:extLst>
          </p:cNvPr>
          <p:cNvCxnSpPr/>
          <p:nvPr/>
        </p:nvCxnSpPr>
        <p:spPr>
          <a:xfrm>
            <a:off x="0" y="6575053"/>
            <a:ext cx="9144000" cy="0"/>
          </a:xfrm>
          <a:prstGeom prst="line">
            <a:avLst/>
          </a:prstGeom>
          <a:ln w="57150">
            <a:solidFill>
              <a:srgbClr val="B40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864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699</Words>
  <Application>Microsoft Office PowerPoint</Application>
  <PresentationFormat>On-screen Show (4:3)</PresentationFormat>
  <Paragraphs>136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Material Alteration No. 1</vt:lpstr>
      <vt:lpstr>Material Alteration No. 2</vt:lpstr>
      <vt:lpstr>Material Alteration No. 2</vt:lpstr>
      <vt:lpstr>Material Alteration No.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Alteration No. 4</vt:lpstr>
      <vt:lpstr>PowerPoint Presentation</vt:lpstr>
      <vt:lpstr>PowerPoint Presentation</vt:lpstr>
      <vt:lpstr>Material Alteration No. 5</vt:lpstr>
      <vt:lpstr>Material Alteration No. 6</vt:lpstr>
      <vt:lpstr>Material Alteration No. 7</vt:lpstr>
      <vt:lpstr>Material Alteration No. 7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Hyland</dc:creator>
  <cp:lastModifiedBy>Mick Mulhern</cp:lastModifiedBy>
  <cp:revision>119</cp:revision>
  <cp:lastPrinted>2019-11-11T11:03:55Z</cp:lastPrinted>
  <dcterms:created xsi:type="dcterms:W3CDTF">2019-10-14T12:33:50Z</dcterms:created>
  <dcterms:modified xsi:type="dcterms:W3CDTF">2020-06-08T11:56:39Z</dcterms:modified>
</cp:coreProperties>
</file>