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8" r:id="rId3"/>
    <p:sldId id="259" r:id="rId4"/>
    <p:sldId id="270" r:id="rId5"/>
    <p:sldId id="261" r:id="rId6"/>
    <p:sldId id="263" r:id="rId7"/>
    <p:sldId id="271" r:id="rId8"/>
    <p:sldId id="264" r:id="rId9"/>
    <p:sldId id="265" r:id="rId10"/>
    <p:sldId id="266" r:id="rId11"/>
    <p:sldId id="267" r:id="rId12"/>
    <p:sldId id="262" r:id="rId13"/>
    <p:sldId id="275" r:id="rId14"/>
    <p:sldId id="2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35" d="100"/>
          <a:sy n="35" d="100"/>
        </p:scale>
        <p:origin x="105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469815-8092-4B3F-A7B1-D4574DF9FFAB}" type="datetimeFigureOut">
              <a:rPr lang="en-IE" smtClean="0"/>
              <a:t>29/05/2020</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8C5FB5-2E15-4104-A71A-B1DCB7508D53}" type="slidenum">
              <a:rPr lang="en-IE" smtClean="0"/>
              <a:t>‹#›</a:t>
            </a:fld>
            <a:endParaRPr lang="en-IE"/>
          </a:p>
        </p:txBody>
      </p:sp>
    </p:spTree>
    <p:extLst>
      <p:ext uri="{BB962C8B-B14F-4D97-AF65-F5344CB8AC3E}">
        <p14:creationId xmlns:p14="http://schemas.microsoft.com/office/powerpoint/2010/main" val="1590505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A8C5FB5-2E15-4104-A71A-B1DCB7508D53}" type="slidenum">
              <a:rPr lang="en-IE" smtClean="0"/>
              <a:t>10</a:t>
            </a:fld>
            <a:endParaRPr lang="en-IE"/>
          </a:p>
        </p:txBody>
      </p:sp>
    </p:spTree>
    <p:extLst>
      <p:ext uri="{BB962C8B-B14F-4D97-AF65-F5344CB8AC3E}">
        <p14:creationId xmlns:p14="http://schemas.microsoft.com/office/powerpoint/2010/main" val="2610815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A8C5FB5-2E15-4104-A71A-B1DCB7508D53}" type="slidenum">
              <a:rPr lang="en-IE" smtClean="0"/>
              <a:t>14</a:t>
            </a:fld>
            <a:endParaRPr lang="en-IE"/>
          </a:p>
        </p:txBody>
      </p:sp>
    </p:spTree>
    <p:extLst>
      <p:ext uri="{BB962C8B-B14F-4D97-AF65-F5344CB8AC3E}">
        <p14:creationId xmlns:p14="http://schemas.microsoft.com/office/powerpoint/2010/main" val="2023409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29F01-9FC9-43C5-B09D-B85BC1DDC6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CC51C11E-575A-453D-90DB-7C162CFC6E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F622A39F-0028-4288-B876-28ECF661447A}"/>
              </a:ext>
            </a:extLst>
          </p:cNvPr>
          <p:cNvSpPr>
            <a:spLocks noGrp="1"/>
          </p:cNvSpPr>
          <p:nvPr>
            <p:ph type="dt" sz="half" idx="10"/>
          </p:nvPr>
        </p:nvSpPr>
        <p:spPr/>
        <p:txBody>
          <a:bodyPr/>
          <a:lstStyle/>
          <a:p>
            <a:fld id="{A27E0FCE-9FB4-4798-8481-319932DC8756}" type="datetimeFigureOut">
              <a:rPr lang="en-IE" smtClean="0"/>
              <a:t>29/05/2020</a:t>
            </a:fld>
            <a:endParaRPr lang="en-IE"/>
          </a:p>
        </p:txBody>
      </p:sp>
      <p:sp>
        <p:nvSpPr>
          <p:cNvPr id="5" name="Footer Placeholder 4">
            <a:extLst>
              <a:ext uri="{FF2B5EF4-FFF2-40B4-BE49-F238E27FC236}">
                <a16:creationId xmlns:a16="http://schemas.microsoft.com/office/drawing/2014/main" id="{C0EFDBEA-7BCB-4078-8F11-50EF4908258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4D083AA-C16F-4C53-B2D5-E39259C207CB}"/>
              </a:ext>
            </a:extLst>
          </p:cNvPr>
          <p:cNvSpPr>
            <a:spLocks noGrp="1"/>
          </p:cNvSpPr>
          <p:nvPr>
            <p:ph type="sldNum" sz="quarter" idx="12"/>
          </p:nvPr>
        </p:nvSpPr>
        <p:spPr/>
        <p:txBody>
          <a:bodyPr/>
          <a:lstStyle/>
          <a:p>
            <a:fld id="{AC0DE6D7-781D-49FB-A30A-0DDE27D8B0DE}" type="slidenum">
              <a:rPr lang="en-IE" smtClean="0"/>
              <a:t>‹#›</a:t>
            </a:fld>
            <a:endParaRPr lang="en-IE"/>
          </a:p>
        </p:txBody>
      </p:sp>
    </p:spTree>
    <p:extLst>
      <p:ext uri="{BB962C8B-B14F-4D97-AF65-F5344CB8AC3E}">
        <p14:creationId xmlns:p14="http://schemas.microsoft.com/office/powerpoint/2010/main" val="1540472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798D-CCA1-4178-98E7-02B1972EA88D}"/>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DBD58057-5AD4-4EC0-BC22-9DB6A26F41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C8A77CA-0624-4A21-A614-4CD10E9D987B}"/>
              </a:ext>
            </a:extLst>
          </p:cNvPr>
          <p:cNvSpPr>
            <a:spLocks noGrp="1"/>
          </p:cNvSpPr>
          <p:nvPr>
            <p:ph type="dt" sz="half" idx="10"/>
          </p:nvPr>
        </p:nvSpPr>
        <p:spPr/>
        <p:txBody>
          <a:bodyPr/>
          <a:lstStyle/>
          <a:p>
            <a:fld id="{A27E0FCE-9FB4-4798-8481-319932DC8756}" type="datetimeFigureOut">
              <a:rPr lang="en-IE" smtClean="0"/>
              <a:t>29/05/2020</a:t>
            </a:fld>
            <a:endParaRPr lang="en-IE"/>
          </a:p>
        </p:txBody>
      </p:sp>
      <p:sp>
        <p:nvSpPr>
          <p:cNvPr id="5" name="Footer Placeholder 4">
            <a:extLst>
              <a:ext uri="{FF2B5EF4-FFF2-40B4-BE49-F238E27FC236}">
                <a16:creationId xmlns:a16="http://schemas.microsoft.com/office/drawing/2014/main" id="{C934F1AF-E9A7-47B5-83A4-F18BD21030D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9D03306-16C7-4A55-BE44-C27172008527}"/>
              </a:ext>
            </a:extLst>
          </p:cNvPr>
          <p:cNvSpPr>
            <a:spLocks noGrp="1"/>
          </p:cNvSpPr>
          <p:nvPr>
            <p:ph type="sldNum" sz="quarter" idx="12"/>
          </p:nvPr>
        </p:nvSpPr>
        <p:spPr/>
        <p:txBody>
          <a:bodyPr/>
          <a:lstStyle/>
          <a:p>
            <a:fld id="{AC0DE6D7-781D-49FB-A30A-0DDE27D8B0DE}" type="slidenum">
              <a:rPr lang="en-IE" smtClean="0"/>
              <a:t>‹#›</a:t>
            </a:fld>
            <a:endParaRPr lang="en-IE"/>
          </a:p>
        </p:txBody>
      </p:sp>
    </p:spTree>
    <p:extLst>
      <p:ext uri="{BB962C8B-B14F-4D97-AF65-F5344CB8AC3E}">
        <p14:creationId xmlns:p14="http://schemas.microsoft.com/office/powerpoint/2010/main" val="136116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1E7B84-CAE7-465C-B2AF-36A49A9032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D0BBF1F-772E-4A78-A88A-E36A09B312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8C22706-14ED-4E12-A319-632F3D82A805}"/>
              </a:ext>
            </a:extLst>
          </p:cNvPr>
          <p:cNvSpPr>
            <a:spLocks noGrp="1"/>
          </p:cNvSpPr>
          <p:nvPr>
            <p:ph type="dt" sz="half" idx="10"/>
          </p:nvPr>
        </p:nvSpPr>
        <p:spPr/>
        <p:txBody>
          <a:bodyPr/>
          <a:lstStyle/>
          <a:p>
            <a:fld id="{A27E0FCE-9FB4-4798-8481-319932DC8756}" type="datetimeFigureOut">
              <a:rPr lang="en-IE" smtClean="0"/>
              <a:t>29/05/2020</a:t>
            </a:fld>
            <a:endParaRPr lang="en-IE"/>
          </a:p>
        </p:txBody>
      </p:sp>
      <p:sp>
        <p:nvSpPr>
          <p:cNvPr id="5" name="Footer Placeholder 4">
            <a:extLst>
              <a:ext uri="{FF2B5EF4-FFF2-40B4-BE49-F238E27FC236}">
                <a16:creationId xmlns:a16="http://schemas.microsoft.com/office/drawing/2014/main" id="{2A68235B-4F87-47CE-B5CF-8CCA54224BE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B58B9FE-7F0A-4BEE-A75A-37D9D39BEE74}"/>
              </a:ext>
            </a:extLst>
          </p:cNvPr>
          <p:cNvSpPr>
            <a:spLocks noGrp="1"/>
          </p:cNvSpPr>
          <p:nvPr>
            <p:ph type="sldNum" sz="quarter" idx="12"/>
          </p:nvPr>
        </p:nvSpPr>
        <p:spPr/>
        <p:txBody>
          <a:bodyPr/>
          <a:lstStyle/>
          <a:p>
            <a:fld id="{AC0DE6D7-781D-49FB-A30A-0DDE27D8B0DE}" type="slidenum">
              <a:rPr lang="en-IE" smtClean="0"/>
              <a:t>‹#›</a:t>
            </a:fld>
            <a:endParaRPr lang="en-IE"/>
          </a:p>
        </p:txBody>
      </p:sp>
    </p:spTree>
    <p:extLst>
      <p:ext uri="{BB962C8B-B14F-4D97-AF65-F5344CB8AC3E}">
        <p14:creationId xmlns:p14="http://schemas.microsoft.com/office/powerpoint/2010/main" val="3251635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68585-15D2-4930-BAD7-8EB0C2542E7F}"/>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1E2D00C4-0270-4C72-8589-27686136D6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E68038F-8D3B-4F6C-93E6-C5698EE61971}"/>
              </a:ext>
            </a:extLst>
          </p:cNvPr>
          <p:cNvSpPr>
            <a:spLocks noGrp="1"/>
          </p:cNvSpPr>
          <p:nvPr>
            <p:ph type="dt" sz="half" idx="10"/>
          </p:nvPr>
        </p:nvSpPr>
        <p:spPr/>
        <p:txBody>
          <a:bodyPr/>
          <a:lstStyle/>
          <a:p>
            <a:fld id="{A27E0FCE-9FB4-4798-8481-319932DC8756}" type="datetimeFigureOut">
              <a:rPr lang="en-IE" smtClean="0"/>
              <a:t>29/05/2020</a:t>
            </a:fld>
            <a:endParaRPr lang="en-IE"/>
          </a:p>
        </p:txBody>
      </p:sp>
      <p:sp>
        <p:nvSpPr>
          <p:cNvPr id="5" name="Footer Placeholder 4">
            <a:extLst>
              <a:ext uri="{FF2B5EF4-FFF2-40B4-BE49-F238E27FC236}">
                <a16:creationId xmlns:a16="http://schemas.microsoft.com/office/drawing/2014/main" id="{C24BEEB6-68B8-4415-9CB0-D67C34B529C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38291B8-C19C-412F-8327-4CCA74E87ACD}"/>
              </a:ext>
            </a:extLst>
          </p:cNvPr>
          <p:cNvSpPr>
            <a:spLocks noGrp="1"/>
          </p:cNvSpPr>
          <p:nvPr>
            <p:ph type="sldNum" sz="quarter" idx="12"/>
          </p:nvPr>
        </p:nvSpPr>
        <p:spPr/>
        <p:txBody>
          <a:bodyPr/>
          <a:lstStyle/>
          <a:p>
            <a:fld id="{AC0DE6D7-781D-49FB-A30A-0DDE27D8B0DE}" type="slidenum">
              <a:rPr lang="en-IE" smtClean="0"/>
              <a:t>‹#›</a:t>
            </a:fld>
            <a:endParaRPr lang="en-IE"/>
          </a:p>
        </p:txBody>
      </p:sp>
    </p:spTree>
    <p:extLst>
      <p:ext uri="{BB962C8B-B14F-4D97-AF65-F5344CB8AC3E}">
        <p14:creationId xmlns:p14="http://schemas.microsoft.com/office/powerpoint/2010/main" val="995600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11A89-2777-4B30-8138-557B99290A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BD0339AB-D480-411D-B919-4B8E147906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2C9DD0-ECCB-45D0-B04E-615CC9095AF2}"/>
              </a:ext>
            </a:extLst>
          </p:cNvPr>
          <p:cNvSpPr>
            <a:spLocks noGrp="1"/>
          </p:cNvSpPr>
          <p:nvPr>
            <p:ph type="dt" sz="half" idx="10"/>
          </p:nvPr>
        </p:nvSpPr>
        <p:spPr/>
        <p:txBody>
          <a:bodyPr/>
          <a:lstStyle/>
          <a:p>
            <a:fld id="{A27E0FCE-9FB4-4798-8481-319932DC8756}" type="datetimeFigureOut">
              <a:rPr lang="en-IE" smtClean="0"/>
              <a:t>29/05/2020</a:t>
            </a:fld>
            <a:endParaRPr lang="en-IE"/>
          </a:p>
        </p:txBody>
      </p:sp>
      <p:sp>
        <p:nvSpPr>
          <p:cNvPr id="5" name="Footer Placeholder 4">
            <a:extLst>
              <a:ext uri="{FF2B5EF4-FFF2-40B4-BE49-F238E27FC236}">
                <a16:creationId xmlns:a16="http://schemas.microsoft.com/office/drawing/2014/main" id="{D4290767-C421-4EB9-BA67-7B110AFFB00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A27E259-8C83-461F-8305-833C8D41254D}"/>
              </a:ext>
            </a:extLst>
          </p:cNvPr>
          <p:cNvSpPr>
            <a:spLocks noGrp="1"/>
          </p:cNvSpPr>
          <p:nvPr>
            <p:ph type="sldNum" sz="quarter" idx="12"/>
          </p:nvPr>
        </p:nvSpPr>
        <p:spPr/>
        <p:txBody>
          <a:bodyPr/>
          <a:lstStyle/>
          <a:p>
            <a:fld id="{AC0DE6D7-781D-49FB-A30A-0DDE27D8B0DE}" type="slidenum">
              <a:rPr lang="en-IE" smtClean="0"/>
              <a:t>‹#›</a:t>
            </a:fld>
            <a:endParaRPr lang="en-IE"/>
          </a:p>
        </p:txBody>
      </p:sp>
    </p:spTree>
    <p:extLst>
      <p:ext uri="{BB962C8B-B14F-4D97-AF65-F5344CB8AC3E}">
        <p14:creationId xmlns:p14="http://schemas.microsoft.com/office/powerpoint/2010/main" val="2945193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CC144-A104-4650-B634-4A57995A71C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20709005-32F2-4E8B-B7CD-C45F92B595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44D8D4BE-B8B3-4495-ABB7-963BAD978F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BDACDEB1-7B12-4A82-BC0D-799E53F00D97}"/>
              </a:ext>
            </a:extLst>
          </p:cNvPr>
          <p:cNvSpPr>
            <a:spLocks noGrp="1"/>
          </p:cNvSpPr>
          <p:nvPr>
            <p:ph type="dt" sz="half" idx="10"/>
          </p:nvPr>
        </p:nvSpPr>
        <p:spPr/>
        <p:txBody>
          <a:bodyPr/>
          <a:lstStyle/>
          <a:p>
            <a:fld id="{A27E0FCE-9FB4-4798-8481-319932DC8756}" type="datetimeFigureOut">
              <a:rPr lang="en-IE" smtClean="0"/>
              <a:t>29/05/2020</a:t>
            </a:fld>
            <a:endParaRPr lang="en-IE"/>
          </a:p>
        </p:txBody>
      </p:sp>
      <p:sp>
        <p:nvSpPr>
          <p:cNvPr id="6" name="Footer Placeholder 5">
            <a:extLst>
              <a:ext uri="{FF2B5EF4-FFF2-40B4-BE49-F238E27FC236}">
                <a16:creationId xmlns:a16="http://schemas.microsoft.com/office/drawing/2014/main" id="{5AF917CD-F1A0-421A-A8A5-2CEA0A0A9EE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3CF7D11-BF0C-410D-B4C9-3E8395925503}"/>
              </a:ext>
            </a:extLst>
          </p:cNvPr>
          <p:cNvSpPr>
            <a:spLocks noGrp="1"/>
          </p:cNvSpPr>
          <p:nvPr>
            <p:ph type="sldNum" sz="quarter" idx="12"/>
          </p:nvPr>
        </p:nvSpPr>
        <p:spPr/>
        <p:txBody>
          <a:bodyPr/>
          <a:lstStyle/>
          <a:p>
            <a:fld id="{AC0DE6D7-781D-49FB-A30A-0DDE27D8B0DE}" type="slidenum">
              <a:rPr lang="en-IE" smtClean="0"/>
              <a:t>‹#›</a:t>
            </a:fld>
            <a:endParaRPr lang="en-IE"/>
          </a:p>
        </p:txBody>
      </p:sp>
    </p:spTree>
    <p:extLst>
      <p:ext uri="{BB962C8B-B14F-4D97-AF65-F5344CB8AC3E}">
        <p14:creationId xmlns:p14="http://schemas.microsoft.com/office/powerpoint/2010/main" val="913600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0E1E0-9BA0-4D41-B87C-4440B8266E5A}"/>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FCF3B46B-86B2-4597-AC89-88E3C088BD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FAD802-CDB6-4EDE-9D0F-445DBB17F1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948693CF-222B-4E26-A6A8-EB2621A029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746EA0-64B4-4FE3-B4B4-90C8D45317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6B38B190-D9AC-4B29-B59A-B05825B3B95E}"/>
              </a:ext>
            </a:extLst>
          </p:cNvPr>
          <p:cNvSpPr>
            <a:spLocks noGrp="1"/>
          </p:cNvSpPr>
          <p:nvPr>
            <p:ph type="dt" sz="half" idx="10"/>
          </p:nvPr>
        </p:nvSpPr>
        <p:spPr/>
        <p:txBody>
          <a:bodyPr/>
          <a:lstStyle/>
          <a:p>
            <a:fld id="{A27E0FCE-9FB4-4798-8481-319932DC8756}" type="datetimeFigureOut">
              <a:rPr lang="en-IE" smtClean="0"/>
              <a:t>29/05/2020</a:t>
            </a:fld>
            <a:endParaRPr lang="en-IE"/>
          </a:p>
        </p:txBody>
      </p:sp>
      <p:sp>
        <p:nvSpPr>
          <p:cNvPr id="8" name="Footer Placeholder 7">
            <a:extLst>
              <a:ext uri="{FF2B5EF4-FFF2-40B4-BE49-F238E27FC236}">
                <a16:creationId xmlns:a16="http://schemas.microsoft.com/office/drawing/2014/main" id="{F7B39B34-A1B2-4EF2-925E-9983E07EBF81}"/>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6D131D35-4964-4C5C-ACAC-8AAFDE08E428}"/>
              </a:ext>
            </a:extLst>
          </p:cNvPr>
          <p:cNvSpPr>
            <a:spLocks noGrp="1"/>
          </p:cNvSpPr>
          <p:nvPr>
            <p:ph type="sldNum" sz="quarter" idx="12"/>
          </p:nvPr>
        </p:nvSpPr>
        <p:spPr/>
        <p:txBody>
          <a:bodyPr/>
          <a:lstStyle/>
          <a:p>
            <a:fld id="{AC0DE6D7-781D-49FB-A30A-0DDE27D8B0DE}" type="slidenum">
              <a:rPr lang="en-IE" smtClean="0"/>
              <a:t>‹#›</a:t>
            </a:fld>
            <a:endParaRPr lang="en-IE"/>
          </a:p>
        </p:txBody>
      </p:sp>
    </p:spTree>
    <p:extLst>
      <p:ext uri="{BB962C8B-B14F-4D97-AF65-F5344CB8AC3E}">
        <p14:creationId xmlns:p14="http://schemas.microsoft.com/office/powerpoint/2010/main" val="1595815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E9643-04FC-45B4-BF49-1DC51D513A06}"/>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2F73EB43-5E4A-4043-8FC7-5EE949668E70}"/>
              </a:ext>
            </a:extLst>
          </p:cNvPr>
          <p:cNvSpPr>
            <a:spLocks noGrp="1"/>
          </p:cNvSpPr>
          <p:nvPr>
            <p:ph type="dt" sz="half" idx="10"/>
          </p:nvPr>
        </p:nvSpPr>
        <p:spPr/>
        <p:txBody>
          <a:bodyPr/>
          <a:lstStyle/>
          <a:p>
            <a:fld id="{A27E0FCE-9FB4-4798-8481-319932DC8756}" type="datetimeFigureOut">
              <a:rPr lang="en-IE" smtClean="0"/>
              <a:t>29/05/2020</a:t>
            </a:fld>
            <a:endParaRPr lang="en-IE"/>
          </a:p>
        </p:txBody>
      </p:sp>
      <p:sp>
        <p:nvSpPr>
          <p:cNvPr id="4" name="Footer Placeholder 3">
            <a:extLst>
              <a:ext uri="{FF2B5EF4-FFF2-40B4-BE49-F238E27FC236}">
                <a16:creationId xmlns:a16="http://schemas.microsoft.com/office/drawing/2014/main" id="{DA82CD1A-1F30-4F7E-9345-FF884FDA54DB}"/>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F3C62832-334E-47D4-B8A4-26044FC8C627}"/>
              </a:ext>
            </a:extLst>
          </p:cNvPr>
          <p:cNvSpPr>
            <a:spLocks noGrp="1"/>
          </p:cNvSpPr>
          <p:nvPr>
            <p:ph type="sldNum" sz="quarter" idx="12"/>
          </p:nvPr>
        </p:nvSpPr>
        <p:spPr/>
        <p:txBody>
          <a:bodyPr/>
          <a:lstStyle/>
          <a:p>
            <a:fld id="{AC0DE6D7-781D-49FB-A30A-0DDE27D8B0DE}" type="slidenum">
              <a:rPr lang="en-IE" smtClean="0"/>
              <a:t>‹#›</a:t>
            </a:fld>
            <a:endParaRPr lang="en-IE"/>
          </a:p>
        </p:txBody>
      </p:sp>
    </p:spTree>
    <p:extLst>
      <p:ext uri="{BB962C8B-B14F-4D97-AF65-F5344CB8AC3E}">
        <p14:creationId xmlns:p14="http://schemas.microsoft.com/office/powerpoint/2010/main" val="1829970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40D878-B9D1-43DC-81E2-54248D1A25A3}"/>
              </a:ext>
            </a:extLst>
          </p:cNvPr>
          <p:cNvSpPr>
            <a:spLocks noGrp="1"/>
          </p:cNvSpPr>
          <p:nvPr>
            <p:ph type="dt" sz="half" idx="10"/>
          </p:nvPr>
        </p:nvSpPr>
        <p:spPr/>
        <p:txBody>
          <a:bodyPr/>
          <a:lstStyle/>
          <a:p>
            <a:fld id="{A27E0FCE-9FB4-4798-8481-319932DC8756}" type="datetimeFigureOut">
              <a:rPr lang="en-IE" smtClean="0"/>
              <a:t>29/05/2020</a:t>
            </a:fld>
            <a:endParaRPr lang="en-IE"/>
          </a:p>
        </p:txBody>
      </p:sp>
      <p:sp>
        <p:nvSpPr>
          <p:cNvPr id="3" name="Footer Placeholder 2">
            <a:extLst>
              <a:ext uri="{FF2B5EF4-FFF2-40B4-BE49-F238E27FC236}">
                <a16:creationId xmlns:a16="http://schemas.microsoft.com/office/drawing/2014/main" id="{69E5351D-A1FE-45EA-AE01-C0C0A007925C}"/>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24D2F782-FFF3-45B7-BEF9-A95377127ADB}"/>
              </a:ext>
            </a:extLst>
          </p:cNvPr>
          <p:cNvSpPr>
            <a:spLocks noGrp="1"/>
          </p:cNvSpPr>
          <p:nvPr>
            <p:ph type="sldNum" sz="quarter" idx="12"/>
          </p:nvPr>
        </p:nvSpPr>
        <p:spPr/>
        <p:txBody>
          <a:bodyPr/>
          <a:lstStyle/>
          <a:p>
            <a:fld id="{AC0DE6D7-781D-49FB-A30A-0DDE27D8B0DE}" type="slidenum">
              <a:rPr lang="en-IE" smtClean="0"/>
              <a:t>‹#›</a:t>
            </a:fld>
            <a:endParaRPr lang="en-IE"/>
          </a:p>
        </p:txBody>
      </p:sp>
    </p:spTree>
    <p:extLst>
      <p:ext uri="{BB962C8B-B14F-4D97-AF65-F5344CB8AC3E}">
        <p14:creationId xmlns:p14="http://schemas.microsoft.com/office/powerpoint/2010/main" val="537420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0174C-282E-414E-826C-CE750A7EFA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393C5F01-7E58-4A43-AA86-B334046A60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B80CE0DD-7135-41E0-A953-2E94968BC0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2518AE-EF8D-4D3B-AFB8-71288A4D121C}"/>
              </a:ext>
            </a:extLst>
          </p:cNvPr>
          <p:cNvSpPr>
            <a:spLocks noGrp="1"/>
          </p:cNvSpPr>
          <p:nvPr>
            <p:ph type="dt" sz="half" idx="10"/>
          </p:nvPr>
        </p:nvSpPr>
        <p:spPr/>
        <p:txBody>
          <a:bodyPr/>
          <a:lstStyle/>
          <a:p>
            <a:fld id="{A27E0FCE-9FB4-4798-8481-319932DC8756}" type="datetimeFigureOut">
              <a:rPr lang="en-IE" smtClean="0"/>
              <a:t>29/05/2020</a:t>
            </a:fld>
            <a:endParaRPr lang="en-IE"/>
          </a:p>
        </p:txBody>
      </p:sp>
      <p:sp>
        <p:nvSpPr>
          <p:cNvPr id="6" name="Footer Placeholder 5">
            <a:extLst>
              <a:ext uri="{FF2B5EF4-FFF2-40B4-BE49-F238E27FC236}">
                <a16:creationId xmlns:a16="http://schemas.microsoft.com/office/drawing/2014/main" id="{41CEFDAA-CEFB-448B-9E74-90D1FC7D055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23929B1-F5F3-4EFA-94AC-AD4156D5CA87}"/>
              </a:ext>
            </a:extLst>
          </p:cNvPr>
          <p:cNvSpPr>
            <a:spLocks noGrp="1"/>
          </p:cNvSpPr>
          <p:nvPr>
            <p:ph type="sldNum" sz="quarter" idx="12"/>
          </p:nvPr>
        </p:nvSpPr>
        <p:spPr/>
        <p:txBody>
          <a:bodyPr/>
          <a:lstStyle/>
          <a:p>
            <a:fld id="{AC0DE6D7-781D-49FB-A30A-0DDE27D8B0DE}" type="slidenum">
              <a:rPr lang="en-IE" smtClean="0"/>
              <a:t>‹#›</a:t>
            </a:fld>
            <a:endParaRPr lang="en-IE"/>
          </a:p>
        </p:txBody>
      </p:sp>
    </p:spTree>
    <p:extLst>
      <p:ext uri="{BB962C8B-B14F-4D97-AF65-F5344CB8AC3E}">
        <p14:creationId xmlns:p14="http://schemas.microsoft.com/office/powerpoint/2010/main" val="342725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4A3DD-18E2-4757-993B-4098946294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62E0B6A8-8F67-4822-A945-459D5DB921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12280A97-1354-4947-B483-30ABB0BA78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956583-5BD2-43EC-BBAA-DB31AE08D9E2}"/>
              </a:ext>
            </a:extLst>
          </p:cNvPr>
          <p:cNvSpPr>
            <a:spLocks noGrp="1"/>
          </p:cNvSpPr>
          <p:nvPr>
            <p:ph type="dt" sz="half" idx="10"/>
          </p:nvPr>
        </p:nvSpPr>
        <p:spPr/>
        <p:txBody>
          <a:bodyPr/>
          <a:lstStyle/>
          <a:p>
            <a:fld id="{A27E0FCE-9FB4-4798-8481-319932DC8756}" type="datetimeFigureOut">
              <a:rPr lang="en-IE" smtClean="0"/>
              <a:t>29/05/2020</a:t>
            </a:fld>
            <a:endParaRPr lang="en-IE"/>
          </a:p>
        </p:txBody>
      </p:sp>
      <p:sp>
        <p:nvSpPr>
          <p:cNvPr id="6" name="Footer Placeholder 5">
            <a:extLst>
              <a:ext uri="{FF2B5EF4-FFF2-40B4-BE49-F238E27FC236}">
                <a16:creationId xmlns:a16="http://schemas.microsoft.com/office/drawing/2014/main" id="{0DB1215E-55DD-452F-9C7C-BEC247DBC6AF}"/>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75932B9-4363-41C0-B997-56FBDCF83A14}"/>
              </a:ext>
            </a:extLst>
          </p:cNvPr>
          <p:cNvSpPr>
            <a:spLocks noGrp="1"/>
          </p:cNvSpPr>
          <p:nvPr>
            <p:ph type="sldNum" sz="quarter" idx="12"/>
          </p:nvPr>
        </p:nvSpPr>
        <p:spPr/>
        <p:txBody>
          <a:bodyPr/>
          <a:lstStyle/>
          <a:p>
            <a:fld id="{AC0DE6D7-781D-49FB-A30A-0DDE27D8B0DE}" type="slidenum">
              <a:rPr lang="en-IE" smtClean="0"/>
              <a:t>‹#›</a:t>
            </a:fld>
            <a:endParaRPr lang="en-IE"/>
          </a:p>
        </p:txBody>
      </p:sp>
    </p:spTree>
    <p:extLst>
      <p:ext uri="{BB962C8B-B14F-4D97-AF65-F5344CB8AC3E}">
        <p14:creationId xmlns:p14="http://schemas.microsoft.com/office/powerpoint/2010/main" val="263660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F187B0-9177-475B-AC32-C6B6EAA094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18357C2D-41F9-4CFA-BA7C-8F44E7AF50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090C2CC-B3D6-4406-A1F5-44CFB9E108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7E0FCE-9FB4-4798-8481-319932DC8756}" type="datetimeFigureOut">
              <a:rPr lang="en-IE" smtClean="0"/>
              <a:t>29/05/2020</a:t>
            </a:fld>
            <a:endParaRPr lang="en-IE"/>
          </a:p>
        </p:txBody>
      </p:sp>
      <p:sp>
        <p:nvSpPr>
          <p:cNvPr id="5" name="Footer Placeholder 4">
            <a:extLst>
              <a:ext uri="{FF2B5EF4-FFF2-40B4-BE49-F238E27FC236}">
                <a16:creationId xmlns:a16="http://schemas.microsoft.com/office/drawing/2014/main" id="{D0422D38-1834-4994-B29A-AB6C7CF87B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86156ECF-9864-4D1C-ABD4-FEEE0DCCDC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0DE6D7-781D-49FB-A30A-0DDE27D8B0DE}" type="slidenum">
              <a:rPr lang="en-IE" smtClean="0"/>
              <a:t>‹#›</a:t>
            </a:fld>
            <a:endParaRPr lang="en-IE"/>
          </a:p>
        </p:txBody>
      </p:sp>
    </p:spTree>
    <p:extLst>
      <p:ext uri="{BB962C8B-B14F-4D97-AF65-F5344CB8AC3E}">
        <p14:creationId xmlns:p14="http://schemas.microsoft.com/office/powerpoint/2010/main" val="2983544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D495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EA82378-60BA-4046-81FE-28463ACE2569}"/>
              </a:ext>
            </a:extLst>
          </p:cNvPr>
          <p:cNvSpPr>
            <a:spLocks noGrp="1"/>
          </p:cNvSpPr>
          <p:nvPr>
            <p:ph type="ctrTitle"/>
          </p:nvPr>
        </p:nvSpPr>
        <p:spPr>
          <a:xfrm>
            <a:off x="524256" y="4767072"/>
            <a:ext cx="6594189" cy="1625210"/>
          </a:xfrm>
        </p:spPr>
        <p:txBody>
          <a:bodyPr vert="horz" lIns="91440" tIns="45720" rIns="91440" bIns="45720" rtlCol="0" anchor="ctr">
            <a:normAutofit/>
          </a:bodyPr>
          <a:lstStyle/>
          <a:p>
            <a:pPr algn="r"/>
            <a:r>
              <a:rPr lang="en-US" sz="4400" b="1" u="sng" dirty="0">
                <a:solidFill>
                  <a:srgbClr val="FFFFFF"/>
                </a:solidFill>
              </a:rPr>
              <a:t>Social Distancing</a:t>
            </a:r>
            <a:br>
              <a:rPr lang="en-US" sz="4400" dirty="0">
                <a:solidFill>
                  <a:srgbClr val="FFFFFF"/>
                </a:solidFill>
              </a:rPr>
            </a:br>
            <a:r>
              <a:rPr lang="en-US" sz="4400" i="1" dirty="0">
                <a:solidFill>
                  <a:srgbClr val="FFFFFF"/>
                </a:solidFill>
              </a:rPr>
              <a:t>For better mobility</a:t>
            </a:r>
          </a:p>
        </p:txBody>
      </p:sp>
      <p:pic>
        <p:nvPicPr>
          <p:cNvPr id="5" name="Picture 4">
            <a:extLst>
              <a:ext uri="{FF2B5EF4-FFF2-40B4-BE49-F238E27FC236}">
                <a16:creationId xmlns:a16="http://schemas.microsoft.com/office/drawing/2014/main" id="{AAA1F928-84BF-4F8E-BD97-B650EDB98294}"/>
              </a:ext>
            </a:extLst>
          </p:cNvPr>
          <p:cNvPicPr>
            <a:picLocks noChangeAspect="1"/>
          </p:cNvPicPr>
          <p:nvPr/>
        </p:nvPicPr>
        <p:blipFill rotWithShape="1">
          <a:blip r:embed="rId2"/>
          <a:srcRect t="760" r="-2" b="3300"/>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7ED12B0B-C0AA-4B70-B5C8-BF9DEB2E8172}"/>
              </a:ext>
            </a:extLst>
          </p:cNvPr>
          <p:cNvSpPr>
            <a:spLocks noGrp="1"/>
          </p:cNvSpPr>
          <p:nvPr>
            <p:ph type="subTitle" idx="1"/>
          </p:nvPr>
        </p:nvSpPr>
        <p:spPr>
          <a:xfrm>
            <a:off x="8029319" y="917725"/>
            <a:ext cx="3424739" cy="4852362"/>
          </a:xfrm>
        </p:spPr>
        <p:txBody>
          <a:bodyPr vert="horz" lIns="91440" tIns="45720" rIns="91440" bIns="45720" rtlCol="0" anchor="ctr">
            <a:normAutofit/>
          </a:bodyPr>
          <a:lstStyle/>
          <a:p>
            <a:pPr indent="-228600" algn="l">
              <a:buFont typeface="Arial" panose="020B0604020202020204" pitchFamily="34" charset="0"/>
              <a:buChar char="•"/>
            </a:pPr>
            <a:endParaRPr lang="en-US" sz="2000" b="1" dirty="0">
              <a:solidFill>
                <a:srgbClr val="FFFFFF"/>
              </a:solidFill>
            </a:endParaRPr>
          </a:p>
          <a:p>
            <a:pPr algn="l"/>
            <a:r>
              <a:rPr lang="en-US" sz="2600" b="1" dirty="0">
                <a:solidFill>
                  <a:srgbClr val="FFFFFF"/>
                </a:solidFill>
              </a:rPr>
              <a:t>Plan for Social Distancing in the Public Realm (Covid-19 Temporary Measures)</a:t>
            </a:r>
            <a:endParaRPr lang="en-US" sz="2600" dirty="0">
              <a:solidFill>
                <a:srgbClr val="FFFFFF"/>
              </a:solidFill>
            </a:endParaRPr>
          </a:p>
          <a:p>
            <a:pPr indent="-228600" algn="l">
              <a:buFont typeface="Arial" panose="020B0604020202020204" pitchFamily="34" charset="0"/>
              <a:buChar char="•"/>
            </a:pPr>
            <a:endParaRPr lang="en-US" sz="2000" dirty="0">
              <a:solidFill>
                <a:srgbClr val="FFFFFF"/>
              </a:solidFill>
            </a:endParaRPr>
          </a:p>
          <a:p>
            <a:pPr indent="-228600" algn="l">
              <a:buFont typeface="Arial" panose="020B0604020202020204" pitchFamily="34" charset="0"/>
              <a:buChar char="•"/>
            </a:pPr>
            <a:endParaRPr lang="en-US" sz="2000" dirty="0">
              <a:solidFill>
                <a:srgbClr val="FFFFFF"/>
              </a:solidFill>
            </a:endParaRPr>
          </a:p>
          <a:p>
            <a:pPr algn="l"/>
            <a:r>
              <a:rPr lang="en-US" sz="2000" dirty="0">
                <a:solidFill>
                  <a:srgbClr val="FFFFFF"/>
                </a:solidFill>
              </a:rPr>
              <a:t>Presentation to South Dublin County Council Meeting June 2020</a:t>
            </a:r>
          </a:p>
        </p:txBody>
      </p:sp>
      <p:pic>
        <p:nvPicPr>
          <p:cNvPr id="4" name="Picture 4">
            <a:extLst>
              <a:ext uri="{FF2B5EF4-FFF2-40B4-BE49-F238E27FC236}">
                <a16:creationId xmlns:a16="http://schemas.microsoft.com/office/drawing/2014/main" id="{9C0723AF-0C90-49A4-9C57-0FE5FC9CB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4763"/>
            <a:ext cx="17907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3001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BB588-10E0-4BFE-93DF-90C3F83BCE48}"/>
              </a:ext>
            </a:extLst>
          </p:cNvPr>
          <p:cNvSpPr>
            <a:spLocks noGrp="1"/>
          </p:cNvSpPr>
          <p:nvPr>
            <p:ph type="title"/>
          </p:nvPr>
        </p:nvSpPr>
        <p:spPr/>
        <p:txBody>
          <a:bodyPr/>
          <a:lstStyle/>
          <a:p>
            <a:r>
              <a:rPr lang="en-GB" dirty="0"/>
              <a:t>Rosemount Shopping Centre </a:t>
            </a:r>
            <a:endParaRPr lang="en-IE" dirty="0"/>
          </a:p>
        </p:txBody>
      </p:sp>
      <p:pic>
        <p:nvPicPr>
          <p:cNvPr id="4" name="Content Placeholder 3">
            <a:extLst>
              <a:ext uri="{FF2B5EF4-FFF2-40B4-BE49-F238E27FC236}">
                <a16:creationId xmlns:a16="http://schemas.microsoft.com/office/drawing/2014/main" id="{07EFA400-AF75-4698-86C5-47210B9C0747}"/>
              </a:ext>
            </a:extLst>
          </p:cNvPr>
          <p:cNvPicPr>
            <a:picLocks noGrp="1"/>
          </p:cNvPicPr>
          <p:nvPr>
            <p:ph idx="1"/>
          </p:nvPr>
        </p:nvPicPr>
        <p:blipFill rotWithShape="1">
          <a:blip r:embed="rId3"/>
          <a:srcRect l="23840" t="19388" r="26747" b="10810"/>
          <a:stretch/>
        </p:blipFill>
        <p:spPr bwMode="auto">
          <a:xfrm>
            <a:off x="318499" y="1435850"/>
            <a:ext cx="5476126" cy="4351338"/>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CE944642-9552-4D5A-85DC-D7ADE4C14EB9}"/>
              </a:ext>
            </a:extLst>
          </p:cNvPr>
          <p:cNvSpPr txBox="1"/>
          <p:nvPr/>
        </p:nvSpPr>
        <p:spPr>
          <a:xfrm>
            <a:off x="2715482" y="5905500"/>
            <a:ext cx="6676168" cy="369332"/>
          </a:xfrm>
          <a:prstGeom prst="rect">
            <a:avLst/>
          </a:prstGeom>
          <a:noFill/>
        </p:spPr>
        <p:txBody>
          <a:bodyPr wrap="square" rtlCol="0">
            <a:spAutoFit/>
          </a:bodyPr>
          <a:lstStyle/>
          <a:p>
            <a:r>
              <a:rPr lang="en-GB" dirty="0"/>
              <a:t>Temporary closure of 6 parallel parking spaces.</a:t>
            </a:r>
            <a:endParaRPr lang="en-IE" dirty="0"/>
          </a:p>
        </p:txBody>
      </p:sp>
      <p:pic>
        <p:nvPicPr>
          <p:cNvPr id="6" name="Picture 4">
            <a:extLst>
              <a:ext uri="{FF2B5EF4-FFF2-40B4-BE49-F238E27FC236}">
                <a16:creationId xmlns:a16="http://schemas.microsoft.com/office/drawing/2014/main" id="{6654E004-1913-4087-8DF6-5935F5828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4763"/>
            <a:ext cx="17907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5B87818-6DEA-42B4-9EB4-6FE592CE7D25}"/>
              </a:ext>
            </a:extLst>
          </p:cNvPr>
          <p:cNvPicPr>
            <a:picLocks noChangeAspect="1"/>
          </p:cNvPicPr>
          <p:nvPr/>
        </p:nvPicPr>
        <p:blipFill rotWithShape="1">
          <a:blip r:embed="rId5"/>
          <a:srcRect l="60674" t="20936" b="15615"/>
          <a:stretch/>
        </p:blipFill>
        <p:spPr>
          <a:xfrm>
            <a:off x="6628062" y="1435850"/>
            <a:ext cx="4794607" cy="4351338"/>
          </a:xfrm>
          <a:prstGeom prst="rect">
            <a:avLst/>
          </a:prstGeom>
        </p:spPr>
      </p:pic>
      <p:cxnSp>
        <p:nvCxnSpPr>
          <p:cNvPr id="8" name="Straight Connector 7">
            <a:extLst>
              <a:ext uri="{FF2B5EF4-FFF2-40B4-BE49-F238E27FC236}">
                <a16:creationId xmlns:a16="http://schemas.microsoft.com/office/drawing/2014/main" id="{526D701D-BF39-4211-B218-9B633A5D6010}"/>
              </a:ext>
            </a:extLst>
          </p:cNvPr>
          <p:cNvCxnSpPr>
            <a:cxnSpLocks/>
          </p:cNvCxnSpPr>
          <p:nvPr/>
        </p:nvCxnSpPr>
        <p:spPr>
          <a:xfrm flipV="1">
            <a:off x="2229492" y="2178121"/>
            <a:ext cx="410967" cy="2234978"/>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Oval 8">
            <a:extLst>
              <a:ext uri="{FF2B5EF4-FFF2-40B4-BE49-F238E27FC236}">
                <a16:creationId xmlns:a16="http://schemas.microsoft.com/office/drawing/2014/main" id="{6E15E029-5740-4BDB-A82E-329CDB93B661}"/>
              </a:ext>
            </a:extLst>
          </p:cNvPr>
          <p:cNvSpPr/>
          <p:nvPr/>
        </p:nvSpPr>
        <p:spPr>
          <a:xfrm>
            <a:off x="10105697" y="2049804"/>
            <a:ext cx="614855" cy="930165"/>
          </a:xfrm>
          <a:prstGeom prst="ellipse">
            <a:avLst/>
          </a:prstGeom>
          <a:noFill/>
          <a:ln w="889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174078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D079E-E817-45DE-BEFA-93AEAAD5FD13}"/>
              </a:ext>
            </a:extLst>
          </p:cNvPr>
          <p:cNvSpPr>
            <a:spLocks noGrp="1"/>
          </p:cNvSpPr>
          <p:nvPr>
            <p:ph type="title"/>
          </p:nvPr>
        </p:nvSpPr>
        <p:spPr/>
        <p:txBody>
          <a:bodyPr/>
          <a:lstStyle/>
          <a:p>
            <a:r>
              <a:rPr lang="en-GB" dirty="0"/>
              <a:t>Saggart Village </a:t>
            </a:r>
            <a:endParaRPr lang="en-IE" dirty="0"/>
          </a:p>
        </p:txBody>
      </p:sp>
      <p:pic>
        <p:nvPicPr>
          <p:cNvPr id="6" name="Picture 5">
            <a:extLst>
              <a:ext uri="{FF2B5EF4-FFF2-40B4-BE49-F238E27FC236}">
                <a16:creationId xmlns:a16="http://schemas.microsoft.com/office/drawing/2014/main" id="{D30BCD89-6D75-4C95-AE6D-39E100A7305C}"/>
              </a:ext>
            </a:extLst>
          </p:cNvPr>
          <p:cNvPicPr/>
          <p:nvPr/>
        </p:nvPicPr>
        <p:blipFill rotWithShape="1">
          <a:blip r:embed="rId2"/>
          <a:srcRect l="7759" t="14997" r="24323" b="11002"/>
          <a:stretch/>
        </p:blipFill>
        <p:spPr bwMode="auto">
          <a:xfrm>
            <a:off x="2372792" y="1571954"/>
            <a:ext cx="7446416" cy="4355048"/>
          </a:xfrm>
          <a:prstGeom prst="rect">
            <a:avLst/>
          </a:prstGeom>
          <a:ln>
            <a:noFill/>
          </a:ln>
          <a:extLst>
            <a:ext uri="{53640926-AAD7-44D8-BBD7-CCE9431645EC}">
              <a14:shadowObscured xmlns:a14="http://schemas.microsoft.com/office/drawing/2010/main"/>
            </a:ext>
          </a:extLst>
        </p:spPr>
      </p:pic>
      <p:pic>
        <p:nvPicPr>
          <p:cNvPr id="9" name="Picture 4">
            <a:extLst>
              <a:ext uri="{FF2B5EF4-FFF2-40B4-BE49-F238E27FC236}">
                <a16:creationId xmlns:a16="http://schemas.microsoft.com/office/drawing/2014/main" id="{2198FB34-8460-44AE-8763-D2D6B7495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4763"/>
            <a:ext cx="17907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1C46781E-C777-4F5C-B5BF-D819AD008255}"/>
              </a:ext>
            </a:extLst>
          </p:cNvPr>
          <p:cNvCxnSpPr>
            <a:cxnSpLocks/>
          </p:cNvCxnSpPr>
          <p:nvPr/>
        </p:nvCxnSpPr>
        <p:spPr>
          <a:xfrm flipH="1">
            <a:off x="5751815" y="4213113"/>
            <a:ext cx="688369" cy="359596"/>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B98EA910-3976-417F-97FF-5453EE624036}"/>
              </a:ext>
            </a:extLst>
          </p:cNvPr>
          <p:cNvSpPr txBox="1"/>
          <p:nvPr/>
        </p:nvSpPr>
        <p:spPr>
          <a:xfrm>
            <a:off x="2413731" y="5927002"/>
            <a:ext cx="6676168" cy="369332"/>
          </a:xfrm>
          <a:prstGeom prst="rect">
            <a:avLst/>
          </a:prstGeom>
          <a:noFill/>
        </p:spPr>
        <p:txBody>
          <a:bodyPr wrap="square" rtlCol="0">
            <a:spAutoFit/>
          </a:bodyPr>
          <a:lstStyle/>
          <a:p>
            <a:r>
              <a:rPr lang="en-GB" dirty="0"/>
              <a:t>Relocation of bus stop in front of Centra in Saggart </a:t>
            </a:r>
            <a:endParaRPr lang="en-IE" dirty="0"/>
          </a:p>
        </p:txBody>
      </p:sp>
    </p:spTree>
    <p:extLst>
      <p:ext uri="{BB962C8B-B14F-4D97-AF65-F5344CB8AC3E}">
        <p14:creationId xmlns:p14="http://schemas.microsoft.com/office/powerpoint/2010/main" val="2516483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95509-D8C6-402D-AB8F-6E3EC74B1335}"/>
              </a:ext>
            </a:extLst>
          </p:cNvPr>
          <p:cNvSpPr>
            <a:spLocks noGrp="1"/>
          </p:cNvSpPr>
          <p:nvPr>
            <p:ph type="title"/>
          </p:nvPr>
        </p:nvSpPr>
        <p:spPr/>
        <p:txBody>
          <a:bodyPr/>
          <a:lstStyle/>
          <a:p>
            <a:pPr algn="ctr"/>
            <a:r>
              <a:rPr lang="en-GB" dirty="0"/>
              <a:t>Other locations under review…</a:t>
            </a:r>
            <a:endParaRPr lang="en-IE" dirty="0"/>
          </a:p>
        </p:txBody>
      </p:sp>
      <p:sp>
        <p:nvSpPr>
          <p:cNvPr id="3" name="Content Placeholder 2">
            <a:extLst>
              <a:ext uri="{FF2B5EF4-FFF2-40B4-BE49-F238E27FC236}">
                <a16:creationId xmlns:a16="http://schemas.microsoft.com/office/drawing/2014/main" id="{1F88E7AB-0FCC-4020-B3DB-C0BE9AB17518}"/>
              </a:ext>
            </a:extLst>
          </p:cNvPr>
          <p:cNvSpPr>
            <a:spLocks noGrp="1"/>
          </p:cNvSpPr>
          <p:nvPr>
            <p:ph idx="1"/>
          </p:nvPr>
        </p:nvSpPr>
        <p:spPr>
          <a:xfrm>
            <a:off x="1563414" y="1690688"/>
            <a:ext cx="10972800" cy="5027612"/>
          </a:xfrm>
        </p:spPr>
        <p:txBody>
          <a:bodyPr>
            <a:normAutofit/>
          </a:bodyPr>
          <a:lstStyle/>
          <a:p>
            <a:r>
              <a:rPr lang="en-GB" sz="2400" dirty="0"/>
              <a:t>Main St, Rathfarnham </a:t>
            </a:r>
          </a:p>
          <a:p>
            <a:r>
              <a:rPr lang="en-GB" sz="2400" dirty="0"/>
              <a:t>Social Welfare Office, Clondalkin</a:t>
            </a:r>
          </a:p>
          <a:p>
            <a:r>
              <a:rPr lang="en-GB" sz="2400" dirty="0"/>
              <a:t>Post Office, Clondalkin</a:t>
            </a:r>
          </a:p>
          <a:p>
            <a:r>
              <a:rPr lang="en-GB" sz="2400" dirty="0"/>
              <a:t>Clondalkin Village</a:t>
            </a:r>
          </a:p>
          <a:p>
            <a:r>
              <a:rPr lang="en-GB" sz="2400" dirty="0" err="1"/>
              <a:t>Muckross</a:t>
            </a:r>
            <a:r>
              <a:rPr lang="en-GB" sz="2400" dirty="0"/>
              <a:t> Ave, Mace</a:t>
            </a:r>
          </a:p>
          <a:p>
            <a:r>
              <a:rPr lang="en-GB" sz="2400" dirty="0"/>
              <a:t>Barton Drive Local Centre 					</a:t>
            </a:r>
          </a:p>
          <a:p>
            <a:r>
              <a:rPr lang="en-GB" sz="2400" dirty="0"/>
              <a:t>St Peters Road, </a:t>
            </a:r>
            <a:r>
              <a:rPr lang="en-GB" sz="2400" dirty="0" err="1"/>
              <a:t>Cherrytree</a:t>
            </a:r>
            <a:r>
              <a:rPr lang="en-GB" sz="2400" dirty="0"/>
              <a:t> Spar</a:t>
            </a:r>
          </a:p>
          <a:p>
            <a:r>
              <a:rPr lang="en-GB" sz="2400" dirty="0"/>
              <a:t>The Pantry, Lucan Village </a:t>
            </a:r>
          </a:p>
          <a:p>
            <a:r>
              <a:rPr lang="en-GB" sz="2400" dirty="0"/>
              <a:t>Coffee Work, Lucan Village</a:t>
            </a:r>
          </a:p>
          <a:p>
            <a:r>
              <a:rPr lang="en-GB" sz="2400" dirty="0"/>
              <a:t>Lidl, Old Belgard Road			</a:t>
            </a:r>
          </a:p>
          <a:p>
            <a:r>
              <a:rPr lang="en-GB" sz="2400" dirty="0"/>
              <a:t>Euro Giant Belgard Sq. West		</a:t>
            </a:r>
          </a:p>
          <a:p>
            <a:endParaRPr lang="en-GB" sz="2400" dirty="0"/>
          </a:p>
          <a:p>
            <a:endParaRPr lang="en-GB" sz="2400" dirty="0"/>
          </a:p>
          <a:p>
            <a:endParaRPr lang="en-GB" sz="2400" dirty="0"/>
          </a:p>
          <a:p>
            <a:endParaRPr lang="en-GB" dirty="0"/>
          </a:p>
          <a:p>
            <a:pPr marL="0" indent="0">
              <a:buNone/>
            </a:pPr>
            <a:endParaRPr lang="en-GB" b="1" dirty="0"/>
          </a:p>
          <a:p>
            <a:endParaRPr lang="en-IE" dirty="0"/>
          </a:p>
        </p:txBody>
      </p:sp>
      <p:pic>
        <p:nvPicPr>
          <p:cNvPr id="4" name="Picture 4">
            <a:extLst>
              <a:ext uri="{FF2B5EF4-FFF2-40B4-BE49-F238E27FC236}">
                <a16:creationId xmlns:a16="http://schemas.microsoft.com/office/drawing/2014/main" id="{05868536-7C73-457C-8574-B8EA5DD88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17907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107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5ECBC-3D4C-42BC-B0A4-D6F9D6EABA38}"/>
              </a:ext>
            </a:extLst>
          </p:cNvPr>
          <p:cNvSpPr>
            <a:spLocks noGrp="1"/>
          </p:cNvSpPr>
          <p:nvPr>
            <p:ph type="title"/>
          </p:nvPr>
        </p:nvSpPr>
        <p:spPr/>
        <p:txBody>
          <a:bodyPr/>
          <a:lstStyle/>
          <a:p>
            <a:endParaRPr lang="en-IE" dirty="0"/>
          </a:p>
        </p:txBody>
      </p:sp>
      <p:sp>
        <p:nvSpPr>
          <p:cNvPr id="3" name="Content Placeholder 2">
            <a:extLst>
              <a:ext uri="{FF2B5EF4-FFF2-40B4-BE49-F238E27FC236}">
                <a16:creationId xmlns:a16="http://schemas.microsoft.com/office/drawing/2014/main" id="{12B04208-695B-42EB-A096-158BEFC3FC04}"/>
              </a:ext>
            </a:extLst>
          </p:cNvPr>
          <p:cNvSpPr>
            <a:spLocks noGrp="1"/>
          </p:cNvSpPr>
          <p:nvPr>
            <p:ph idx="1"/>
          </p:nvPr>
        </p:nvSpPr>
        <p:spPr>
          <a:xfrm>
            <a:off x="0" y="0"/>
            <a:ext cx="12192000" cy="6858000"/>
          </a:xfrm>
          <a:solidFill>
            <a:schemeClr val="accent2"/>
          </a:solidFill>
        </p:spPr>
        <p:txBody>
          <a:bodyPr>
            <a:normAutofit/>
          </a:bodyPr>
          <a:lstStyle/>
          <a:p>
            <a:pPr algn="ctr"/>
            <a:endParaRPr lang="en-GB" sz="4800" dirty="0"/>
          </a:p>
          <a:p>
            <a:pPr marL="0" indent="0" algn="ctr">
              <a:buNone/>
            </a:pPr>
            <a:r>
              <a:rPr lang="en-GB" sz="4800" dirty="0"/>
              <a:t>Cycle intervention at:</a:t>
            </a:r>
          </a:p>
          <a:p>
            <a:pPr marL="0" indent="0" algn="ctr">
              <a:buNone/>
            </a:pPr>
            <a:endParaRPr lang="en-GB" sz="4800" dirty="0"/>
          </a:p>
          <a:p>
            <a:pPr marL="0" indent="0" algn="ctr">
              <a:buNone/>
            </a:pPr>
            <a:r>
              <a:rPr lang="en-GB" sz="4800" dirty="0"/>
              <a:t>Wellington Lane</a:t>
            </a:r>
            <a:endParaRPr lang="en-IE" sz="4800" dirty="0"/>
          </a:p>
        </p:txBody>
      </p:sp>
      <p:pic>
        <p:nvPicPr>
          <p:cNvPr id="4" name="Picture 4">
            <a:extLst>
              <a:ext uri="{FF2B5EF4-FFF2-40B4-BE49-F238E27FC236}">
                <a16:creationId xmlns:a16="http://schemas.microsoft.com/office/drawing/2014/main" id="{CF43116A-A182-4F0B-819B-D247647DE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17907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4696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58C4B4EA-37F6-4A46-A647-E16097A57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4763"/>
            <a:ext cx="17907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4">
            <a:extLst>
              <a:ext uri="{FF2B5EF4-FFF2-40B4-BE49-F238E27FC236}">
                <a16:creationId xmlns:a16="http://schemas.microsoft.com/office/drawing/2014/main" id="{82F906C3-D569-4D1D-9996-1D9FAE4BAEDE}"/>
              </a:ext>
            </a:extLst>
          </p:cNvPr>
          <p:cNvGrpSpPr>
            <a:grpSpLocks noChangeAspect="1"/>
          </p:cNvGrpSpPr>
          <p:nvPr/>
        </p:nvGrpSpPr>
        <p:grpSpPr bwMode="auto">
          <a:xfrm>
            <a:off x="1770994" y="61003"/>
            <a:ext cx="8650014" cy="6735994"/>
            <a:chOff x="1029" y="-29"/>
            <a:chExt cx="5622" cy="4378"/>
          </a:xfrm>
        </p:grpSpPr>
        <p:sp>
          <p:nvSpPr>
            <p:cNvPr id="12" name="AutoShape 3">
              <a:extLst>
                <a:ext uri="{FF2B5EF4-FFF2-40B4-BE49-F238E27FC236}">
                  <a16:creationId xmlns:a16="http://schemas.microsoft.com/office/drawing/2014/main" id="{B6562C86-7A97-4DDC-87A7-FECC08DF7D91}"/>
                </a:ext>
              </a:extLst>
            </p:cNvPr>
            <p:cNvSpPr>
              <a:spLocks noChangeAspect="1" noChangeArrowheads="1" noTextEdit="1"/>
            </p:cNvSpPr>
            <p:nvPr/>
          </p:nvSpPr>
          <p:spPr bwMode="auto">
            <a:xfrm>
              <a:off x="1029" y="-29"/>
              <a:ext cx="5622" cy="4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a:p>
          </p:txBody>
        </p:sp>
        <p:pic>
          <p:nvPicPr>
            <p:cNvPr id="2053" name="Picture 5">
              <a:extLst>
                <a:ext uri="{FF2B5EF4-FFF2-40B4-BE49-F238E27FC236}">
                  <a16:creationId xmlns:a16="http://schemas.microsoft.com/office/drawing/2014/main" id="{48EC1C85-F33E-4B72-B84D-BD72392CD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 y="-29"/>
              <a:ext cx="5630" cy="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54296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98DDC-A0E9-479D-95E8-D896C4686FEE}"/>
              </a:ext>
            </a:extLst>
          </p:cNvPr>
          <p:cNvSpPr>
            <a:spLocks noGrp="1"/>
          </p:cNvSpPr>
          <p:nvPr>
            <p:ph type="title"/>
          </p:nvPr>
        </p:nvSpPr>
        <p:spPr/>
        <p:txBody>
          <a:bodyPr/>
          <a:lstStyle/>
          <a:p>
            <a:pPr algn="ctr"/>
            <a:r>
              <a:rPr lang="en-GB" dirty="0"/>
              <a:t>Why is this required?</a:t>
            </a:r>
            <a:endParaRPr lang="en-IE" dirty="0"/>
          </a:p>
        </p:txBody>
      </p:sp>
      <p:sp>
        <p:nvSpPr>
          <p:cNvPr id="3" name="Content Placeholder 2">
            <a:extLst>
              <a:ext uri="{FF2B5EF4-FFF2-40B4-BE49-F238E27FC236}">
                <a16:creationId xmlns:a16="http://schemas.microsoft.com/office/drawing/2014/main" id="{75C07F68-1BCA-4FA9-9AAE-5554ECA84175}"/>
              </a:ext>
            </a:extLst>
          </p:cNvPr>
          <p:cNvSpPr>
            <a:spLocks noGrp="1"/>
          </p:cNvSpPr>
          <p:nvPr>
            <p:ph idx="1"/>
          </p:nvPr>
        </p:nvSpPr>
        <p:spPr>
          <a:xfrm>
            <a:off x="838199" y="1825625"/>
            <a:ext cx="11001703" cy="2446830"/>
          </a:xfrm>
        </p:spPr>
        <p:txBody>
          <a:bodyPr>
            <a:normAutofit fontScale="85000" lnSpcReduction="20000"/>
          </a:bodyPr>
          <a:lstStyle/>
          <a:p>
            <a:r>
              <a:rPr lang="en-GB" dirty="0"/>
              <a:t>During Covid-19 restrictions - Vehicular traffic has decreased, public transport capacity has decreased and pedestrians &amp; cyclists increased</a:t>
            </a:r>
          </a:p>
          <a:p>
            <a:endParaRPr lang="en-GB" dirty="0"/>
          </a:p>
          <a:p>
            <a:r>
              <a:rPr lang="en-IE" dirty="0"/>
              <a:t>In some locations, particularly congested locations in our villages and centre social distancing on streets is a challenge</a:t>
            </a:r>
          </a:p>
          <a:p>
            <a:endParaRPr lang="en-IE" dirty="0"/>
          </a:p>
          <a:p>
            <a:r>
              <a:rPr lang="en-IE" dirty="0"/>
              <a:t>All of these raise new road safety issues not experienced before to this extent.      </a:t>
            </a:r>
          </a:p>
          <a:p>
            <a:pPr lvl="8"/>
            <a:endParaRPr lang="en-IE" dirty="0"/>
          </a:p>
        </p:txBody>
      </p:sp>
      <p:pic>
        <p:nvPicPr>
          <p:cNvPr id="5" name="Picture 4">
            <a:extLst>
              <a:ext uri="{FF2B5EF4-FFF2-40B4-BE49-F238E27FC236}">
                <a16:creationId xmlns:a16="http://schemas.microsoft.com/office/drawing/2014/main" id="{A6B001AA-FCAA-49C1-89F6-3C1E51B295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17907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id="{D6FFC939-830F-4935-9565-261379A732FD}"/>
              </a:ext>
            </a:extLst>
          </p:cNvPr>
          <p:cNvGraphicFramePr>
            <a:graphicFrameLocks noGrp="1"/>
          </p:cNvGraphicFramePr>
          <p:nvPr>
            <p:extLst>
              <p:ext uri="{D42A27DB-BD31-4B8C-83A1-F6EECF244321}">
                <p14:modId xmlns:p14="http://schemas.microsoft.com/office/powerpoint/2010/main" val="824843761"/>
              </p:ext>
            </p:extLst>
          </p:nvPr>
        </p:nvGraphicFramePr>
        <p:xfrm>
          <a:off x="2129354" y="4413687"/>
          <a:ext cx="7933292" cy="2079188"/>
        </p:xfrm>
        <a:graphic>
          <a:graphicData uri="http://schemas.openxmlformats.org/drawingml/2006/table">
            <a:tbl>
              <a:tblPr firstRow="1" firstCol="1" bandRow="1">
                <a:tableStyleId>{5C22544A-7EE6-4342-B048-85BDC9FD1C3A}</a:tableStyleId>
              </a:tblPr>
              <a:tblGrid>
                <a:gridCol w="3966646">
                  <a:extLst>
                    <a:ext uri="{9D8B030D-6E8A-4147-A177-3AD203B41FA5}">
                      <a16:colId xmlns:a16="http://schemas.microsoft.com/office/drawing/2014/main" val="1090959144"/>
                    </a:ext>
                  </a:extLst>
                </a:gridCol>
                <a:gridCol w="3966646">
                  <a:extLst>
                    <a:ext uri="{9D8B030D-6E8A-4147-A177-3AD203B41FA5}">
                      <a16:colId xmlns:a16="http://schemas.microsoft.com/office/drawing/2014/main" val="3807964857"/>
                    </a:ext>
                  </a:extLst>
                </a:gridCol>
              </a:tblGrid>
              <a:tr h="519797">
                <a:tc>
                  <a:txBody>
                    <a:bodyPr/>
                    <a:lstStyle/>
                    <a:p>
                      <a:pPr algn="just">
                        <a:lnSpc>
                          <a:spcPct val="107000"/>
                        </a:lnSpc>
                        <a:spcAft>
                          <a:spcPts val="0"/>
                        </a:spcAft>
                      </a:pPr>
                      <a:r>
                        <a:rPr lang="en-IE" sz="1800" dirty="0">
                          <a:effectLst/>
                        </a:rPr>
                        <a:t>Type of Public Transport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IE" sz="1800" dirty="0">
                          <a:effectLst/>
                        </a:rPr>
                        <a:t>C19 Total Capacity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1313743"/>
                  </a:ext>
                </a:extLst>
              </a:tr>
              <a:tr h="519797">
                <a:tc>
                  <a:txBody>
                    <a:bodyPr/>
                    <a:lstStyle/>
                    <a:p>
                      <a:pPr algn="just">
                        <a:lnSpc>
                          <a:spcPct val="107000"/>
                        </a:lnSpc>
                        <a:spcAft>
                          <a:spcPts val="0"/>
                        </a:spcAft>
                      </a:pPr>
                      <a:r>
                        <a:rPr lang="en-IE" sz="1800">
                          <a:effectLst/>
                        </a:rPr>
                        <a:t>Dublin Bus</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IE" sz="1800">
                          <a:effectLst/>
                        </a:rPr>
                        <a:t>17%</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1951394"/>
                  </a:ext>
                </a:extLst>
              </a:tr>
              <a:tr h="519797">
                <a:tc>
                  <a:txBody>
                    <a:bodyPr/>
                    <a:lstStyle/>
                    <a:p>
                      <a:pPr algn="just">
                        <a:lnSpc>
                          <a:spcPct val="107000"/>
                        </a:lnSpc>
                        <a:spcAft>
                          <a:spcPts val="0"/>
                        </a:spcAft>
                      </a:pPr>
                      <a:r>
                        <a:rPr lang="en-IE" sz="1800" dirty="0">
                          <a:effectLst/>
                        </a:rPr>
                        <a:t>Luas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IE" sz="1800">
                          <a:effectLst/>
                        </a:rPr>
                        <a:t>5%</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6209040"/>
                  </a:ext>
                </a:extLst>
              </a:tr>
              <a:tr h="519797">
                <a:tc>
                  <a:txBody>
                    <a:bodyPr/>
                    <a:lstStyle/>
                    <a:p>
                      <a:pPr algn="just">
                        <a:lnSpc>
                          <a:spcPct val="107000"/>
                        </a:lnSpc>
                        <a:spcAft>
                          <a:spcPts val="0"/>
                        </a:spcAft>
                      </a:pPr>
                      <a:r>
                        <a:rPr lang="en-IE" sz="1800">
                          <a:effectLst/>
                        </a:rPr>
                        <a:t>Dart</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IE" sz="1800" dirty="0">
                          <a:effectLst/>
                        </a:rPr>
                        <a:t>5%</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82030015"/>
                  </a:ext>
                </a:extLst>
              </a:tr>
            </a:tbl>
          </a:graphicData>
        </a:graphic>
      </p:graphicFrame>
    </p:spTree>
    <p:extLst>
      <p:ext uri="{BB962C8B-B14F-4D97-AF65-F5344CB8AC3E}">
        <p14:creationId xmlns:p14="http://schemas.microsoft.com/office/powerpoint/2010/main" val="53072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3576D-FABA-48EF-A697-ADE3A9F760F6}"/>
              </a:ext>
            </a:extLst>
          </p:cNvPr>
          <p:cNvSpPr>
            <a:spLocks noGrp="1"/>
          </p:cNvSpPr>
          <p:nvPr>
            <p:ph type="title"/>
          </p:nvPr>
        </p:nvSpPr>
        <p:spPr/>
        <p:txBody>
          <a:bodyPr>
            <a:normAutofit/>
          </a:bodyPr>
          <a:lstStyle/>
          <a:p>
            <a:r>
              <a:rPr lang="en-GB" sz="4000" dirty="0"/>
              <a:t>Background to ‘</a:t>
            </a:r>
            <a:r>
              <a:rPr lang="en-GB" sz="4000" dirty="0">
                <a:solidFill>
                  <a:schemeClr val="accent2"/>
                </a:solidFill>
              </a:rPr>
              <a:t>Share the SDCC Space</a:t>
            </a:r>
            <a:r>
              <a:rPr lang="en-GB" sz="4000" dirty="0"/>
              <a:t>’ the Plan</a:t>
            </a:r>
            <a:endParaRPr lang="en-IE" sz="4000" dirty="0"/>
          </a:p>
        </p:txBody>
      </p:sp>
      <p:sp>
        <p:nvSpPr>
          <p:cNvPr id="3" name="Content Placeholder 2">
            <a:extLst>
              <a:ext uri="{FF2B5EF4-FFF2-40B4-BE49-F238E27FC236}">
                <a16:creationId xmlns:a16="http://schemas.microsoft.com/office/drawing/2014/main" id="{46425414-F6DA-4BB0-B65E-F660DF38C2F2}"/>
              </a:ext>
            </a:extLst>
          </p:cNvPr>
          <p:cNvSpPr>
            <a:spLocks noGrp="1"/>
          </p:cNvSpPr>
          <p:nvPr>
            <p:ph idx="1"/>
          </p:nvPr>
        </p:nvSpPr>
        <p:spPr>
          <a:xfrm>
            <a:off x="838200" y="1554480"/>
            <a:ext cx="10515600" cy="5049520"/>
          </a:xfrm>
        </p:spPr>
        <p:txBody>
          <a:bodyPr/>
          <a:lstStyle/>
          <a:p>
            <a:r>
              <a:rPr lang="en-IE" dirty="0"/>
              <a:t>SDCC acknowledged the changing needs of its communities &amp; Engineers carried out a needs assessment at sites across the whole SDCC county</a:t>
            </a:r>
          </a:p>
          <a:p>
            <a:r>
              <a:rPr lang="en-US" u="sng" dirty="0"/>
              <a:t>Aim 1:</a:t>
            </a:r>
            <a:r>
              <a:rPr lang="en-US" dirty="0"/>
              <a:t> to address social distancing challenges in congested areas of the public realm to better enable people adhere to the 2m rule.</a:t>
            </a:r>
          </a:p>
          <a:p>
            <a:r>
              <a:rPr lang="en-US" u="sng" dirty="0"/>
              <a:t>Aim 2:</a:t>
            </a:r>
            <a:r>
              <a:rPr lang="en-US" dirty="0"/>
              <a:t> In recognition of the sizeable decrease in public transport capacity to provide alternative walking and cycling measures </a:t>
            </a:r>
            <a:endParaRPr lang="en-IE" u="sng" dirty="0"/>
          </a:p>
          <a:p>
            <a:r>
              <a:rPr lang="en-IE" u="sng" dirty="0"/>
              <a:t>Solution:</a:t>
            </a:r>
            <a:r>
              <a:rPr lang="en-IE" dirty="0"/>
              <a:t> to temporarily repurpose roads, streets and public realm spaces to facilitate social distancing </a:t>
            </a:r>
          </a:p>
        </p:txBody>
      </p:sp>
      <p:pic>
        <p:nvPicPr>
          <p:cNvPr id="5" name="Picture 4">
            <a:extLst>
              <a:ext uri="{FF2B5EF4-FFF2-40B4-BE49-F238E27FC236}">
                <a16:creationId xmlns:a16="http://schemas.microsoft.com/office/drawing/2014/main" id="{6DCC4960-64CD-45EB-90C7-A9C684759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17907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338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68BDC-263D-440C-B3A7-85E106D6F4D8}"/>
              </a:ext>
            </a:extLst>
          </p:cNvPr>
          <p:cNvSpPr>
            <a:spLocks noGrp="1"/>
          </p:cNvSpPr>
          <p:nvPr>
            <p:ph type="title"/>
          </p:nvPr>
        </p:nvSpPr>
        <p:spPr>
          <a:xfrm>
            <a:off x="838200" y="365125"/>
            <a:ext cx="10515600" cy="968375"/>
          </a:xfrm>
        </p:spPr>
        <p:txBody>
          <a:bodyPr/>
          <a:lstStyle/>
          <a:p>
            <a:pPr algn="ctr"/>
            <a:r>
              <a:rPr lang="en-GB" dirty="0"/>
              <a:t>Legislative Framework</a:t>
            </a:r>
            <a:endParaRPr lang="en-IE" dirty="0"/>
          </a:p>
        </p:txBody>
      </p:sp>
      <p:sp>
        <p:nvSpPr>
          <p:cNvPr id="3" name="Content Placeholder 2">
            <a:extLst>
              <a:ext uri="{FF2B5EF4-FFF2-40B4-BE49-F238E27FC236}">
                <a16:creationId xmlns:a16="http://schemas.microsoft.com/office/drawing/2014/main" id="{87197541-3253-4FEA-873A-945A96F988F7}"/>
              </a:ext>
            </a:extLst>
          </p:cNvPr>
          <p:cNvSpPr>
            <a:spLocks noGrp="1"/>
          </p:cNvSpPr>
          <p:nvPr>
            <p:ph idx="1"/>
          </p:nvPr>
        </p:nvSpPr>
        <p:spPr>
          <a:xfrm>
            <a:off x="371475" y="1333500"/>
            <a:ext cx="11563350" cy="5159375"/>
          </a:xfrm>
        </p:spPr>
        <p:txBody>
          <a:bodyPr>
            <a:normAutofit fontScale="92500" lnSpcReduction="20000"/>
          </a:bodyPr>
          <a:lstStyle/>
          <a:p>
            <a:r>
              <a:rPr lang="en-IE" dirty="0"/>
              <a:t>The two main legislative provisions to enable the implementation of the above physical measures are:</a:t>
            </a:r>
          </a:p>
          <a:p>
            <a:pPr lvl="0"/>
            <a:r>
              <a:rPr lang="en-IE" b="1" dirty="0"/>
              <a:t>Section 95 of the Road Traffic Act 1961 </a:t>
            </a:r>
            <a:r>
              <a:rPr lang="en-IE" dirty="0"/>
              <a:t>(as amended by Section 37 of the Road Traffic Act 1994); and</a:t>
            </a:r>
          </a:p>
          <a:p>
            <a:pPr lvl="0"/>
            <a:r>
              <a:rPr lang="en-IE" b="1" dirty="0"/>
              <a:t>Section 38 of the Road Traffic Act 1994.</a:t>
            </a:r>
          </a:p>
          <a:p>
            <a:r>
              <a:rPr lang="en-IE" i="1" dirty="0"/>
              <a:t>(b) 	restrict or control the speed or movement of, or which prevent, restrict or control access to a public road or roads by, mechanically propelled vehicles (whether generally or of a particular class) and measures which facilitate the safe use of public roads by different classes of traffic (including pedestrians and cyclists),</a:t>
            </a:r>
            <a:endParaRPr lang="en-IE" dirty="0"/>
          </a:p>
          <a:p>
            <a:r>
              <a:rPr lang="en-IE" i="1" dirty="0"/>
              <a:t>and includes for the purposes of the above the provision of traffic signs, road markings, bollards, posts, poles, chicanes, rumble areas, raised, lowered or modified road surfaces, ramps, speed cushions, speed tables or other similar works or devices, islands or central reservations, roundabouts, modified junctions, works to reduce or modify the width of the roadway and landscaping, planting or other similar works.”</a:t>
            </a:r>
            <a:endParaRPr lang="en-IE" dirty="0"/>
          </a:p>
          <a:p>
            <a:pPr marL="0" indent="0">
              <a:buNone/>
            </a:pPr>
            <a:endParaRPr lang="en-IE" dirty="0"/>
          </a:p>
        </p:txBody>
      </p:sp>
      <p:pic>
        <p:nvPicPr>
          <p:cNvPr id="4" name="Picture 4">
            <a:extLst>
              <a:ext uri="{FF2B5EF4-FFF2-40B4-BE49-F238E27FC236}">
                <a16:creationId xmlns:a16="http://schemas.microsoft.com/office/drawing/2014/main" id="{DD05435B-E3F1-40B1-B958-356C68B743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17907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536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70E79-B152-4A73-877A-15DEA8FE929B}"/>
              </a:ext>
            </a:extLst>
          </p:cNvPr>
          <p:cNvSpPr>
            <a:spLocks noGrp="1"/>
          </p:cNvSpPr>
          <p:nvPr>
            <p:ph type="title"/>
          </p:nvPr>
        </p:nvSpPr>
        <p:spPr>
          <a:xfrm>
            <a:off x="579120" y="365125"/>
            <a:ext cx="11155680" cy="1325563"/>
          </a:xfrm>
        </p:spPr>
        <p:txBody>
          <a:bodyPr/>
          <a:lstStyle/>
          <a:p>
            <a:pPr algn="ctr"/>
            <a:r>
              <a:rPr lang="en-US" dirty="0"/>
              <a:t>Possible interventions ….</a:t>
            </a:r>
            <a:endParaRPr lang="en-IE" dirty="0"/>
          </a:p>
        </p:txBody>
      </p:sp>
      <p:sp>
        <p:nvSpPr>
          <p:cNvPr id="3" name="Content Placeholder 2">
            <a:extLst>
              <a:ext uri="{FF2B5EF4-FFF2-40B4-BE49-F238E27FC236}">
                <a16:creationId xmlns:a16="http://schemas.microsoft.com/office/drawing/2014/main" id="{592C90B8-3C48-41A5-A0D4-2F017F8FD4DF}"/>
              </a:ext>
            </a:extLst>
          </p:cNvPr>
          <p:cNvSpPr>
            <a:spLocks noGrp="1"/>
          </p:cNvSpPr>
          <p:nvPr>
            <p:ph idx="1"/>
          </p:nvPr>
        </p:nvSpPr>
        <p:spPr/>
        <p:txBody>
          <a:bodyPr>
            <a:normAutofit/>
          </a:bodyPr>
          <a:lstStyle/>
          <a:p>
            <a:pPr lvl="0"/>
            <a:r>
              <a:rPr lang="en-US" b="1" dirty="0" err="1"/>
              <a:t>Localised</a:t>
            </a:r>
            <a:r>
              <a:rPr lang="en-US" b="1" dirty="0"/>
              <a:t> removal of parking and loading bays </a:t>
            </a:r>
            <a:r>
              <a:rPr lang="en-US" dirty="0"/>
              <a:t>to increase footpath widths especially outside busy essential shops to reduce congestion</a:t>
            </a:r>
            <a:endParaRPr lang="en-IE" dirty="0"/>
          </a:p>
          <a:p>
            <a:pPr lvl="0"/>
            <a:r>
              <a:rPr lang="en-US" b="1" dirty="0"/>
              <a:t>Increase footpath widths </a:t>
            </a:r>
            <a:r>
              <a:rPr lang="en-US" dirty="0"/>
              <a:t>using infrastructure placed in the roadway</a:t>
            </a:r>
            <a:endParaRPr lang="en-IE" dirty="0"/>
          </a:p>
          <a:p>
            <a:r>
              <a:rPr lang="en-US" dirty="0"/>
              <a:t>Implementation of </a:t>
            </a:r>
            <a:r>
              <a:rPr lang="en-US" b="1" dirty="0"/>
              <a:t>temporary cycle lanes</a:t>
            </a:r>
            <a:endParaRPr lang="en-US" dirty="0"/>
          </a:p>
          <a:p>
            <a:pPr lvl="0"/>
            <a:r>
              <a:rPr lang="en-US" dirty="0"/>
              <a:t>Introduction of </a:t>
            </a:r>
            <a:r>
              <a:rPr lang="en-US" b="1" dirty="0" err="1"/>
              <a:t>pedestrianised</a:t>
            </a:r>
            <a:r>
              <a:rPr lang="en-US" b="1" dirty="0"/>
              <a:t> locations </a:t>
            </a:r>
            <a:r>
              <a:rPr lang="en-US" dirty="0"/>
              <a:t>whilst maintaining motor vehicle access for residents, deliveries and emergency responders</a:t>
            </a:r>
            <a:endParaRPr lang="en-IE" dirty="0"/>
          </a:p>
          <a:p>
            <a:pPr lvl="0"/>
            <a:r>
              <a:rPr lang="en-US" dirty="0"/>
              <a:t>Introduction of </a:t>
            </a:r>
            <a:r>
              <a:rPr lang="en-US" b="1" dirty="0"/>
              <a:t>one-way systems</a:t>
            </a:r>
            <a:r>
              <a:rPr lang="en-US" dirty="0"/>
              <a:t>, including the introduction of a temporary extra lane for walking and cycling where suitable</a:t>
            </a:r>
            <a:endParaRPr lang="en-IE" dirty="0"/>
          </a:p>
          <a:p>
            <a:pPr marL="0" indent="0">
              <a:buNone/>
            </a:pPr>
            <a:endParaRPr lang="en-IE" dirty="0"/>
          </a:p>
        </p:txBody>
      </p:sp>
      <p:pic>
        <p:nvPicPr>
          <p:cNvPr id="4" name="Picture 4">
            <a:extLst>
              <a:ext uri="{FF2B5EF4-FFF2-40B4-BE49-F238E27FC236}">
                <a16:creationId xmlns:a16="http://schemas.microsoft.com/office/drawing/2014/main" id="{AA7247F5-7C57-4A57-BC55-76B35E4617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17907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7089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5ECBC-3D4C-42BC-B0A4-D6F9D6EABA38}"/>
              </a:ext>
            </a:extLst>
          </p:cNvPr>
          <p:cNvSpPr>
            <a:spLocks noGrp="1"/>
          </p:cNvSpPr>
          <p:nvPr>
            <p:ph type="title"/>
          </p:nvPr>
        </p:nvSpPr>
        <p:spPr/>
        <p:txBody>
          <a:bodyPr/>
          <a:lstStyle/>
          <a:p>
            <a:endParaRPr lang="en-IE" dirty="0"/>
          </a:p>
        </p:txBody>
      </p:sp>
      <p:sp>
        <p:nvSpPr>
          <p:cNvPr id="3" name="Content Placeholder 2">
            <a:extLst>
              <a:ext uri="{FF2B5EF4-FFF2-40B4-BE49-F238E27FC236}">
                <a16:creationId xmlns:a16="http://schemas.microsoft.com/office/drawing/2014/main" id="{12B04208-695B-42EB-A096-158BEFC3FC04}"/>
              </a:ext>
            </a:extLst>
          </p:cNvPr>
          <p:cNvSpPr>
            <a:spLocks noGrp="1"/>
          </p:cNvSpPr>
          <p:nvPr>
            <p:ph idx="1"/>
          </p:nvPr>
        </p:nvSpPr>
        <p:spPr>
          <a:xfrm>
            <a:off x="0" y="0"/>
            <a:ext cx="12192000" cy="6858000"/>
          </a:xfrm>
          <a:solidFill>
            <a:schemeClr val="accent2"/>
          </a:solidFill>
        </p:spPr>
        <p:txBody>
          <a:bodyPr>
            <a:normAutofit/>
          </a:bodyPr>
          <a:lstStyle/>
          <a:p>
            <a:pPr algn="ctr"/>
            <a:endParaRPr lang="en-GB" sz="4800" dirty="0"/>
          </a:p>
          <a:p>
            <a:pPr marL="0" indent="0" algn="ctr">
              <a:buNone/>
            </a:pPr>
            <a:r>
              <a:rPr lang="en-GB" sz="4800" dirty="0"/>
              <a:t>Localised interventions at:</a:t>
            </a:r>
          </a:p>
          <a:p>
            <a:pPr marL="0" indent="0" algn="ctr">
              <a:buNone/>
            </a:pPr>
            <a:endParaRPr lang="en-GB" sz="4800" dirty="0"/>
          </a:p>
          <a:p>
            <a:pPr marL="0" indent="0" algn="ctr">
              <a:buNone/>
            </a:pPr>
            <a:r>
              <a:rPr lang="en-GB" sz="4800" dirty="0"/>
              <a:t>Lucan</a:t>
            </a:r>
          </a:p>
          <a:p>
            <a:pPr marL="0" indent="0" algn="ctr">
              <a:buNone/>
            </a:pPr>
            <a:r>
              <a:rPr lang="en-GB" sz="4800" dirty="0"/>
              <a:t>Rosemount</a:t>
            </a:r>
          </a:p>
          <a:p>
            <a:pPr marL="0" indent="0" algn="ctr">
              <a:buNone/>
            </a:pPr>
            <a:r>
              <a:rPr lang="en-GB" sz="4800" dirty="0"/>
              <a:t>Clondalkin</a:t>
            </a:r>
          </a:p>
          <a:p>
            <a:pPr marL="0" indent="0" algn="ctr">
              <a:buNone/>
            </a:pPr>
            <a:r>
              <a:rPr lang="en-GB" sz="4800" dirty="0"/>
              <a:t>Saggart</a:t>
            </a:r>
            <a:endParaRPr lang="en-IE" sz="4800" dirty="0"/>
          </a:p>
        </p:txBody>
      </p:sp>
      <p:pic>
        <p:nvPicPr>
          <p:cNvPr id="4" name="Picture 4">
            <a:extLst>
              <a:ext uri="{FF2B5EF4-FFF2-40B4-BE49-F238E27FC236}">
                <a16:creationId xmlns:a16="http://schemas.microsoft.com/office/drawing/2014/main" id="{CF43116A-A182-4F0B-819B-D247647DE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17907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161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C4202-5D0B-469C-A448-91439BDAD232}"/>
              </a:ext>
            </a:extLst>
          </p:cNvPr>
          <p:cNvSpPr>
            <a:spLocks noGrp="1"/>
          </p:cNvSpPr>
          <p:nvPr>
            <p:ph type="title"/>
          </p:nvPr>
        </p:nvSpPr>
        <p:spPr>
          <a:xfrm>
            <a:off x="838200" y="365125"/>
            <a:ext cx="10515600" cy="671195"/>
          </a:xfrm>
        </p:spPr>
        <p:txBody>
          <a:bodyPr>
            <a:normAutofit fontScale="90000"/>
          </a:bodyPr>
          <a:lstStyle/>
          <a:p>
            <a:pPr algn="ctr"/>
            <a:r>
              <a:rPr lang="en-GB" dirty="0"/>
              <a:t>Intervention Locations</a:t>
            </a:r>
            <a:endParaRPr lang="en-IE" dirty="0"/>
          </a:p>
        </p:txBody>
      </p:sp>
      <p:pic>
        <p:nvPicPr>
          <p:cNvPr id="5" name="Content Placeholder 4" descr="A picture containing text, map&#10;&#10;Description automatically generated">
            <a:extLst>
              <a:ext uri="{FF2B5EF4-FFF2-40B4-BE49-F238E27FC236}">
                <a16:creationId xmlns:a16="http://schemas.microsoft.com/office/drawing/2014/main" id="{ACB5ECE6-5FB1-4899-8AB3-346849E844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5471" y="1036320"/>
            <a:ext cx="7243060" cy="5809139"/>
          </a:xfrm>
        </p:spPr>
      </p:pic>
      <p:sp>
        <p:nvSpPr>
          <p:cNvPr id="6" name="Oval 5">
            <a:extLst>
              <a:ext uri="{FF2B5EF4-FFF2-40B4-BE49-F238E27FC236}">
                <a16:creationId xmlns:a16="http://schemas.microsoft.com/office/drawing/2014/main" id="{330ED074-B14E-433F-BA36-3602636E9809}"/>
              </a:ext>
            </a:extLst>
          </p:cNvPr>
          <p:cNvSpPr/>
          <p:nvPr/>
        </p:nvSpPr>
        <p:spPr>
          <a:xfrm>
            <a:off x="4695289" y="2106202"/>
            <a:ext cx="308225" cy="226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Oval 6">
            <a:extLst>
              <a:ext uri="{FF2B5EF4-FFF2-40B4-BE49-F238E27FC236}">
                <a16:creationId xmlns:a16="http://schemas.microsoft.com/office/drawing/2014/main" id="{77BAE195-4F30-402D-AC9C-04B50844BFB7}"/>
              </a:ext>
            </a:extLst>
          </p:cNvPr>
          <p:cNvSpPr/>
          <p:nvPr/>
        </p:nvSpPr>
        <p:spPr>
          <a:xfrm>
            <a:off x="5517222" y="3555608"/>
            <a:ext cx="308225" cy="2047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Oval 7">
            <a:extLst>
              <a:ext uri="{FF2B5EF4-FFF2-40B4-BE49-F238E27FC236}">
                <a16:creationId xmlns:a16="http://schemas.microsoft.com/office/drawing/2014/main" id="{850E3C32-4471-44AF-B4F3-0D4568AA063E}"/>
              </a:ext>
            </a:extLst>
          </p:cNvPr>
          <p:cNvSpPr/>
          <p:nvPr/>
        </p:nvSpPr>
        <p:spPr>
          <a:xfrm>
            <a:off x="7767262" y="3182420"/>
            <a:ext cx="308225" cy="2465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Oval 8">
            <a:extLst>
              <a:ext uri="{FF2B5EF4-FFF2-40B4-BE49-F238E27FC236}">
                <a16:creationId xmlns:a16="http://schemas.microsoft.com/office/drawing/2014/main" id="{BE0EEE6D-1413-40E6-BEB8-DC840B47FFC1}"/>
              </a:ext>
            </a:extLst>
          </p:cNvPr>
          <p:cNvSpPr/>
          <p:nvPr/>
        </p:nvSpPr>
        <p:spPr>
          <a:xfrm>
            <a:off x="5895654" y="2732926"/>
            <a:ext cx="400692" cy="267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 name="Picture 4">
            <a:extLst>
              <a:ext uri="{FF2B5EF4-FFF2-40B4-BE49-F238E27FC236}">
                <a16:creationId xmlns:a16="http://schemas.microsoft.com/office/drawing/2014/main" id="{63E84CF1-7EBF-4967-8080-EBD4EC739B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4763"/>
            <a:ext cx="17907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687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C9F9-3811-4809-98D8-6ECE62D1A890}"/>
              </a:ext>
            </a:extLst>
          </p:cNvPr>
          <p:cNvSpPr>
            <a:spLocks noGrp="1"/>
          </p:cNvSpPr>
          <p:nvPr>
            <p:ph type="title"/>
          </p:nvPr>
        </p:nvSpPr>
        <p:spPr/>
        <p:txBody>
          <a:bodyPr/>
          <a:lstStyle/>
          <a:p>
            <a:r>
              <a:rPr lang="en-GB" dirty="0"/>
              <a:t>Lucan village</a:t>
            </a:r>
            <a:endParaRPr lang="en-IE" dirty="0"/>
          </a:p>
        </p:txBody>
      </p:sp>
      <p:pic>
        <p:nvPicPr>
          <p:cNvPr id="4" name="Content Placeholder 3">
            <a:extLst>
              <a:ext uri="{FF2B5EF4-FFF2-40B4-BE49-F238E27FC236}">
                <a16:creationId xmlns:a16="http://schemas.microsoft.com/office/drawing/2014/main" id="{7A042F51-3CF0-4C8A-8FB8-B621EC8D3392}"/>
              </a:ext>
            </a:extLst>
          </p:cNvPr>
          <p:cNvPicPr>
            <a:picLocks noGrp="1"/>
          </p:cNvPicPr>
          <p:nvPr>
            <p:ph idx="1"/>
          </p:nvPr>
        </p:nvPicPr>
        <p:blipFill rotWithShape="1">
          <a:blip r:embed="rId2"/>
          <a:srcRect l="-1" t="14425" r="40743" b="9754"/>
          <a:stretch/>
        </p:blipFill>
        <p:spPr bwMode="auto">
          <a:xfrm>
            <a:off x="291772" y="1253329"/>
            <a:ext cx="5985203" cy="4622958"/>
          </a:xfrm>
          <a:prstGeom prst="rect">
            <a:avLst/>
          </a:prstGeom>
          <a:ln>
            <a:noFill/>
          </a:ln>
          <a:extLst>
            <a:ext uri="{53640926-AAD7-44D8-BBD7-CCE9431645EC}">
              <a14:shadowObscured xmlns:a14="http://schemas.microsoft.com/office/drawing/2010/main"/>
            </a:ext>
          </a:extLst>
        </p:spPr>
      </p:pic>
      <p:cxnSp>
        <p:nvCxnSpPr>
          <p:cNvPr id="7" name="Straight Connector 6">
            <a:extLst>
              <a:ext uri="{FF2B5EF4-FFF2-40B4-BE49-F238E27FC236}">
                <a16:creationId xmlns:a16="http://schemas.microsoft.com/office/drawing/2014/main" id="{B9810DBF-853C-432C-BA47-7FE87959D636}"/>
              </a:ext>
            </a:extLst>
          </p:cNvPr>
          <p:cNvCxnSpPr/>
          <p:nvPr/>
        </p:nvCxnSpPr>
        <p:spPr>
          <a:xfrm>
            <a:off x="3609975" y="60579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BF793FD-C304-4707-BFE9-C3EE3AB0EE39}"/>
              </a:ext>
            </a:extLst>
          </p:cNvPr>
          <p:cNvSpPr txBox="1"/>
          <p:nvPr/>
        </p:nvSpPr>
        <p:spPr>
          <a:xfrm>
            <a:off x="425122" y="5876287"/>
            <a:ext cx="5851853" cy="400110"/>
          </a:xfrm>
          <a:prstGeom prst="rect">
            <a:avLst/>
          </a:prstGeom>
          <a:noFill/>
        </p:spPr>
        <p:txBody>
          <a:bodyPr wrap="square" rtlCol="0">
            <a:spAutoFit/>
          </a:bodyPr>
          <a:lstStyle/>
          <a:p>
            <a:r>
              <a:rPr lang="en-GB" sz="2000" dirty="0"/>
              <a:t>Remove 8 parallel parking spaces in front of Centra</a:t>
            </a:r>
            <a:endParaRPr lang="en-IE" sz="2000" dirty="0"/>
          </a:p>
        </p:txBody>
      </p:sp>
      <p:pic>
        <p:nvPicPr>
          <p:cNvPr id="10" name="Picture 4">
            <a:extLst>
              <a:ext uri="{FF2B5EF4-FFF2-40B4-BE49-F238E27FC236}">
                <a16:creationId xmlns:a16="http://schemas.microsoft.com/office/drawing/2014/main" id="{55FED264-D81F-4FFE-B98D-4002402EE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4763"/>
            <a:ext cx="17907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9943009-AD85-4160-BE45-8A0B7A891733}"/>
              </a:ext>
            </a:extLst>
          </p:cNvPr>
          <p:cNvPicPr>
            <a:picLocks noChangeAspect="1"/>
          </p:cNvPicPr>
          <p:nvPr/>
        </p:nvPicPr>
        <p:blipFill rotWithShape="1">
          <a:blip r:embed="rId4"/>
          <a:srcRect l="54955" t="18276" b="14314"/>
          <a:stretch/>
        </p:blipFill>
        <p:spPr>
          <a:xfrm>
            <a:off x="6460019" y="1253329"/>
            <a:ext cx="5492054" cy="4622958"/>
          </a:xfrm>
          <a:prstGeom prst="rect">
            <a:avLst/>
          </a:prstGeom>
        </p:spPr>
      </p:pic>
      <p:cxnSp>
        <p:nvCxnSpPr>
          <p:cNvPr id="22" name="Straight Connector 21">
            <a:extLst>
              <a:ext uri="{FF2B5EF4-FFF2-40B4-BE49-F238E27FC236}">
                <a16:creationId xmlns:a16="http://schemas.microsoft.com/office/drawing/2014/main" id="{C6D32283-7316-4584-A999-369046C173AF}"/>
              </a:ext>
            </a:extLst>
          </p:cNvPr>
          <p:cNvCxnSpPr>
            <a:cxnSpLocks/>
          </p:cNvCxnSpPr>
          <p:nvPr/>
        </p:nvCxnSpPr>
        <p:spPr>
          <a:xfrm>
            <a:off x="4900952" y="3429000"/>
            <a:ext cx="927135" cy="2647342"/>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0BD1638F-AF60-43B7-9DCC-52388245BC07}"/>
              </a:ext>
            </a:extLst>
          </p:cNvPr>
          <p:cNvCxnSpPr>
            <a:cxnSpLocks/>
          </p:cNvCxnSpPr>
          <p:nvPr/>
        </p:nvCxnSpPr>
        <p:spPr>
          <a:xfrm flipV="1">
            <a:off x="4140485" y="1972636"/>
            <a:ext cx="1330976" cy="3092524"/>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5" name="Oval 4">
            <a:extLst>
              <a:ext uri="{FF2B5EF4-FFF2-40B4-BE49-F238E27FC236}">
                <a16:creationId xmlns:a16="http://schemas.microsoft.com/office/drawing/2014/main" id="{D93A4CD5-66EB-4740-AEE5-4F1A789D16B4}"/>
              </a:ext>
            </a:extLst>
          </p:cNvPr>
          <p:cNvSpPr/>
          <p:nvPr/>
        </p:nvSpPr>
        <p:spPr>
          <a:xfrm>
            <a:off x="6952593" y="4134995"/>
            <a:ext cx="614855" cy="930165"/>
          </a:xfrm>
          <a:prstGeom prst="ellipse">
            <a:avLst/>
          </a:prstGeom>
          <a:noFill/>
          <a:ln w="889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161997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A24E1-F34F-4EB7-A4F0-A67EABBD7EBE}"/>
              </a:ext>
            </a:extLst>
          </p:cNvPr>
          <p:cNvSpPr>
            <a:spLocks noGrp="1"/>
          </p:cNvSpPr>
          <p:nvPr>
            <p:ph type="title"/>
          </p:nvPr>
        </p:nvSpPr>
        <p:spPr/>
        <p:txBody>
          <a:bodyPr/>
          <a:lstStyle/>
          <a:p>
            <a:r>
              <a:rPr lang="en-GB" dirty="0"/>
              <a:t>Clondalkin Village</a:t>
            </a:r>
            <a:endParaRPr lang="en-IE" dirty="0"/>
          </a:p>
        </p:txBody>
      </p:sp>
      <p:pic>
        <p:nvPicPr>
          <p:cNvPr id="7" name="Content Placeholder 6">
            <a:extLst>
              <a:ext uri="{FF2B5EF4-FFF2-40B4-BE49-F238E27FC236}">
                <a16:creationId xmlns:a16="http://schemas.microsoft.com/office/drawing/2014/main" id="{6593B666-6B8C-4C2B-9BA0-7A4C8DD82FB0}"/>
              </a:ext>
            </a:extLst>
          </p:cNvPr>
          <p:cNvPicPr>
            <a:picLocks noGrp="1"/>
          </p:cNvPicPr>
          <p:nvPr>
            <p:ph idx="1"/>
          </p:nvPr>
        </p:nvPicPr>
        <p:blipFill rotWithShape="1">
          <a:blip r:embed="rId2"/>
          <a:srcRect l="13090" t="14445" r="34271" b="18765"/>
          <a:stretch/>
        </p:blipFill>
        <p:spPr bwMode="auto">
          <a:xfrm>
            <a:off x="323755" y="1418958"/>
            <a:ext cx="5772245" cy="4351338"/>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58A13630-42BB-434E-BE2B-EDCFB4CDF5F6}"/>
              </a:ext>
            </a:extLst>
          </p:cNvPr>
          <p:cNvSpPr txBox="1"/>
          <p:nvPr/>
        </p:nvSpPr>
        <p:spPr>
          <a:xfrm>
            <a:off x="540583" y="5958959"/>
            <a:ext cx="8713776" cy="369332"/>
          </a:xfrm>
          <a:prstGeom prst="rect">
            <a:avLst/>
          </a:prstGeom>
          <a:noFill/>
        </p:spPr>
        <p:txBody>
          <a:bodyPr wrap="square" rtlCol="0">
            <a:spAutoFit/>
          </a:bodyPr>
          <a:lstStyle/>
          <a:p>
            <a:r>
              <a:rPr lang="en-GB" dirty="0"/>
              <a:t>AIB bank, temporary closure of 4 parallel parking spaces for queueing</a:t>
            </a:r>
            <a:endParaRPr lang="en-IE" dirty="0"/>
          </a:p>
        </p:txBody>
      </p:sp>
      <p:pic>
        <p:nvPicPr>
          <p:cNvPr id="5" name="Picture 4">
            <a:extLst>
              <a:ext uri="{FF2B5EF4-FFF2-40B4-BE49-F238E27FC236}">
                <a16:creationId xmlns:a16="http://schemas.microsoft.com/office/drawing/2014/main" id="{75B0AD07-01EC-44AF-965C-A8B78A958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4763"/>
            <a:ext cx="17907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BB67B73-10BE-4881-9655-E11CEEC8C62E}"/>
              </a:ext>
            </a:extLst>
          </p:cNvPr>
          <p:cNvPicPr>
            <a:picLocks noChangeAspect="1"/>
          </p:cNvPicPr>
          <p:nvPr/>
        </p:nvPicPr>
        <p:blipFill rotWithShape="1">
          <a:blip r:embed="rId4"/>
          <a:srcRect l="54220" t="13783" b="15860"/>
          <a:stretch/>
        </p:blipFill>
        <p:spPr>
          <a:xfrm>
            <a:off x="6610445" y="1418955"/>
            <a:ext cx="5033547" cy="4351339"/>
          </a:xfrm>
          <a:prstGeom prst="rect">
            <a:avLst/>
          </a:prstGeom>
        </p:spPr>
      </p:pic>
      <p:cxnSp>
        <p:nvCxnSpPr>
          <p:cNvPr id="8" name="Straight Connector 7">
            <a:extLst>
              <a:ext uri="{FF2B5EF4-FFF2-40B4-BE49-F238E27FC236}">
                <a16:creationId xmlns:a16="http://schemas.microsoft.com/office/drawing/2014/main" id="{FE0C7C61-EC66-49EF-B8F4-69D72A3DACCD}"/>
              </a:ext>
            </a:extLst>
          </p:cNvPr>
          <p:cNvCxnSpPr>
            <a:cxnSpLocks/>
          </p:cNvCxnSpPr>
          <p:nvPr/>
        </p:nvCxnSpPr>
        <p:spPr>
          <a:xfrm>
            <a:off x="2085595" y="3429000"/>
            <a:ext cx="493218" cy="1235467"/>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Oval 8">
            <a:extLst>
              <a:ext uri="{FF2B5EF4-FFF2-40B4-BE49-F238E27FC236}">
                <a16:creationId xmlns:a16="http://schemas.microsoft.com/office/drawing/2014/main" id="{4CF52149-39BA-482D-A20C-D6A51A08E1C2}"/>
              </a:ext>
            </a:extLst>
          </p:cNvPr>
          <p:cNvSpPr/>
          <p:nvPr/>
        </p:nvSpPr>
        <p:spPr>
          <a:xfrm>
            <a:off x="7736203" y="4664467"/>
            <a:ext cx="614855" cy="930165"/>
          </a:xfrm>
          <a:prstGeom prst="ellipse">
            <a:avLst/>
          </a:prstGeom>
          <a:noFill/>
          <a:ln w="889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506229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589</Words>
  <Application>Microsoft Office PowerPoint</Application>
  <PresentationFormat>Widescreen</PresentationFormat>
  <Paragraphs>75</Paragraphs>
  <Slides>14</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Social Distancing For better mobility</vt:lpstr>
      <vt:lpstr>Why is this required?</vt:lpstr>
      <vt:lpstr>Background to ‘Share the SDCC Space’ the Plan</vt:lpstr>
      <vt:lpstr>Legislative Framework</vt:lpstr>
      <vt:lpstr>Possible interventions ….</vt:lpstr>
      <vt:lpstr>PowerPoint Presentation</vt:lpstr>
      <vt:lpstr>Intervention Locations</vt:lpstr>
      <vt:lpstr>Lucan village</vt:lpstr>
      <vt:lpstr>Clondalkin Village</vt:lpstr>
      <vt:lpstr>Rosemount Shopping Centre </vt:lpstr>
      <vt:lpstr>Saggart Village </vt:lpstr>
      <vt:lpstr>Other locations under review…</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Distancing Report. Share the SDCC Space</dc:title>
  <dc:creator>Mick</dc:creator>
  <cp:lastModifiedBy>Mick Mulhern</cp:lastModifiedBy>
  <cp:revision>5</cp:revision>
  <dcterms:created xsi:type="dcterms:W3CDTF">2020-05-29T13:44:25Z</dcterms:created>
  <dcterms:modified xsi:type="dcterms:W3CDTF">2020-05-29T18:57:49Z</dcterms:modified>
</cp:coreProperties>
</file>