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59" r:id="rId3"/>
    <p:sldId id="260" r:id="rId4"/>
    <p:sldId id="261" r:id="rId5"/>
    <p:sldId id="266" r:id="rId6"/>
    <p:sldId id="262"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5A1DB-FE5D-416A-9C4D-417EC2E70A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E"/>
        </a:p>
      </dgm:t>
    </dgm:pt>
    <dgm:pt modelId="{6B6470FD-26BF-4593-87B7-545B99806C6F}">
      <dgm:prSet phldrT="[Text]"/>
      <dgm:spPr/>
      <dgm:t>
        <a:bodyPr/>
        <a:lstStyle/>
        <a:p>
          <a:r>
            <a:rPr lang="en-IE" dirty="0"/>
            <a:t>1</a:t>
          </a:r>
        </a:p>
      </dgm:t>
    </dgm:pt>
    <dgm:pt modelId="{20FAF26E-19C3-4528-9247-5B47A39783BF}" type="parTrans" cxnId="{18ABE2DC-C97E-4FFC-87DB-D3AE9EDACE8C}">
      <dgm:prSet/>
      <dgm:spPr/>
      <dgm:t>
        <a:bodyPr/>
        <a:lstStyle/>
        <a:p>
          <a:endParaRPr lang="en-IE"/>
        </a:p>
      </dgm:t>
    </dgm:pt>
    <dgm:pt modelId="{6BAE7388-FA96-42A1-A95C-9F607A571E46}" type="sibTrans" cxnId="{18ABE2DC-C97E-4FFC-87DB-D3AE9EDACE8C}">
      <dgm:prSet/>
      <dgm:spPr/>
      <dgm:t>
        <a:bodyPr/>
        <a:lstStyle/>
        <a:p>
          <a:endParaRPr lang="en-IE"/>
        </a:p>
      </dgm:t>
    </dgm:pt>
    <dgm:pt modelId="{FD72990C-905E-4A8B-8C1A-EC966A8D2CDF}">
      <dgm:prSet phldrT="[Text]"/>
      <dgm:spPr/>
      <dgm:t>
        <a:bodyPr/>
        <a:lstStyle/>
        <a:p>
          <a:r>
            <a:rPr lang="en-IE" b="1" dirty="0">
              <a:solidFill>
                <a:srgbClr val="FF0000"/>
              </a:solidFill>
            </a:rPr>
            <a:t>31</a:t>
          </a:r>
          <a:r>
            <a:rPr lang="en-IE" b="1" baseline="30000" dirty="0">
              <a:solidFill>
                <a:srgbClr val="FF0000"/>
              </a:solidFill>
            </a:rPr>
            <a:t>st</a:t>
          </a:r>
          <a:r>
            <a:rPr lang="en-IE" b="1" dirty="0">
              <a:solidFill>
                <a:srgbClr val="FF0000"/>
              </a:solidFill>
            </a:rPr>
            <a:t> July 2020 </a:t>
          </a:r>
          <a:r>
            <a:rPr lang="en-IE" dirty="0"/>
            <a:t> </a:t>
          </a:r>
          <a:r>
            <a:rPr lang="en-IE" b="1" dirty="0">
              <a:solidFill>
                <a:srgbClr val="FF0000"/>
              </a:solidFill>
            </a:rPr>
            <a:t>Commence Process, 8 week public consultation</a:t>
          </a:r>
        </a:p>
      </dgm:t>
    </dgm:pt>
    <dgm:pt modelId="{A0BC68E4-6D78-4EE9-82C9-6A31C9895290}" type="parTrans" cxnId="{38718272-08C4-42EB-9D49-0C4B26CC86FD}">
      <dgm:prSet/>
      <dgm:spPr/>
      <dgm:t>
        <a:bodyPr/>
        <a:lstStyle/>
        <a:p>
          <a:endParaRPr lang="en-IE"/>
        </a:p>
      </dgm:t>
    </dgm:pt>
    <dgm:pt modelId="{B744DC92-CAD0-4026-8FCB-536F989C1AE5}" type="sibTrans" cxnId="{38718272-08C4-42EB-9D49-0C4B26CC86FD}">
      <dgm:prSet/>
      <dgm:spPr/>
      <dgm:t>
        <a:bodyPr/>
        <a:lstStyle/>
        <a:p>
          <a:endParaRPr lang="en-IE"/>
        </a:p>
      </dgm:t>
    </dgm:pt>
    <dgm:pt modelId="{6E37526F-E470-4192-B3FD-6376E92AC12E}">
      <dgm:prSet phldrT="[Text]"/>
      <dgm:spPr/>
      <dgm:t>
        <a:bodyPr/>
        <a:lstStyle/>
        <a:p>
          <a:r>
            <a:rPr lang="en-IE" dirty="0"/>
            <a:t>Pre-Draft – Public consultation on strategic issues to inform preparation of Draft Plan</a:t>
          </a:r>
        </a:p>
      </dgm:t>
    </dgm:pt>
    <dgm:pt modelId="{31AB0C3C-773E-4CFA-BC96-846D10A58429}" type="parTrans" cxnId="{0A2B42D9-D43F-49DE-9D84-FD3028F05B38}">
      <dgm:prSet/>
      <dgm:spPr/>
      <dgm:t>
        <a:bodyPr/>
        <a:lstStyle/>
        <a:p>
          <a:endParaRPr lang="en-IE"/>
        </a:p>
      </dgm:t>
    </dgm:pt>
    <dgm:pt modelId="{46CA93E3-6937-485A-AE27-C9D6EEB61CFF}" type="sibTrans" cxnId="{0A2B42D9-D43F-49DE-9D84-FD3028F05B38}">
      <dgm:prSet/>
      <dgm:spPr/>
      <dgm:t>
        <a:bodyPr/>
        <a:lstStyle/>
        <a:p>
          <a:endParaRPr lang="en-IE"/>
        </a:p>
      </dgm:t>
    </dgm:pt>
    <dgm:pt modelId="{0BEB6EC0-94B2-4B6B-BEBE-EE5DA7503B88}">
      <dgm:prSet phldrT="[Text]"/>
      <dgm:spPr/>
      <dgm:t>
        <a:bodyPr/>
        <a:lstStyle/>
        <a:p>
          <a:r>
            <a:rPr lang="en-IE" dirty="0"/>
            <a:t>1</a:t>
          </a:r>
        </a:p>
      </dgm:t>
    </dgm:pt>
    <dgm:pt modelId="{1ACBA0E1-2C22-4457-9009-ACF0F31BAA53}" type="parTrans" cxnId="{45D2F38F-2081-458F-960E-25D30435AEF1}">
      <dgm:prSet/>
      <dgm:spPr/>
      <dgm:t>
        <a:bodyPr/>
        <a:lstStyle/>
        <a:p>
          <a:endParaRPr lang="en-IE"/>
        </a:p>
      </dgm:t>
    </dgm:pt>
    <dgm:pt modelId="{FD69AD75-B4F0-4826-927B-A6778A49AFFD}" type="sibTrans" cxnId="{45D2F38F-2081-458F-960E-25D30435AEF1}">
      <dgm:prSet/>
      <dgm:spPr/>
      <dgm:t>
        <a:bodyPr/>
        <a:lstStyle/>
        <a:p>
          <a:endParaRPr lang="en-IE"/>
        </a:p>
      </dgm:t>
    </dgm:pt>
    <dgm:pt modelId="{8D8A2BD5-6381-460E-B1AB-56545ACA14D9}">
      <dgm:prSet phldrT="[Text]"/>
      <dgm:spPr/>
      <dgm:t>
        <a:bodyPr/>
        <a:lstStyle/>
        <a:p>
          <a:r>
            <a:rPr lang="en-IE" b="1" dirty="0"/>
            <a:t>June 2021</a:t>
          </a:r>
        </a:p>
      </dgm:t>
    </dgm:pt>
    <dgm:pt modelId="{E3A60A0A-CE0A-4A51-A1D8-66C3A9BC2389}" type="parTrans" cxnId="{FC896A44-7FDB-4269-8773-E0FB4DD7E896}">
      <dgm:prSet/>
      <dgm:spPr/>
      <dgm:t>
        <a:bodyPr/>
        <a:lstStyle/>
        <a:p>
          <a:endParaRPr lang="en-IE"/>
        </a:p>
      </dgm:t>
    </dgm:pt>
    <dgm:pt modelId="{D034B8E8-D621-43E0-8DB4-6C6F3EAA1CB4}" type="sibTrans" cxnId="{FC896A44-7FDB-4269-8773-E0FB4DD7E896}">
      <dgm:prSet/>
      <dgm:spPr/>
      <dgm:t>
        <a:bodyPr/>
        <a:lstStyle/>
        <a:p>
          <a:endParaRPr lang="en-IE"/>
        </a:p>
      </dgm:t>
    </dgm:pt>
    <dgm:pt modelId="{386D0F2D-18F0-4758-9890-FD16E8343F32}">
      <dgm:prSet phldrT="[Text]"/>
      <dgm:spPr/>
      <dgm:t>
        <a:bodyPr/>
        <a:lstStyle/>
        <a:p>
          <a:r>
            <a:rPr lang="en-IE" dirty="0"/>
            <a:t>Draft Plan prepared and considered by Members for display</a:t>
          </a:r>
        </a:p>
      </dgm:t>
    </dgm:pt>
    <dgm:pt modelId="{1934CCA3-AC9A-45B8-A8C4-3270F2242769}" type="parTrans" cxnId="{FD1498B5-6223-456A-B07B-20D3E43B43FF}">
      <dgm:prSet/>
      <dgm:spPr/>
      <dgm:t>
        <a:bodyPr/>
        <a:lstStyle/>
        <a:p>
          <a:endParaRPr lang="en-IE"/>
        </a:p>
      </dgm:t>
    </dgm:pt>
    <dgm:pt modelId="{19B9D47D-2967-4A05-BA0F-AC496270D3D2}" type="sibTrans" cxnId="{FD1498B5-6223-456A-B07B-20D3E43B43FF}">
      <dgm:prSet/>
      <dgm:spPr/>
      <dgm:t>
        <a:bodyPr/>
        <a:lstStyle/>
        <a:p>
          <a:endParaRPr lang="en-IE"/>
        </a:p>
      </dgm:t>
    </dgm:pt>
    <dgm:pt modelId="{8D798F9E-2D1A-481B-88B1-95DDEAFBD531}">
      <dgm:prSet phldrT="[Text]"/>
      <dgm:spPr/>
      <dgm:t>
        <a:bodyPr/>
        <a:lstStyle/>
        <a:p>
          <a:r>
            <a:rPr lang="en-IE" dirty="0"/>
            <a:t>2</a:t>
          </a:r>
        </a:p>
      </dgm:t>
    </dgm:pt>
    <dgm:pt modelId="{B208F7C6-E4D0-45D4-9A34-15A91133F9D1}" type="parTrans" cxnId="{0AA06738-EC2A-4153-8B2F-71FA7F8A73D8}">
      <dgm:prSet/>
      <dgm:spPr/>
      <dgm:t>
        <a:bodyPr/>
        <a:lstStyle/>
        <a:p>
          <a:endParaRPr lang="en-IE"/>
        </a:p>
      </dgm:t>
    </dgm:pt>
    <dgm:pt modelId="{BB60EA65-13B8-40F0-B536-90A45BA4533D}" type="sibTrans" cxnId="{0AA06738-EC2A-4153-8B2F-71FA7F8A73D8}">
      <dgm:prSet/>
      <dgm:spPr/>
      <dgm:t>
        <a:bodyPr/>
        <a:lstStyle/>
        <a:p>
          <a:endParaRPr lang="en-IE"/>
        </a:p>
      </dgm:t>
    </dgm:pt>
    <dgm:pt modelId="{45EB4C0A-6C52-4F21-8D8B-5597AAE59241}">
      <dgm:prSet phldrT="[Text]"/>
      <dgm:spPr/>
      <dgm:t>
        <a:bodyPr/>
        <a:lstStyle/>
        <a:p>
          <a:r>
            <a:rPr lang="en-IE" b="1" dirty="0"/>
            <a:t>July-September 2021</a:t>
          </a:r>
        </a:p>
      </dgm:t>
    </dgm:pt>
    <dgm:pt modelId="{5B322455-5A6C-4E90-A5E7-F856C556BCAD}" type="parTrans" cxnId="{C2350925-0C35-4201-BCD3-C3DE982D8F3E}">
      <dgm:prSet/>
      <dgm:spPr/>
      <dgm:t>
        <a:bodyPr/>
        <a:lstStyle/>
        <a:p>
          <a:endParaRPr lang="en-IE"/>
        </a:p>
      </dgm:t>
    </dgm:pt>
    <dgm:pt modelId="{D5318714-C33F-410D-B19E-415550FACD9A}" type="sibTrans" cxnId="{C2350925-0C35-4201-BCD3-C3DE982D8F3E}">
      <dgm:prSet/>
      <dgm:spPr/>
      <dgm:t>
        <a:bodyPr/>
        <a:lstStyle/>
        <a:p>
          <a:endParaRPr lang="en-IE"/>
        </a:p>
      </dgm:t>
    </dgm:pt>
    <dgm:pt modelId="{B63BE9BF-908C-40AA-8CB3-8FC0FA143C8E}">
      <dgm:prSet phldrT="[Text]"/>
      <dgm:spPr/>
      <dgm:t>
        <a:bodyPr/>
        <a:lstStyle/>
        <a:p>
          <a:r>
            <a:rPr lang="en-IE" dirty="0"/>
            <a:t>Public Consultation on Draft Plan</a:t>
          </a:r>
        </a:p>
      </dgm:t>
    </dgm:pt>
    <dgm:pt modelId="{87A3B0C1-167B-488A-8E5E-E047D821179F}" type="parTrans" cxnId="{9476C864-1A44-46D8-A7FE-3985C932C8F8}">
      <dgm:prSet/>
      <dgm:spPr/>
      <dgm:t>
        <a:bodyPr/>
        <a:lstStyle/>
        <a:p>
          <a:endParaRPr lang="en-IE"/>
        </a:p>
      </dgm:t>
    </dgm:pt>
    <dgm:pt modelId="{79FC5AD1-8F72-425B-A985-02EDD2EB3B44}" type="sibTrans" cxnId="{9476C864-1A44-46D8-A7FE-3985C932C8F8}">
      <dgm:prSet/>
      <dgm:spPr/>
      <dgm:t>
        <a:bodyPr/>
        <a:lstStyle/>
        <a:p>
          <a:endParaRPr lang="en-IE"/>
        </a:p>
      </dgm:t>
    </dgm:pt>
    <dgm:pt modelId="{CFA1250D-61C7-4D8A-A55D-B8EF009A4731}">
      <dgm:prSet phldrT="[Text]"/>
      <dgm:spPr/>
      <dgm:t>
        <a:bodyPr/>
        <a:lstStyle/>
        <a:p>
          <a:r>
            <a:rPr lang="en-IE" dirty="0"/>
            <a:t>3</a:t>
          </a:r>
        </a:p>
      </dgm:t>
    </dgm:pt>
    <dgm:pt modelId="{8A0C45B8-8530-497A-8260-FAF17A9510EF}" type="parTrans" cxnId="{0255FE3F-759B-4448-AA23-59A849905321}">
      <dgm:prSet/>
      <dgm:spPr/>
      <dgm:t>
        <a:bodyPr/>
        <a:lstStyle/>
        <a:p>
          <a:endParaRPr lang="en-IE"/>
        </a:p>
      </dgm:t>
    </dgm:pt>
    <dgm:pt modelId="{7BD732D7-2151-4FFD-ADDD-D5A9CDF5E648}" type="sibTrans" cxnId="{0255FE3F-759B-4448-AA23-59A849905321}">
      <dgm:prSet/>
      <dgm:spPr/>
      <dgm:t>
        <a:bodyPr/>
        <a:lstStyle/>
        <a:p>
          <a:endParaRPr lang="en-IE"/>
        </a:p>
      </dgm:t>
    </dgm:pt>
    <dgm:pt modelId="{58F64F98-C27D-44BF-B89E-262CAE512C4B}">
      <dgm:prSet phldrT="[Text]"/>
      <dgm:spPr/>
      <dgm:t>
        <a:bodyPr/>
        <a:lstStyle/>
        <a:p>
          <a:r>
            <a:rPr lang="en-IE" dirty="0"/>
            <a:t>4</a:t>
          </a:r>
        </a:p>
      </dgm:t>
    </dgm:pt>
    <dgm:pt modelId="{5A44494A-4898-4FA1-A5AB-3BE64763EBFA}" type="parTrans" cxnId="{E8CCF151-D3A7-42B8-8C0C-94C8A058D2CE}">
      <dgm:prSet/>
      <dgm:spPr/>
      <dgm:t>
        <a:bodyPr/>
        <a:lstStyle/>
        <a:p>
          <a:endParaRPr lang="en-IE"/>
        </a:p>
      </dgm:t>
    </dgm:pt>
    <dgm:pt modelId="{A3865130-1DA0-49F3-9F08-7AE60648C538}" type="sibTrans" cxnId="{E8CCF151-D3A7-42B8-8C0C-94C8A058D2CE}">
      <dgm:prSet/>
      <dgm:spPr/>
      <dgm:t>
        <a:bodyPr/>
        <a:lstStyle/>
        <a:p>
          <a:endParaRPr lang="en-IE"/>
        </a:p>
      </dgm:t>
    </dgm:pt>
    <dgm:pt modelId="{49A497DD-1ECE-4B4C-92D1-A67DED0D9865}">
      <dgm:prSet/>
      <dgm:spPr/>
      <dgm:t>
        <a:bodyPr/>
        <a:lstStyle/>
        <a:p>
          <a:r>
            <a:rPr lang="en-IE" b="1" dirty="0"/>
            <a:t>Plan adopted in June &amp; comes into effect in August 2022</a:t>
          </a:r>
        </a:p>
      </dgm:t>
    </dgm:pt>
    <dgm:pt modelId="{DFFBA81F-5A5B-44DE-B132-4B47337EF63F}" type="parTrans" cxnId="{F564571B-6E4D-4412-B05E-C4BB5A16309C}">
      <dgm:prSet/>
      <dgm:spPr/>
      <dgm:t>
        <a:bodyPr/>
        <a:lstStyle/>
        <a:p>
          <a:endParaRPr lang="en-IE"/>
        </a:p>
      </dgm:t>
    </dgm:pt>
    <dgm:pt modelId="{B9F36F9F-F0E1-4DBD-835E-F333C2CB13A7}" type="sibTrans" cxnId="{F564571B-6E4D-4412-B05E-C4BB5A16309C}">
      <dgm:prSet/>
      <dgm:spPr/>
      <dgm:t>
        <a:bodyPr/>
        <a:lstStyle/>
        <a:p>
          <a:endParaRPr lang="en-IE"/>
        </a:p>
      </dgm:t>
    </dgm:pt>
    <dgm:pt modelId="{D4573061-B544-4A55-A29D-A642573FFA8D}" type="pres">
      <dgm:prSet presAssocID="{5FE5A1DB-FE5D-416A-9C4D-417EC2E70AA5}" presName="linearFlow" presStyleCnt="0">
        <dgm:presLayoutVars>
          <dgm:dir/>
          <dgm:animLvl val="lvl"/>
          <dgm:resizeHandles val="exact"/>
        </dgm:presLayoutVars>
      </dgm:prSet>
      <dgm:spPr/>
    </dgm:pt>
    <dgm:pt modelId="{E5E6EAE8-47BF-482A-9314-ABE29ECB0641}" type="pres">
      <dgm:prSet presAssocID="{6B6470FD-26BF-4593-87B7-545B99806C6F}" presName="composite" presStyleCnt="0"/>
      <dgm:spPr/>
    </dgm:pt>
    <dgm:pt modelId="{A39098B3-7304-41FA-8C78-0FDC505926F6}" type="pres">
      <dgm:prSet presAssocID="{6B6470FD-26BF-4593-87B7-545B99806C6F}" presName="parentText" presStyleLbl="alignNode1" presStyleIdx="0" presStyleCnt="5">
        <dgm:presLayoutVars>
          <dgm:chMax val="1"/>
          <dgm:bulletEnabled val="1"/>
        </dgm:presLayoutVars>
      </dgm:prSet>
      <dgm:spPr/>
    </dgm:pt>
    <dgm:pt modelId="{CC0A60D1-B6E6-4E9B-A640-87E1846539D8}" type="pres">
      <dgm:prSet presAssocID="{6B6470FD-26BF-4593-87B7-545B99806C6F}" presName="descendantText" presStyleLbl="alignAcc1" presStyleIdx="0" presStyleCnt="5" custLinFactNeighborX="-100" custLinFactNeighborY="-1246">
        <dgm:presLayoutVars>
          <dgm:bulletEnabled val="1"/>
        </dgm:presLayoutVars>
      </dgm:prSet>
      <dgm:spPr/>
    </dgm:pt>
    <dgm:pt modelId="{9562FCD7-9DE9-4762-8636-25CA45BCE466}" type="pres">
      <dgm:prSet presAssocID="{6BAE7388-FA96-42A1-A95C-9F607A571E46}" presName="sp" presStyleCnt="0"/>
      <dgm:spPr/>
    </dgm:pt>
    <dgm:pt modelId="{83B886DE-F046-463E-8DA4-BF6BAA9EACB9}" type="pres">
      <dgm:prSet presAssocID="{0BEB6EC0-94B2-4B6B-BEBE-EE5DA7503B88}" presName="composite" presStyleCnt="0"/>
      <dgm:spPr/>
    </dgm:pt>
    <dgm:pt modelId="{FA91B9F3-F383-4C1C-BE14-62549F89A83F}" type="pres">
      <dgm:prSet presAssocID="{0BEB6EC0-94B2-4B6B-BEBE-EE5DA7503B88}" presName="parentText" presStyleLbl="alignNode1" presStyleIdx="1" presStyleCnt="5">
        <dgm:presLayoutVars>
          <dgm:chMax val="1"/>
          <dgm:bulletEnabled val="1"/>
        </dgm:presLayoutVars>
      </dgm:prSet>
      <dgm:spPr/>
    </dgm:pt>
    <dgm:pt modelId="{BADE9BE6-4F50-4223-A7B2-FFAE89700B8A}" type="pres">
      <dgm:prSet presAssocID="{0BEB6EC0-94B2-4B6B-BEBE-EE5DA7503B88}" presName="descendantText" presStyleLbl="alignAcc1" presStyleIdx="1" presStyleCnt="5">
        <dgm:presLayoutVars>
          <dgm:bulletEnabled val="1"/>
        </dgm:presLayoutVars>
      </dgm:prSet>
      <dgm:spPr/>
    </dgm:pt>
    <dgm:pt modelId="{B0156A3A-4955-433F-8D16-4F7F348AF159}" type="pres">
      <dgm:prSet presAssocID="{FD69AD75-B4F0-4826-927B-A6778A49AFFD}" presName="sp" presStyleCnt="0"/>
      <dgm:spPr/>
    </dgm:pt>
    <dgm:pt modelId="{A6CBDE12-79D6-4F5B-9029-5FE5264A503D}" type="pres">
      <dgm:prSet presAssocID="{8D798F9E-2D1A-481B-88B1-95DDEAFBD531}" presName="composite" presStyleCnt="0"/>
      <dgm:spPr/>
    </dgm:pt>
    <dgm:pt modelId="{9AFEC4A4-E422-4AB7-A2CF-49ED7400EE9C}" type="pres">
      <dgm:prSet presAssocID="{8D798F9E-2D1A-481B-88B1-95DDEAFBD531}" presName="parentText" presStyleLbl="alignNode1" presStyleIdx="2" presStyleCnt="5">
        <dgm:presLayoutVars>
          <dgm:chMax val="1"/>
          <dgm:bulletEnabled val="1"/>
        </dgm:presLayoutVars>
      </dgm:prSet>
      <dgm:spPr/>
    </dgm:pt>
    <dgm:pt modelId="{7F05B04E-A93A-4DBF-8807-3D2EC8482123}" type="pres">
      <dgm:prSet presAssocID="{8D798F9E-2D1A-481B-88B1-95DDEAFBD531}" presName="descendantText" presStyleLbl="alignAcc1" presStyleIdx="2" presStyleCnt="5">
        <dgm:presLayoutVars>
          <dgm:bulletEnabled val="1"/>
        </dgm:presLayoutVars>
      </dgm:prSet>
      <dgm:spPr/>
    </dgm:pt>
    <dgm:pt modelId="{6943DC6E-1D96-48C3-AE15-E90D4C3EA7DC}" type="pres">
      <dgm:prSet presAssocID="{BB60EA65-13B8-40F0-B536-90A45BA4533D}" presName="sp" presStyleCnt="0"/>
      <dgm:spPr/>
    </dgm:pt>
    <dgm:pt modelId="{0704057B-1BAE-4DF1-B087-BE4C0B597BC9}" type="pres">
      <dgm:prSet presAssocID="{CFA1250D-61C7-4D8A-A55D-B8EF009A4731}" presName="composite" presStyleCnt="0"/>
      <dgm:spPr/>
    </dgm:pt>
    <dgm:pt modelId="{B9C83DDC-D4C2-4AB2-BB5D-9627A52AFA04}" type="pres">
      <dgm:prSet presAssocID="{CFA1250D-61C7-4D8A-A55D-B8EF009A4731}" presName="parentText" presStyleLbl="alignNode1" presStyleIdx="3" presStyleCnt="5">
        <dgm:presLayoutVars>
          <dgm:chMax val="1"/>
          <dgm:bulletEnabled val="1"/>
        </dgm:presLayoutVars>
      </dgm:prSet>
      <dgm:spPr/>
    </dgm:pt>
    <dgm:pt modelId="{E590B1FC-2E8F-4DFE-9AC2-51BE428F5626}" type="pres">
      <dgm:prSet presAssocID="{CFA1250D-61C7-4D8A-A55D-B8EF009A4731}" presName="descendantText" presStyleLbl="alignAcc1" presStyleIdx="3" presStyleCnt="5" custLinFactNeighborX="144" custLinFactNeighborY="-3073">
        <dgm:presLayoutVars>
          <dgm:bulletEnabled val="1"/>
        </dgm:presLayoutVars>
      </dgm:prSet>
      <dgm:spPr/>
    </dgm:pt>
    <dgm:pt modelId="{28CBA703-D8FB-430A-9140-DE2CA1F624A3}" type="pres">
      <dgm:prSet presAssocID="{7BD732D7-2151-4FFD-ADDD-D5A9CDF5E648}" presName="sp" presStyleCnt="0"/>
      <dgm:spPr/>
    </dgm:pt>
    <dgm:pt modelId="{7D256822-BB5C-47DF-8643-2DE465A023AF}" type="pres">
      <dgm:prSet presAssocID="{58F64F98-C27D-44BF-B89E-262CAE512C4B}" presName="composite" presStyleCnt="0"/>
      <dgm:spPr/>
    </dgm:pt>
    <dgm:pt modelId="{1439AD0C-4538-404A-B9E4-DB4B1E3406A3}" type="pres">
      <dgm:prSet presAssocID="{58F64F98-C27D-44BF-B89E-262CAE512C4B}" presName="parentText" presStyleLbl="alignNode1" presStyleIdx="4" presStyleCnt="5">
        <dgm:presLayoutVars>
          <dgm:chMax val="1"/>
          <dgm:bulletEnabled val="1"/>
        </dgm:presLayoutVars>
      </dgm:prSet>
      <dgm:spPr/>
    </dgm:pt>
    <dgm:pt modelId="{A13C4441-91CB-4720-9A9C-9F5C1D30182A}" type="pres">
      <dgm:prSet presAssocID="{58F64F98-C27D-44BF-B89E-262CAE512C4B}" presName="descendantText" presStyleLbl="alignAcc1" presStyleIdx="4" presStyleCnt="5">
        <dgm:presLayoutVars>
          <dgm:bulletEnabled val="1"/>
        </dgm:presLayoutVars>
      </dgm:prSet>
      <dgm:spPr/>
    </dgm:pt>
  </dgm:ptLst>
  <dgm:cxnLst>
    <dgm:cxn modelId="{F564571B-6E4D-4412-B05E-C4BB5A16309C}" srcId="{58F64F98-C27D-44BF-B89E-262CAE512C4B}" destId="{49A497DD-1ECE-4B4C-92D1-A67DED0D9865}" srcOrd="0" destOrd="0" parTransId="{DFFBA81F-5A5B-44DE-B132-4B47337EF63F}" sibTransId="{B9F36F9F-F0E1-4DBD-835E-F333C2CB13A7}"/>
    <dgm:cxn modelId="{C2350925-0C35-4201-BCD3-C3DE982D8F3E}" srcId="{8D798F9E-2D1A-481B-88B1-95DDEAFBD531}" destId="{45EB4C0A-6C52-4F21-8D8B-5597AAE59241}" srcOrd="0" destOrd="0" parTransId="{5B322455-5A6C-4E90-A5E7-F856C556BCAD}" sibTransId="{D5318714-C33F-410D-B19E-415550FACD9A}"/>
    <dgm:cxn modelId="{0AA06738-EC2A-4153-8B2F-71FA7F8A73D8}" srcId="{5FE5A1DB-FE5D-416A-9C4D-417EC2E70AA5}" destId="{8D798F9E-2D1A-481B-88B1-95DDEAFBD531}" srcOrd="2" destOrd="0" parTransId="{B208F7C6-E4D0-45D4-9A34-15A91133F9D1}" sibTransId="{BB60EA65-13B8-40F0-B536-90A45BA4533D}"/>
    <dgm:cxn modelId="{0255FE3F-759B-4448-AA23-59A849905321}" srcId="{5FE5A1DB-FE5D-416A-9C4D-417EC2E70AA5}" destId="{CFA1250D-61C7-4D8A-A55D-B8EF009A4731}" srcOrd="3" destOrd="0" parTransId="{8A0C45B8-8530-497A-8260-FAF17A9510EF}" sibTransId="{7BD732D7-2151-4FFD-ADDD-D5A9CDF5E648}"/>
    <dgm:cxn modelId="{FAE9B85D-26F6-4636-B0B1-5BC36FCBFBC8}" type="presOf" srcId="{B63BE9BF-908C-40AA-8CB3-8FC0FA143C8E}" destId="{7F05B04E-A93A-4DBF-8807-3D2EC8482123}" srcOrd="0" destOrd="1" presId="urn:microsoft.com/office/officeart/2005/8/layout/chevron2"/>
    <dgm:cxn modelId="{FC896A44-7FDB-4269-8773-E0FB4DD7E896}" srcId="{0BEB6EC0-94B2-4B6B-BEBE-EE5DA7503B88}" destId="{8D8A2BD5-6381-460E-B1AB-56545ACA14D9}" srcOrd="0" destOrd="0" parTransId="{E3A60A0A-CE0A-4A51-A1D8-66C3A9BC2389}" sibTransId="{D034B8E8-D621-43E0-8DB4-6C6F3EAA1CB4}"/>
    <dgm:cxn modelId="{9476C864-1A44-46D8-A7FE-3985C932C8F8}" srcId="{8D798F9E-2D1A-481B-88B1-95DDEAFBD531}" destId="{B63BE9BF-908C-40AA-8CB3-8FC0FA143C8E}" srcOrd="1" destOrd="0" parTransId="{87A3B0C1-167B-488A-8E5E-E047D821179F}" sibTransId="{79FC5AD1-8F72-425B-A985-02EDD2EB3B44}"/>
    <dgm:cxn modelId="{65A6D24F-CC57-40D7-BBBE-57A754E4869F}" type="presOf" srcId="{386D0F2D-18F0-4758-9890-FD16E8343F32}" destId="{BADE9BE6-4F50-4223-A7B2-FFAE89700B8A}" srcOrd="0" destOrd="1" presId="urn:microsoft.com/office/officeart/2005/8/layout/chevron2"/>
    <dgm:cxn modelId="{E8CCF151-D3A7-42B8-8C0C-94C8A058D2CE}" srcId="{5FE5A1DB-FE5D-416A-9C4D-417EC2E70AA5}" destId="{58F64F98-C27D-44BF-B89E-262CAE512C4B}" srcOrd="4" destOrd="0" parTransId="{5A44494A-4898-4FA1-A5AB-3BE64763EBFA}" sibTransId="{A3865130-1DA0-49F3-9F08-7AE60648C538}"/>
    <dgm:cxn modelId="{38718272-08C4-42EB-9D49-0C4B26CC86FD}" srcId="{6B6470FD-26BF-4593-87B7-545B99806C6F}" destId="{FD72990C-905E-4A8B-8C1A-EC966A8D2CDF}" srcOrd="0" destOrd="0" parTransId="{A0BC68E4-6D78-4EE9-82C9-6A31C9895290}" sibTransId="{B744DC92-CAD0-4026-8FCB-536F989C1AE5}"/>
    <dgm:cxn modelId="{99835454-F6AA-42FA-BC5A-3F563B71C060}" type="presOf" srcId="{45EB4C0A-6C52-4F21-8D8B-5597AAE59241}" destId="{7F05B04E-A93A-4DBF-8807-3D2EC8482123}" srcOrd="0" destOrd="0" presId="urn:microsoft.com/office/officeart/2005/8/layout/chevron2"/>
    <dgm:cxn modelId="{4DCC6180-540D-4C8D-8F83-5EE85B1DBD71}" type="presOf" srcId="{0BEB6EC0-94B2-4B6B-BEBE-EE5DA7503B88}" destId="{FA91B9F3-F383-4C1C-BE14-62549F89A83F}" srcOrd="0" destOrd="0" presId="urn:microsoft.com/office/officeart/2005/8/layout/chevron2"/>
    <dgm:cxn modelId="{45D2F38F-2081-458F-960E-25D30435AEF1}" srcId="{5FE5A1DB-FE5D-416A-9C4D-417EC2E70AA5}" destId="{0BEB6EC0-94B2-4B6B-BEBE-EE5DA7503B88}" srcOrd="1" destOrd="0" parTransId="{1ACBA0E1-2C22-4457-9009-ACF0F31BAA53}" sibTransId="{FD69AD75-B4F0-4826-927B-A6778A49AFFD}"/>
    <dgm:cxn modelId="{779E7590-B439-4BED-8AB1-CDD27EE4088E}" type="presOf" srcId="{8D8A2BD5-6381-460E-B1AB-56545ACA14D9}" destId="{BADE9BE6-4F50-4223-A7B2-FFAE89700B8A}" srcOrd="0" destOrd="0" presId="urn:microsoft.com/office/officeart/2005/8/layout/chevron2"/>
    <dgm:cxn modelId="{37AC2A9A-40AC-441C-B3FB-23D8D5A181E1}" type="presOf" srcId="{FD72990C-905E-4A8B-8C1A-EC966A8D2CDF}" destId="{CC0A60D1-B6E6-4E9B-A640-87E1846539D8}" srcOrd="0" destOrd="0" presId="urn:microsoft.com/office/officeart/2005/8/layout/chevron2"/>
    <dgm:cxn modelId="{FD1498B5-6223-456A-B07B-20D3E43B43FF}" srcId="{0BEB6EC0-94B2-4B6B-BEBE-EE5DA7503B88}" destId="{386D0F2D-18F0-4758-9890-FD16E8343F32}" srcOrd="1" destOrd="0" parTransId="{1934CCA3-AC9A-45B8-A8C4-3270F2242769}" sibTransId="{19B9D47D-2967-4A05-BA0F-AC496270D3D2}"/>
    <dgm:cxn modelId="{362F9BBE-14C2-4391-800D-B0156E323C42}" type="presOf" srcId="{CFA1250D-61C7-4D8A-A55D-B8EF009A4731}" destId="{B9C83DDC-D4C2-4AB2-BB5D-9627A52AFA04}" srcOrd="0" destOrd="0" presId="urn:microsoft.com/office/officeart/2005/8/layout/chevron2"/>
    <dgm:cxn modelId="{335F9EC8-3160-4699-B5B0-DCE3F146059E}" type="presOf" srcId="{58F64F98-C27D-44BF-B89E-262CAE512C4B}" destId="{1439AD0C-4538-404A-B9E4-DB4B1E3406A3}" srcOrd="0" destOrd="0" presId="urn:microsoft.com/office/officeart/2005/8/layout/chevron2"/>
    <dgm:cxn modelId="{0A2B42D9-D43F-49DE-9D84-FD3028F05B38}" srcId="{6B6470FD-26BF-4593-87B7-545B99806C6F}" destId="{6E37526F-E470-4192-B3FD-6376E92AC12E}" srcOrd="1" destOrd="0" parTransId="{31AB0C3C-773E-4CFA-BC96-846D10A58429}" sibTransId="{46CA93E3-6937-485A-AE27-C9D6EEB61CFF}"/>
    <dgm:cxn modelId="{18ABE2DC-C97E-4FFC-87DB-D3AE9EDACE8C}" srcId="{5FE5A1DB-FE5D-416A-9C4D-417EC2E70AA5}" destId="{6B6470FD-26BF-4593-87B7-545B99806C6F}" srcOrd="0" destOrd="0" parTransId="{20FAF26E-19C3-4528-9247-5B47A39783BF}" sibTransId="{6BAE7388-FA96-42A1-A95C-9F607A571E46}"/>
    <dgm:cxn modelId="{4BF70CE0-BF3B-409E-9FAD-73162376EFC1}" type="presOf" srcId="{6E37526F-E470-4192-B3FD-6376E92AC12E}" destId="{CC0A60D1-B6E6-4E9B-A640-87E1846539D8}" srcOrd="0" destOrd="1" presId="urn:microsoft.com/office/officeart/2005/8/layout/chevron2"/>
    <dgm:cxn modelId="{515CD4E8-4FA2-49A8-96A6-5C73036CDD4E}" type="presOf" srcId="{6B6470FD-26BF-4593-87B7-545B99806C6F}" destId="{A39098B3-7304-41FA-8C78-0FDC505926F6}" srcOrd="0" destOrd="0" presId="urn:microsoft.com/office/officeart/2005/8/layout/chevron2"/>
    <dgm:cxn modelId="{3BC57FEA-9388-42CF-8662-8E98AC2AD714}" type="presOf" srcId="{8D798F9E-2D1A-481B-88B1-95DDEAFBD531}" destId="{9AFEC4A4-E422-4AB7-A2CF-49ED7400EE9C}" srcOrd="0" destOrd="0" presId="urn:microsoft.com/office/officeart/2005/8/layout/chevron2"/>
    <dgm:cxn modelId="{98B047EC-80F7-4C28-B7DD-A75116C2A2FB}" type="presOf" srcId="{5FE5A1DB-FE5D-416A-9C4D-417EC2E70AA5}" destId="{D4573061-B544-4A55-A29D-A642573FFA8D}" srcOrd="0" destOrd="0" presId="urn:microsoft.com/office/officeart/2005/8/layout/chevron2"/>
    <dgm:cxn modelId="{95B8E3F7-E0CA-4B4F-98A3-ADFB960D096C}" type="presOf" srcId="{49A497DD-1ECE-4B4C-92D1-A67DED0D9865}" destId="{A13C4441-91CB-4720-9A9C-9F5C1D30182A}" srcOrd="0" destOrd="0" presId="urn:microsoft.com/office/officeart/2005/8/layout/chevron2"/>
    <dgm:cxn modelId="{80FE2DC8-3CB6-4EA6-8B0B-19A8206C87BE}" type="presParOf" srcId="{D4573061-B544-4A55-A29D-A642573FFA8D}" destId="{E5E6EAE8-47BF-482A-9314-ABE29ECB0641}" srcOrd="0" destOrd="0" presId="urn:microsoft.com/office/officeart/2005/8/layout/chevron2"/>
    <dgm:cxn modelId="{0A1BF0A1-6936-4F77-8306-E103A8907F5E}" type="presParOf" srcId="{E5E6EAE8-47BF-482A-9314-ABE29ECB0641}" destId="{A39098B3-7304-41FA-8C78-0FDC505926F6}" srcOrd="0" destOrd="0" presId="urn:microsoft.com/office/officeart/2005/8/layout/chevron2"/>
    <dgm:cxn modelId="{6BAD3D05-2878-44BD-A6A0-9C2DFC2C13B1}" type="presParOf" srcId="{E5E6EAE8-47BF-482A-9314-ABE29ECB0641}" destId="{CC0A60D1-B6E6-4E9B-A640-87E1846539D8}" srcOrd="1" destOrd="0" presId="urn:microsoft.com/office/officeart/2005/8/layout/chevron2"/>
    <dgm:cxn modelId="{66E9F09E-C845-4FFD-9CFD-7589DF05B0D1}" type="presParOf" srcId="{D4573061-B544-4A55-A29D-A642573FFA8D}" destId="{9562FCD7-9DE9-4762-8636-25CA45BCE466}" srcOrd="1" destOrd="0" presId="urn:microsoft.com/office/officeart/2005/8/layout/chevron2"/>
    <dgm:cxn modelId="{374BF81F-7BFF-4043-8DE3-0E3AA01DBF20}" type="presParOf" srcId="{D4573061-B544-4A55-A29D-A642573FFA8D}" destId="{83B886DE-F046-463E-8DA4-BF6BAA9EACB9}" srcOrd="2" destOrd="0" presId="urn:microsoft.com/office/officeart/2005/8/layout/chevron2"/>
    <dgm:cxn modelId="{07AF33E3-405E-4ABB-BC22-A22B4411AD44}" type="presParOf" srcId="{83B886DE-F046-463E-8DA4-BF6BAA9EACB9}" destId="{FA91B9F3-F383-4C1C-BE14-62549F89A83F}" srcOrd="0" destOrd="0" presId="urn:microsoft.com/office/officeart/2005/8/layout/chevron2"/>
    <dgm:cxn modelId="{386BE6CF-940D-4AF8-BC8E-842E3206DB01}" type="presParOf" srcId="{83B886DE-F046-463E-8DA4-BF6BAA9EACB9}" destId="{BADE9BE6-4F50-4223-A7B2-FFAE89700B8A}" srcOrd="1" destOrd="0" presId="urn:microsoft.com/office/officeart/2005/8/layout/chevron2"/>
    <dgm:cxn modelId="{F38D0DDB-EAA2-4CB8-BF98-0C68A82DD396}" type="presParOf" srcId="{D4573061-B544-4A55-A29D-A642573FFA8D}" destId="{B0156A3A-4955-433F-8D16-4F7F348AF159}" srcOrd="3" destOrd="0" presId="urn:microsoft.com/office/officeart/2005/8/layout/chevron2"/>
    <dgm:cxn modelId="{4B516C8B-D4E9-464E-93D8-5FA586961BC1}" type="presParOf" srcId="{D4573061-B544-4A55-A29D-A642573FFA8D}" destId="{A6CBDE12-79D6-4F5B-9029-5FE5264A503D}" srcOrd="4" destOrd="0" presId="urn:microsoft.com/office/officeart/2005/8/layout/chevron2"/>
    <dgm:cxn modelId="{78E97D9A-E59E-4303-B8A2-94871A8F1D88}" type="presParOf" srcId="{A6CBDE12-79D6-4F5B-9029-5FE5264A503D}" destId="{9AFEC4A4-E422-4AB7-A2CF-49ED7400EE9C}" srcOrd="0" destOrd="0" presId="urn:microsoft.com/office/officeart/2005/8/layout/chevron2"/>
    <dgm:cxn modelId="{4B47725E-E8A3-4639-BB8E-B4870C4BD2C6}" type="presParOf" srcId="{A6CBDE12-79D6-4F5B-9029-5FE5264A503D}" destId="{7F05B04E-A93A-4DBF-8807-3D2EC8482123}" srcOrd="1" destOrd="0" presId="urn:microsoft.com/office/officeart/2005/8/layout/chevron2"/>
    <dgm:cxn modelId="{74794F5C-5CF9-4F4A-A275-A63765901FAD}" type="presParOf" srcId="{D4573061-B544-4A55-A29D-A642573FFA8D}" destId="{6943DC6E-1D96-48C3-AE15-E90D4C3EA7DC}" srcOrd="5" destOrd="0" presId="urn:microsoft.com/office/officeart/2005/8/layout/chevron2"/>
    <dgm:cxn modelId="{04F4F817-3BBD-4580-824B-45708341924F}" type="presParOf" srcId="{D4573061-B544-4A55-A29D-A642573FFA8D}" destId="{0704057B-1BAE-4DF1-B087-BE4C0B597BC9}" srcOrd="6" destOrd="0" presId="urn:microsoft.com/office/officeart/2005/8/layout/chevron2"/>
    <dgm:cxn modelId="{39369FAE-FB5A-4660-87E2-20D3F7679F8E}" type="presParOf" srcId="{0704057B-1BAE-4DF1-B087-BE4C0B597BC9}" destId="{B9C83DDC-D4C2-4AB2-BB5D-9627A52AFA04}" srcOrd="0" destOrd="0" presId="urn:microsoft.com/office/officeart/2005/8/layout/chevron2"/>
    <dgm:cxn modelId="{3164A534-398E-4267-AE7C-00C2D4EEF6B7}" type="presParOf" srcId="{0704057B-1BAE-4DF1-B087-BE4C0B597BC9}" destId="{E590B1FC-2E8F-4DFE-9AC2-51BE428F5626}" srcOrd="1" destOrd="0" presId="urn:microsoft.com/office/officeart/2005/8/layout/chevron2"/>
    <dgm:cxn modelId="{31E7A6A7-4C33-4592-9D89-245D57326FE9}" type="presParOf" srcId="{D4573061-B544-4A55-A29D-A642573FFA8D}" destId="{28CBA703-D8FB-430A-9140-DE2CA1F624A3}" srcOrd="7" destOrd="0" presId="urn:microsoft.com/office/officeart/2005/8/layout/chevron2"/>
    <dgm:cxn modelId="{C3B02618-7D33-468E-BE37-DA94EF47A56C}" type="presParOf" srcId="{D4573061-B544-4A55-A29D-A642573FFA8D}" destId="{7D256822-BB5C-47DF-8643-2DE465A023AF}" srcOrd="8" destOrd="0" presId="urn:microsoft.com/office/officeart/2005/8/layout/chevron2"/>
    <dgm:cxn modelId="{8B6EAE2C-9D1D-485D-B7E6-BC591D6EBEDB}" type="presParOf" srcId="{7D256822-BB5C-47DF-8643-2DE465A023AF}" destId="{1439AD0C-4538-404A-B9E4-DB4B1E3406A3}" srcOrd="0" destOrd="0" presId="urn:microsoft.com/office/officeart/2005/8/layout/chevron2"/>
    <dgm:cxn modelId="{3D581DB5-D2D0-4F3D-BA0C-DFB12026EFAE}" type="presParOf" srcId="{7D256822-BB5C-47DF-8643-2DE465A023AF}" destId="{A13C4441-91CB-4720-9A9C-9F5C1D30182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098B3-7304-41FA-8C78-0FDC505926F6}">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1</a:t>
          </a:r>
        </a:p>
      </dsp:txBody>
      <dsp:txXfrm rot="-5400000">
        <a:off x="1" y="413307"/>
        <a:ext cx="823251" cy="352821"/>
      </dsp:txXfrm>
    </dsp:sp>
    <dsp:sp modelId="{CC0A60D1-B6E6-4E9B-A640-87E1846539D8}">
      <dsp:nvSpPr>
        <dsp:cNvPr id="0" name=""/>
        <dsp:cNvSpPr/>
      </dsp:nvSpPr>
      <dsp:spPr>
        <a:xfrm rot="5400000">
          <a:off x="4086097" y="-327015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solidFill>
                <a:srgbClr val="FF0000"/>
              </a:solidFill>
            </a:rPr>
            <a:t>31</a:t>
          </a:r>
          <a:r>
            <a:rPr lang="en-IE" sz="1600" b="1" kern="1200" baseline="30000" dirty="0">
              <a:solidFill>
                <a:srgbClr val="FF0000"/>
              </a:solidFill>
            </a:rPr>
            <a:t>st</a:t>
          </a:r>
          <a:r>
            <a:rPr lang="en-IE" sz="1600" b="1" kern="1200" dirty="0">
              <a:solidFill>
                <a:srgbClr val="FF0000"/>
              </a:solidFill>
            </a:rPr>
            <a:t> July 2020 </a:t>
          </a:r>
          <a:r>
            <a:rPr lang="en-IE" sz="1600" kern="1200" dirty="0"/>
            <a:t> </a:t>
          </a:r>
          <a:r>
            <a:rPr lang="en-IE" sz="1600" b="1" kern="1200" dirty="0">
              <a:solidFill>
                <a:srgbClr val="FF0000"/>
              </a:solidFill>
            </a:rPr>
            <a:t>Commence Process, 8 week public consultation</a:t>
          </a:r>
        </a:p>
        <a:p>
          <a:pPr marL="171450" lvl="1" indent="-171450" algn="l" defTabSz="711200">
            <a:lnSpc>
              <a:spcPct val="90000"/>
            </a:lnSpc>
            <a:spcBef>
              <a:spcPct val="0"/>
            </a:spcBef>
            <a:spcAft>
              <a:spcPct val="15000"/>
            </a:spcAft>
            <a:buChar char="•"/>
          </a:pPr>
          <a:r>
            <a:rPr lang="en-IE" sz="1600" kern="1200" dirty="0"/>
            <a:t>Pre-Draft – Public consultation on strategic issues to inform preparation of Draft Plan</a:t>
          </a:r>
        </a:p>
      </dsp:txBody>
      <dsp:txXfrm rot="-5400000">
        <a:off x="815947" y="37317"/>
        <a:ext cx="7267431" cy="689813"/>
      </dsp:txXfrm>
    </dsp:sp>
    <dsp:sp modelId="{FA91B9F3-F383-4C1C-BE14-62549F89A83F}">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1</a:t>
          </a:r>
        </a:p>
      </dsp:txBody>
      <dsp:txXfrm rot="-5400000">
        <a:off x="1" y="1473115"/>
        <a:ext cx="823251" cy="352821"/>
      </dsp:txXfrm>
    </dsp:sp>
    <dsp:sp modelId="{BADE9BE6-4F50-4223-A7B2-FFAE89700B8A}">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June 2021</a:t>
          </a:r>
        </a:p>
        <a:p>
          <a:pPr marL="171450" lvl="1" indent="-171450" algn="l" defTabSz="711200">
            <a:lnSpc>
              <a:spcPct val="90000"/>
            </a:lnSpc>
            <a:spcBef>
              <a:spcPct val="0"/>
            </a:spcBef>
            <a:spcAft>
              <a:spcPct val="15000"/>
            </a:spcAft>
            <a:buChar char="•"/>
          </a:pPr>
          <a:r>
            <a:rPr lang="en-IE" sz="1600" kern="1200" dirty="0"/>
            <a:t>Draft Plan prepared and considered by Members for display</a:t>
          </a:r>
        </a:p>
      </dsp:txBody>
      <dsp:txXfrm rot="-5400000">
        <a:off x="823251" y="1098805"/>
        <a:ext cx="7267431" cy="689813"/>
      </dsp:txXfrm>
    </dsp:sp>
    <dsp:sp modelId="{9AFEC4A4-E422-4AB7-A2CF-49ED7400EE9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2</a:t>
          </a:r>
        </a:p>
      </dsp:txBody>
      <dsp:txXfrm rot="-5400000">
        <a:off x="1" y="2532923"/>
        <a:ext cx="823251" cy="352821"/>
      </dsp:txXfrm>
    </dsp:sp>
    <dsp:sp modelId="{7F05B04E-A93A-4DBF-8807-3D2EC848212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July-September 2021</a:t>
          </a:r>
        </a:p>
        <a:p>
          <a:pPr marL="171450" lvl="1" indent="-171450" algn="l" defTabSz="711200">
            <a:lnSpc>
              <a:spcPct val="90000"/>
            </a:lnSpc>
            <a:spcBef>
              <a:spcPct val="0"/>
            </a:spcBef>
            <a:spcAft>
              <a:spcPct val="15000"/>
            </a:spcAft>
            <a:buChar char="•"/>
          </a:pPr>
          <a:r>
            <a:rPr lang="en-IE" sz="1600" kern="1200" dirty="0"/>
            <a:t>Public Consultation on Draft Plan</a:t>
          </a:r>
        </a:p>
      </dsp:txBody>
      <dsp:txXfrm rot="-5400000">
        <a:off x="823251" y="2158614"/>
        <a:ext cx="7267431" cy="689813"/>
      </dsp:txXfrm>
    </dsp:sp>
    <dsp:sp modelId="{B9C83DDC-D4C2-4AB2-BB5D-9627A52AFA0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3</a:t>
          </a:r>
        </a:p>
      </dsp:txBody>
      <dsp:txXfrm rot="-5400000">
        <a:off x="1" y="3592732"/>
        <a:ext cx="823251" cy="352821"/>
      </dsp:txXfrm>
    </dsp:sp>
    <dsp:sp modelId="{E590B1FC-2E8F-4DFE-9AC2-51BE428F5626}">
      <dsp:nvSpPr>
        <dsp:cNvPr id="0" name=""/>
        <dsp:cNvSpPr/>
      </dsp:nvSpPr>
      <dsp:spPr>
        <a:xfrm rot="5400000">
          <a:off x="4093401" y="-112536"/>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9AD0C-4538-404A-B9E4-DB4B1E3406A3}">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4</a:t>
          </a:r>
        </a:p>
      </dsp:txBody>
      <dsp:txXfrm rot="-5400000">
        <a:off x="1" y="4652540"/>
        <a:ext cx="823251" cy="352821"/>
      </dsp:txXfrm>
    </dsp:sp>
    <dsp:sp modelId="{A13C4441-91CB-4720-9A9C-9F5C1D30182A}">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Plan adopted in June &amp; comes into effect in August 2022</a:t>
          </a: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306FB-96CF-4C90-9EB5-7AF311EC7C45}" type="datetimeFigureOut">
              <a:rPr lang="en-IE" smtClean="0"/>
              <a:t>25/05/2020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33FB9-490E-4CA0-8896-B620531936D8}" type="slidenum">
              <a:rPr lang="en-IE" smtClean="0"/>
              <a:t>‹#›</a:t>
            </a:fld>
            <a:endParaRPr lang="en-IE"/>
          </a:p>
        </p:txBody>
      </p:sp>
    </p:spTree>
    <p:extLst>
      <p:ext uri="{BB962C8B-B14F-4D97-AF65-F5344CB8AC3E}">
        <p14:creationId xmlns:p14="http://schemas.microsoft.com/office/powerpoint/2010/main" val="322623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1</a:t>
            </a:fld>
            <a:endParaRPr lang="en-IE"/>
          </a:p>
        </p:txBody>
      </p:sp>
    </p:spTree>
    <p:extLst>
      <p:ext uri="{BB962C8B-B14F-4D97-AF65-F5344CB8AC3E}">
        <p14:creationId xmlns:p14="http://schemas.microsoft.com/office/powerpoint/2010/main" val="239340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2</a:t>
            </a:fld>
            <a:endParaRPr lang="en-IE"/>
          </a:p>
        </p:txBody>
      </p:sp>
    </p:spTree>
    <p:extLst>
      <p:ext uri="{BB962C8B-B14F-4D97-AF65-F5344CB8AC3E}">
        <p14:creationId xmlns:p14="http://schemas.microsoft.com/office/powerpoint/2010/main" val="213035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3</a:t>
            </a:fld>
            <a:endParaRPr lang="en-IE"/>
          </a:p>
        </p:txBody>
      </p:sp>
    </p:spTree>
    <p:extLst>
      <p:ext uri="{BB962C8B-B14F-4D97-AF65-F5344CB8AC3E}">
        <p14:creationId xmlns:p14="http://schemas.microsoft.com/office/powerpoint/2010/main" val="24185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4</a:t>
            </a:fld>
            <a:endParaRPr lang="en-IE"/>
          </a:p>
        </p:txBody>
      </p:sp>
    </p:spTree>
    <p:extLst>
      <p:ext uri="{BB962C8B-B14F-4D97-AF65-F5344CB8AC3E}">
        <p14:creationId xmlns:p14="http://schemas.microsoft.com/office/powerpoint/2010/main" val="47347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b="1" kern="1200" dirty="0">
                <a:solidFill>
                  <a:schemeClr val="tx1"/>
                </a:solidFill>
                <a:effectLst/>
                <a:latin typeface="+mn-lt"/>
                <a:ea typeface="+mn-ea"/>
                <a:cs typeface="+mn-cs"/>
              </a:rPr>
              <a:t>Zoning</a:t>
            </a:r>
            <a:r>
              <a:rPr lang="en-IE" sz="1200" kern="1200" dirty="0">
                <a:solidFill>
                  <a:schemeClr val="tx1"/>
                </a:solidFill>
                <a:effectLst/>
                <a:latin typeface="+mn-lt"/>
                <a:ea typeface="+mn-ea"/>
                <a:cs typeface="+mn-cs"/>
              </a:rPr>
              <a:t> of land</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The development and renewal of areas in need of </a:t>
            </a:r>
            <a:r>
              <a:rPr lang="en-IE" sz="1200" b="1" kern="1200" dirty="0">
                <a:solidFill>
                  <a:schemeClr val="tx1"/>
                </a:solidFill>
                <a:effectLst/>
                <a:latin typeface="+mn-lt"/>
                <a:ea typeface="+mn-ea"/>
                <a:cs typeface="+mn-cs"/>
              </a:rPr>
              <a:t>regeneration – </a:t>
            </a:r>
            <a:r>
              <a:rPr lang="en-IE" sz="1200" b="0" kern="1200" dirty="0">
                <a:solidFill>
                  <a:schemeClr val="tx1"/>
                </a:solidFill>
                <a:effectLst/>
                <a:latin typeface="+mn-lt"/>
                <a:ea typeface="+mn-ea"/>
                <a:cs typeface="+mn-cs"/>
              </a:rPr>
              <a:t>to prevent adverse effects on existing amenities, urban decay, anti-social, shortage of houses or land</a:t>
            </a:r>
            <a:endParaRPr lang="en-IE" sz="1000" b="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Provision/facilitation of </a:t>
            </a:r>
            <a:r>
              <a:rPr lang="en-IE" sz="1200" b="1" kern="1200" dirty="0">
                <a:solidFill>
                  <a:schemeClr val="tx1"/>
                </a:solidFill>
                <a:effectLst/>
                <a:latin typeface="+mn-lt"/>
                <a:ea typeface="+mn-ea"/>
                <a:cs typeface="+mn-cs"/>
              </a:rPr>
              <a:t>infrastructure – includes transport, energy &amp; comms; water supply &amp; wastewater (water services strategic plan); waste recovery &amp; disposal facilities; ancillary facilities</a:t>
            </a:r>
            <a:endParaRPr lang="en-IE" sz="10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Housing Strategy </a:t>
            </a:r>
            <a:r>
              <a:rPr lang="en-IE" sz="1200" kern="1200" dirty="0">
                <a:solidFill>
                  <a:schemeClr val="tx1"/>
                </a:solidFill>
                <a:effectLst/>
                <a:latin typeface="+mn-lt"/>
                <a:ea typeface="+mn-ea"/>
                <a:cs typeface="+mn-cs"/>
              </a:rPr>
              <a:t>&amp; Core Strategy including provision of accommodation for </a:t>
            </a:r>
            <a:r>
              <a:rPr lang="en-IE" sz="1200" b="1" kern="1200" dirty="0">
                <a:solidFill>
                  <a:schemeClr val="tx1"/>
                </a:solidFill>
                <a:effectLst/>
                <a:latin typeface="+mn-lt"/>
                <a:ea typeface="+mn-ea"/>
                <a:cs typeface="+mn-cs"/>
              </a:rPr>
              <a:t>travellers</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Conservation and protection of the </a:t>
            </a:r>
            <a:r>
              <a:rPr lang="en-IE" sz="1200" b="1" kern="1200" dirty="0">
                <a:solidFill>
                  <a:schemeClr val="tx1"/>
                </a:solidFill>
                <a:effectLst/>
                <a:latin typeface="+mn-lt"/>
                <a:ea typeface="+mn-ea"/>
                <a:cs typeface="+mn-cs"/>
              </a:rPr>
              <a:t>environment</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Management of features of the </a:t>
            </a:r>
            <a:r>
              <a:rPr lang="en-IE" sz="1200" b="1" kern="1200" dirty="0">
                <a:solidFill>
                  <a:schemeClr val="tx1"/>
                </a:solidFill>
                <a:effectLst/>
                <a:latin typeface="+mn-lt"/>
                <a:ea typeface="+mn-ea"/>
                <a:cs typeface="+mn-cs"/>
              </a:rPr>
              <a:t>landscape</a:t>
            </a:r>
            <a:r>
              <a:rPr lang="en-IE" sz="1200" kern="1200" dirty="0">
                <a:solidFill>
                  <a:schemeClr val="tx1"/>
                </a:solidFill>
                <a:effectLst/>
                <a:latin typeface="+mn-lt"/>
                <a:ea typeface="+mn-ea"/>
                <a:cs typeface="+mn-cs"/>
              </a:rPr>
              <a:t>, preservation of character etc</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Promotion of compliance with objectives in </a:t>
            </a:r>
            <a:r>
              <a:rPr lang="en-IE" sz="1200" b="1" kern="1200" dirty="0">
                <a:solidFill>
                  <a:schemeClr val="tx1"/>
                </a:solidFill>
                <a:effectLst/>
                <a:latin typeface="+mn-lt"/>
                <a:ea typeface="+mn-ea"/>
                <a:cs typeface="+mn-cs"/>
              </a:rPr>
              <a:t>river basin </a:t>
            </a:r>
            <a:r>
              <a:rPr lang="en-IE" sz="1200" kern="1200" dirty="0">
                <a:solidFill>
                  <a:schemeClr val="tx1"/>
                </a:solidFill>
                <a:effectLst/>
                <a:latin typeface="+mn-lt"/>
                <a:ea typeface="+mn-ea"/>
                <a:cs typeface="+mn-cs"/>
              </a:rPr>
              <a:t>management plans – includes </a:t>
            </a:r>
            <a:r>
              <a:rPr lang="en-IE" sz="1200" b="1" kern="1200" dirty="0">
                <a:solidFill>
                  <a:schemeClr val="tx1"/>
                </a:solidFill>
                <a:effectLst/>
                <a:latin typeface="+mn-lt"/>
                <a:ea typeface="+mn-ea"/>
                <a:cs typeface="+mn-cs"/>
              </a:rPr>
              <a:t>Ground water </a:t>
            </a:r>
            <a:r>
              <a:rPr lang="en-IE" sz="1200" kern="1200" dirty="0">
                <a:solidFill>
                  <a:schemeClr val="tx1"/>
                </a:solidFill>
                <a:effectLst/>
                <a:latin typeface="+mn-lt"/>
                <a:ea typeface="+mn-ea"/>
                <a:cs typeface="+mn-cs"/>
              </a:rPr>
              <a:t>regs and </a:t>
            </a:r>
            <a:r>
              <a:rPr lang="en-IE" sz="1200" b="1" kern="1200" dirty="0">
                <a:solidFill>
                  <a:schemeClr val="tx1"/>
                </a:solidFill>
                <a:effectLst/>
                <a:latin typeface="+mn-lt"/>
                <a:ea typeface="+mn-ea"/>
                <a:cs typeface="+mn-cs"/>
              </a:rPr>
              <a:t>surface water </a:t>
            </a:r>
            <a:r>
              <a:rPr lang="en-IE" sz="1200" kern="1200" dirty="0">
                <a:solidFill>
                  <a:schemeClr val="tx1"/>
                </a:solidFill>
                <a:effectLst/>
                <a:latin typeface="+mn-lt"/>
                <a:ea typeface="+mn-ea"/>
                <a:cs typeface="+mn-cs"/>
              </a:rPr>
              <a:t>regs</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Integration of planning with </a:t>
            </a:r>
            <a:r>
              <a:rPr lang="en-IE" sz="1200" b="1" kern="1200" dirty="0">
                <a:solidFill>
                  <a:schemeClr val="tx1"/>
                </a:solidFill>
                <a:effectLst/>
                <a:latin typeface="+mn-lt"/>
                <a:ea typeface="+mn-ea"/>
                <a:cs typeface="+mn-cs"/>
              </a:rPr>
              <a:t>social, community and cultural </a:t>
            </a:r>
            <a:r>
              <a:rPr lang="en-IE" sz="1200" kern="1200" dirty="0">
                <a:solidFill>
                  <a:schemeClr val="tx1"/>
                </a:solidFill>
                <a:effectLst/>
                <a:latin typeface="+mn-lt"/>
                <a:ea typeface="+mn-ea"/>
                <a:cs typeface="+mn-cs"/>
              </a:rPr>
              <a:t>requirements of the area</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Provision of services for the </a:t>
            </a:r>
            <a:r>
              <a:rPr lang="en-IE" sz="1200" b="1" kern="1200" dirty="0">
                <a:solidFill>
                  <a:schemeClr val="tx1"/>
                </a:solidFill>
                <a:effectLst/>
                <a:latin typeface="+mn-lt"/>
                <a:ea typeface="+mn-ea"/>
                <a:cs typeface="+mn-cs"/>
              </a:rPr>
              <a:t>community</a:t>
            </a:r>
            <a:r>
              <a:rPr lang="en-IE" sz="1200" kern="1200" dirty="0">
                <a:solidFill>
                  <a:schemeClr val="tx1"/>
                </a:solidFill>
                <a:effectLst/>
                <a:latin typeface="+mn-lt"/>
                <a:ea typeface="+mn-ea"/>
                <a:cs typeface="+mn-cs"/>
              </a:rPr>
              <a:t> – including schools, creche, other educational and childcare facilities</a:t>
            </a:r>
            <a:endParaRPr lang="en-IE" sz="10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Protection of structures</a:t>
            </a:r>
            <a:r>
              <a:rPr lang="en-IE" sz="1200" kern="1200" dirty="0">
                <a:solidFill>
                  <a:schemeClr val="tx1"/>
                </a:solidFill>
                <a:effectLst/>
                <a:latin typeface="+mn-lt"/>
                <a:ea typeface="+mn-ea"/>
                <a:cs typeface="+mn-cs"/>
              </a:rPr>
              <a:t> of and preservation of character of </a:t>
            </a:r>
            <a:r>
              <a:rPr lang="en-IE" sz="1200" b="1" kern="1200" dirty="0">
                <a:solidFill>
                  <a:schemeClr val="tx1"/>
                </a:solidFill>
                <a:effectLst/>
                <a:latin typeface="+mn-lt"/>
                <a:ea typeface="+mn-ea"/>
                <a:cs typeface="+mn-cs"/>
              </a:rPr>
              <a:t>Architectural Conservation Areas</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Preservation, improvement and extension of amenities and </a:t>
            </a:r>
            <a:r>
              <a:rPr lang="en-IE" sz="1200" b="1" kern="1200" dirty="0">
                <a:solidFill>
                  <a:schemeClr val="tx1"/>
                </a:solidFill>
                <a:effectLst/>
                <a:latin typeface="+mn-lt"/>
                <a:ea typeface="+mn-ea"/>
                <a:cs typeface="+mn-cs"/>
              </a:rPr>
              <a:t>recreational amenities</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The control of siting of development having regard to </a:t>
            </a:r>
            <a:r>
              <a:rPr lang="en-IE" sz="1200" b="1" kern="1200" dirty="0">
                <a:solidFill>
                  <a:schemeClr val="tx1"/>
                </a:solidFill>
                <a:effectLst/>
                <a:latin typeface="+mn-lt"/>
                <a:ea typeface="+mn-ea"/>
                <a:cs typeface="+mn-cs"/>
              </a:rPr>
              <a:t>Major Accidents Directive </a:t>
            </a:r>
            <a:r>
              <a:rPr lang="en-IE" sz="1200" kern="1200" dirty="0">
                <a:solidFill>
                  <a:schemeClr val="tx1"/>
                </a:solidFill>
                <a:effectLst/>
                <a:latin typeface="+mn-lt"/>
                <a:ea typeface="+mn-ea"/>
                <a:cs typeface="+mn-cs"/>
              </a:rPr>
              <a:t>(SEVESO sites)</a:t>
            </a:r>
            <a:endParaRPr lang="en-IE" sz="10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Promotion of </a:t>
            </a:r>
            <a:r>
              <a:rPr lang="en-IE" sz="1200" b="1" kern="1200" dirty="0">
                <a:solidFill>
                  <a:schemeClr val="tx1"/>
                </a:solidFill>
                <a:effectLst/>
                <a:latin typeface="+mn-lt"/>
                <a:ea typeface="+mn-ea"/>
                <a:cs typeface="+mn-cs"/>
              </a:rPr>
              <a:t>sustainable settlement and transport strategies </a:t>
            </a:r>
            <a:r>
              <a:rPr lang="en-IE" sz="1200" kern="1200" dirty="0">
                <a:solidFill>
                  <a:schemeClr val="tx1"/>
                </a:solidFill>
                <a:effectLst/>
                <a:latin typeface="+mn-lt"/>
                <a:ea typeface="+mn-ea"/>
                <a:cs typeface="+mn-cs"/>
              </a:rPr>
              <a:t>including measures to:</a:t>
            </a:r>
            <a:endParaRPr lang="en-IE" sz="10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Reduce </a:t>
            </a:r>
            <a:r>
              <a:rPr lang="en-IE" sz="1200" b="1" kern="1200" dirty="0">
                <a:solidFill>
                  <a:schemeClr val="tx1"/>
                </a:solidFill>
                <a:effectLst/>
                <a:latin typeface="+mn-lt"/>
                <a:ea typeface="+mn-ea"/>
                <a:cs typeface="+mn-cs"/>
              </a:rPr>
              <a:t>energy</a:t>
            </a:r>
            <a:r>
              <a:rPr lang="en-IE" sz="1200" kern="1200" dirty="0">
                <a:solidFill>
                  <a:schemeClr val="tx1"/>
                </a:solidFill>
                <a:effectLst/>
                <a:latin typeface="+mn-lt"/>
                <a:ea typeface="+mn-ea"/>
                <a:cs typeface="+mn-cs"/>
              </a:rPr>
              <a:t> demand; </a:t>
            </a:r>
            <a:endParaRPr lang="en-IE" sz="10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Reduce anthropogenic </a:t>
            </a:r>
            <a:r>
              <a:rPr lang="en-IE" sz="1200" b="1" kern="1200" dirty="0">
                <a:solidFill>
                  <a:schemeClr val="tx1"/>
                </a:solidFill>
                <a:effectLst/>
                <a:latin typeface="+mn-lt"/>
                <a:ea typeface="+mn-ea"/>
                <a:cs typeface="+mn-cs"/>
              </a:rPr>
              <a:t>greenhouse gas </a:t>
            </a:r>
            <a:r>
              <a:rPr lang="en-IE" sz="1200" kern="1200" dirty="0">
                <a:solidFill>
                  <a:schemeClr val="tx1"/>
                </a:solidFill>
                <a:effectLst/>
                <a:latin typeface="+mn-lt"/>
                <a:ea typeface="+mn-ea"/>
                <a:cs typeface="+mn-cs"/>
              </a:rPr>
              <a:t>emissions;</a:t>
            </a:r>
            <a:endParaRPr lang="en-IE" sz="10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Address </a:t>
            </a:r>
            <a:r>
              <a:rPr lang="en-IE" sz="1200" b="1" kern="1200" dirty="0">
                <a:solidFill>
                  <a:schemeClr val="tx1"/>
                </a:solidFill>
                <a:effectLst/>
                <a:latin typeface="+mn-lt"/>
                <a:ea typeface="+mn-ea"/>
                <a:cs typeface="+mn-cs"/>
              </a:rPr>
              <a:t>adaptation</a:t>
            </a:r>
            <a:r>
              <a:rPr lang="en-IE" sz="1200" kern="1200" dirty="0">
                <a:solidFill>
                  <a:schemeClr val="tx1"/>
                </a:solidFill>
                <a:effectLst/>
                <a:latin typeface="+mn-lt"/>
                <a:ea typeface="+mn-ea"/>
                <a:cs typeface="+mn-cs"/>
              </a:rPr>
              <a:t> to climate change                           </a:t>
            </a:r>
            <a:r>
              <a:rPr lang="en-IE" sz="1200" b="1" kern="1200" dirty="0">
                <a:solidFill>
                  <a:schemeClr val="tx1"/>
                </a:solidFill>
                <a:effectLst/>
                <a:latin typeface="+mn-lt"/>
                <a:ea typeface="+mn-ea"/>
                <a:cs typeface="+mn-cs"/>
              </a:rPr>
              <a:t>location, layout &amp; design</a:t>
            </a:r>
            <a:endParaRPr lang="en-IE" sz="1000" b="1"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Preservation of </a:t>
            </a:r>
            <a:r>
              <a:rPr lang="en-IE" sz="1200" b="1" kern="1200" dirty="0">
                <a:solidFill>
                  <a:schemeClr val="tx1"/>
                </a:solidFill>
                <a:effectLst/>
                <a:latin typeface="+mn-lt"/>
                <a:ea typeface="+mn-ea"/>
                <a:cs typeface="+mn-cs"/>
              </a:rPr>
              <a:t>public rights of way</a:t>
            </a:r>
            <a:endParaRPr lang="en-IE" sz="10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9193F1D0-6614-4E3F-AAED-2CB0ACBA1B2A}" type="slidenum">
              <a:rPr lang="en-IE" smtClean="0"/>
              <a:t>5</a:t>
            </a:fld>
            <a:endParaRPr lang="en-IE"/>
          </a:p>
        </p:txBody>
      </p:sp>
    </p:spTree>
    <p:extLst>
      <p:ext uri="{BB962C8B-B14F-4D97-AF65-F5344CB8AC3E}">
        <p14:creationId xmlns:p14="http://schemas.microsoft.com/office/powerpoint/2010/main" val="101788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6</a:t>
            </a:fld>
            <a:endParaRPr lang="en-IE"/>
          </a:p>
        </p:txBody>
      </p:sp>
    </p:spTree>
    <p:extLst>
      <p:ext uri="{BB962C8B-B14F-4D97-AF65-F5344CB8AC3E}">
        <p14:creationId xmlns:p14="http://schemas.microsoft.com/office/powerpoint/2010/main" val="328189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7</a:t>
            </a:fld>
            <a:endParaRPr lang="en-IE"/>
          </a:p>
        </p:txBody>
      </p:sp>
    </p:spTree>
    <p:extLst>
      <p:ext uri="{BB962C8B-B14F-4D97-AF65-F5344CB8AC3E}">
        <p14:creationId xmlns:p14="http://schemas.microsoft.com/office/powerpoint/2010/main" val="105286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8</a:t>
            </a:fld>
            <a:endParaRPr lang="en-IE"/>
          </a:p>
        </p:txBody>
      </p:sp>
    </p:spTree>
    <p:extLst>
      <p:ext uri="{BB962C8B-B14F-4D97-AF65-F5344CB8AC3E}">
        <p14:creationId xmlns:p14="http://schemas.microsoft.com/office/powerpoint/2010/main" val="92213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805A-B013-431F-AE99-920EC6EE9C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7FD8BDF-23D2-4434-A71C-C26C32C77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B227066-A9C7-44D7-B993-742D00A90BD9}"/>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5" name="Footer Placeholder 4">
            <a:extLst>
              <a:ext uri="{FF2B5EF4-FFF2-40B4-BE49-F238E27FC236}">
                <a16:creationId xmlns:a16="http://schemas.microsoft.com/office/drawing/2014/main" id="{663BBC1B-B77C-45CD-A73C-7136D544E1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48145FD-BB43-4ED3-8256-15C47DCBFA13}"/>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357849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6520-45D6-40D3-9176-4FCF6578783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BE0C995-BFBA-4837-A29C-8EEEFA34A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A9660AD-D439-4AA2-820E-46C995B8BC57}"/>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5" name="Footer Placeholder 4">
            <a:extLst>
              <a:ext uri="{FF2B5EF4-FFF2-40B4-BE49-F238E27FC236}">
                <a16:creationId xmlns:a16="http://schemas.microsoft.com/office/drawing/2014/main" id="{DF8402B5-AFA8-445E-B54C-4B24E7C8181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C20682-71DF-446D-A50A-2A33872286E0}"/>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45572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5167F-DD44-49FD-9727-6484EC2554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987E1E7-4694-4109-941A-0A21B23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1181CD6-1C09-425B-AC11-BB33E005FEE6}"/>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5" name="Footer Placeholder 4">
            <a:extLst>
              <a:ext uri="{FF2B5EF4-FFF2-40B4-BE49-F238E27FC236}">
                <a16:creationId xmlns:a16="http://schemas.microsoft.com/office/drawing/2014/main" id="{A449B184-A1AA-4DB3-99A4-7E7291A542F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521A562-EA4C-4DA2-AFF7-FC6638223CAA}"/>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418251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D045-CD5C-4AC5-87C1-FDB1ABCB5CF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1D44DBD-E422-4D5F-8A33-90FBFF8D7F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B324058-B506-4779-A248-8C43ECEAE021}"/>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5" name="Footer Placeholder 4">
            <a:extLst>
              <a:ext uri="{FF2B5EF4-FFF2-40B4-BE49-F238E27FC236}">
                <a16:creationId xmlns:a16="http://schemas.microsoft.com/office/drawing/2014/main" id="{FFF16FAB-B8F0-4881-AF23-E3DA7C5078E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DA61D9-7AA3-4F64-BD29-5A6A179B2D49}"/>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04529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7D8-7407-4407-8B8B-E93B012B2D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1EC0F6E-9DF8-4E0D-A887-DD89FE102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424CC-39CA-46D2-9FEA-038D0FF1A1B0}"/>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5" name="Footer Placeholder 4">
            <a:extLst>
              <a:ext uri="{FF2B5EF4-FFF2-40B4-BE49-F238E27FC236}">
                <a16:creationId xmlns:a16="http://schemas.microsoft.com/office/drawing/2014/main" id="{FB1E6E61-A250-4BB3-B2B4-47816AFE76F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964821F-9E43-456B-AECD-954567533BF5}"/>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76344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138C-AB4A-4E79-9A3F-29547EF0D04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5D86A47-58DC-4943-AAD2-FF0C218FD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772F790-66AF-4789-8CD2-2354AA5F1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A1D2A6-8246-4969-BB6A-856211093FAE}"/>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6" name="Footer Placeholder 5">
            <a:extLst>
              <a:ext uri="{FF2B5EF4-FFF2-40B4-BE49-F238E27FC236}">
                <a16:creationId xmlns:a16="http://schemas.microsoft.com/office/drawing/2014/main" id="{E5D955A2-93D2-4C1F-B2A9-9AEFB38C173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69C810A-45DC-4626-8078-F9F0EE0DFA1D}"/>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11540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CC6C-0275-4E0F-960C-0587C5A43E2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20DA591-E39C-4E6C-BB4B-EE684CE83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5499CC-5B29-47D4-A871-27B033C07D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8B1B167-2D66-40A5-AC9C-27FF3096D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783D3-3DCA-4132-B2A2-5627560140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FACB4CE-4861-4575-AE83-AC473B98B031}"/>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8" name="Footer Placeholder 7">
            <a:extLst>
              <a:ext uri="{FF2B5EF4-FFF2-40B4-BE49-F238E27FC236}">
                <a16:creationId xmlns:a16="http://schemas.microsoft.com/office/drawing/2014/main" id="{9EF5A43D-6B04-4CCD-A27C-F171AA19FA6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284EBF1-99BC-480C-B784-039640774CA6}"/>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083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D65F-D807-4706-B9C0-F126978B7A5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F0F6EAE-DB4F-4096-B515-3B7D4F84880E}"/>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4" name="Footer Placeholder 3">
            <a:extLst>
              <a:ext uri="{FF2B5EF4-FFF2-40B4-BE49-F238E27FC236}">
                <a16:creationId xmlns:a16="http://schemas.microsoft.com/office/drawing/2014/main" id="{C376E392-1107-42CE-8FB9-0B0CBA18ED2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B3D27D1-D8C3-4AE5-A355-0F9813313C0A}"/>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30368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20C28-863C-489F-8C0E-F4B8171C2328}"/>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3" name="Footer Placeholder 2">
            <a:extLst>
              <a:ext uri="{FF2B5EF4-FFF2-40B4-BE49-F238E27FC236}">
                <a16:creationId xmlns:a16="http://schemas.microsoft.com/office/drawing/2014/main" id="{6B7182FB-D523-4DB0-B9AD-BAE379ADA24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40A248D-C794-414E-8E97-8856A8B66883}"/>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310104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EA93-5C40-477D-9294-D9226E417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030D81D-5D28-40CC-A8E8-F622D3A10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D142205-D04A-4438-8FCC-7ACCC8DE6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7EB6E-A860-4B33-8A71-D7945B9EFD26}"/>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6" name="Footer Placeholder 5">
            <a:extLst>
              <a:ext uri="{FF2B5EF4-FFF2-40B4-BE49-F238E27FC236}">
                <a16:creationId xmlns:a16="http://schemas.microsoft.com/office/drawing/2014/main" id="{A13824B4-21E3-4413-A6F0-CD6B053E4AB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AB336B0-BDDC-45D7-AEBB-DFE9D8B5FDCF}"/>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25625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9ED2-3018-4343-A422-5CB75301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A78B447-BF3B-4F39-ACE0-42EA480D1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51DCE0-E7E9-400E-8EC5-9162645B0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9641C-E539-46D1-B8CE-B6C529A6433A}"/>
              </a:ext>
            </a:extLst>
          </p:cNvPr>
          <p:cNvSpPr>
            <a:spLocks noGrp="1"/>
          </p:cNvSpPr>
          <p:nvPr>
            <p:ph type="dt" sz="half" idx="10"/>
          </p:nvPr>
        </p:nvSpPr>
        <p:spPr/>
        <p:txBody>
          <a:bodyPr/>
          <a:lstStyle/>
          <a:p>
            <a:fld id="{C8E3A886-9FF5-4C07-B38A-9B044E2BFCE9}" type="datetimeFigureOut">
              <a:rPr lang="en-IE" smtClean="0"/>
              <a:t>25/05/2020</a:t>
            </a:fld>
            <a:endParaRPr lang="en-IE"/>
          </a:p>
        </p:txBody>
      </p:sp>
      <p:sp>
        <p:nvSpPr>
          <p:cNvPr id="6" name="Footer Placeholder 5">
            <a:extLst>
              <a:ext uri="{FF2B5EF4-FFF2-40B4-BE49-F238E27FC236}">
                <a16:creationId xmlns:a16="http://schemas.microsoft.com/office/drawing/2014/main" id="{B50289DB-05D8-4A62-AAE2-04B936C63BB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5FCF54C-34A8-4B8C-B35E-8CFF5A1CF5F5}"/>
              </a:ext>
            </a:extLst>
          </p:cNvPr>
          <p:cNvSpPr>
            <a:spLocks noGrp="1"/>
          </p:cNvSpPr>
          <p:nvPr>
            <p:ph type="sldNum" sz="quarter" idx="12"/>
          </p:nvPr>
        </p:nvSpPr>
        <p:spPr/>
        <p:txBody>
          <a:bodyPr/>
          <a:lstStyle/>
          <a:p>
            <a:fld id="{49B71A30-42CB-410E-90B8-43031B8FF803}" type="slidenum">
              <a:rPr lang="en-IE" smtClean="0"/>
              <a:t>‹#›</a:t>
            </a:fld>
            <a:endParaRPr lang="en-IE"/>
          </a:p>
        </p:txBody>
      </p:sp>
    </p:spTree>
    <p:extLst>
      <p:ext uri="{BB962C8B-B14F-4D97-AF65-F5344CB8AC3E}">
        <p14:creationId xmlns:p14="http://schemas.microsoft.com/office/powerpoint/2010/main" val="16874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DBAEE-1547-44D4-959A-389E1D86C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DF55884-997F-466B-94FB-E8D7A617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DD33DEB-E83F-4DC7-9082-9385F480E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3A886-9FF5-4C07-B38A-9B044E2BFCE9}" type="datetimeFigureOut">
              <a:rPr lang="en-IE" smtClean="0"/>
              <a:t>25/05/2020</a:t>
            </a:fld>
            <a:endParaRPr lang="en-IE"/>
          </a:p>
        </p:txBody>
      </p:sp>
      <p:sp>
        <p:nvSpPr>
          <p:cNvPr id="5" name="Footer Placeholder 4">
            <a:extLst>
              <a:ext uri="{FF2B5EF4-FFF2-40B4-BE49-F238E27FC236}">
                <a16:creationId xmlns:a16="http://schemas.microsoft.com/office/drawing/2014/main" id="{63CA630E-CBF9-4EA1-A5FB-C6B9C4D09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5D867B7-083A-4AFD-9FBB-F64D3BB2B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71A30-42CB-410E-90B8-43031B8FF803}" type="slidenum">
              <a:rPr lang="en-IE" smtClean="0"/>
              <a:t>‹#›</a:t>
            </a:fld>
            <a:endParaRPr lang="en-IE"/>
          </a:p>
        </p:txBody>
      </p:sp>
    </p:spTree>
    <p:extLst>
      <p:ext uri="{BB962C8B-B14F-4D97-AF65-F5344CB8AC3E}">
        <p14:creationId xmlns:p14="http://schemas.microsoft.com/office/powerpoint/2010/main" val="202895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10.jpg"/><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83ECB08-3757-4ED5-83E2-4A5190FE7121}"/>
              </a:ext>
            </a:extLst>
          </p:cNvPr>
          <p:cNvSpPr/>
          <p:nvPr/>
        </p:nvSpPr>
        <p:spPr>
          <a:xfrm>
            <a:off x="3773488" y="870268"/>
            <a:ext cx="4645025" cy="5117465"/>
          </a:xfrm>
          <a:custGeom>
            <a:avLst/>
            <a:gdLst>
              <a:gd name="connsiteX0" fmla="*/ 5566611 w 9737558"/>
              <a:gd name="connsiteY0" fmla="*/ 1507957 h 11036968"/>
              <a:gd name="connsiteX1" fmla="*/ 5662863 w 9737558"/>
              <a:gd name="connsiteY1" fmla="*/ 1507957 h 11036968"/>
              <a:gd name="connsiteX2" fmla="*/ 5823285 w 9737558"/>
              <a:gd name="connsiteY2" fmla="*/ 1363579 h 11036968"/>
              <a:gd name="connsiteX3" fmla="*/ 6112042 w 9737558"/>
              <a:gd name="connsiteY3" fmla="*/ 1443789 h 11036968"/>
              <a:gd name="connsiteX4" fmla="*/ 6224337 w 9737558"/>
              <a:gd name="connsiteY4" fmla="*/ 1347536 h 11036968"/>
              <a:gd name="connsiteX5" fmla="*/ 6497053 w 9737558"/>
              <a:gd name="connsiteY5" fmla="*/ 1299410 h 11036968"/>
              <a:gd name="connsiteX6" fmla="*/ 6609348 w 9737558"/>
              <a:gd name="connsiteY6" fmla="*/ 866273 h 11036968"/>
              <a:gd name="connsiteX7" fmla="*/ 6513095 w 9737558"/>
              <a:gd name="connsiteY7" fmla="*/ 513347 h 11036968"/>
              <a:gd name="connsiteX8" fmla="*/ 6256421 w 9737558"/>
              <a:gd name="connsiteY8" fmla="*/ 304800 h 11036968"/>
              <a:gd name="connsiteX9" fmla="*/ 5678906 w 9737558"/>
              <a:gd name="connsiteY9" fmla="*/ 272715 h 11036968"/>
              <a:gd name="connsiteX10" fmla="*/ 5213685 w 9737558"/>
              <a:gd name="connsiteY10" fmla="*/ 417094 h 11036968"/>
              <a:gd name="connsiteX11" fmla="*/ 4860758 w 9737558"/>
              <a:gd name="connsiteY11" fmla="*/ 320842 h 11036968"/>
              <a:gd name="connsiteX12" fmla="*/ 4588042 w 9737558"/>
              <a:gd name="connsiteY12" fmla="*/ 0 h 11036968"/>
              <a:gd name="connsiteX13" fmla="*/ 4267200 w 9737558"/>
              <a:gd name="connsiteY13" fmla="*/ 48126 h 11036968"/>
              <a:gd name="connsiteX14" fmla="*/ 3962400 w 9737558"/>
              <a:gd name="connsiteY14" fmla="*/ 112294 h 11036968"/>
              <a:gd name="connsiteX15" fmla="*/ 3769895 w 9737558"/>
              <a:gd name="connsiteY15" fmla="*/ 48126 h 11036968"/>
              <a:gd name="connsiteX16" fmla="*/ 3593432 w 9737558"/>
              <a:gd name="connsiteY16" fmla="*/ 272715 h 11036968"/>
              <a:gd name="connsiteX17" fmla="*/ 3288632 w 9737558"/>
              <a:gd name="connsiteY17" fmla="*/ 513347 h 11036968"/>
              <a:gd name="connsiteX18" fmla="*/ 2967790 w 9737558"/>
              <a:gd name="connsiteY18" fmla="*/ 689810 h 11036968"/>
              <a:gd name="connsiteX19" fmla="*/ 2807369 w 9737558"/>
              <a:gd name="connsiteY19" fmla="*/ 721894 h 11036968"/>
              <a:gd name="connsiteX20" fmla="*/ 2646948 w 9737558"/>
              <a:gd name="connsiteY20" fmla="*/ 449179 h 11036968"/>
              <a:gd name="connsiteX21" fmla="*/ 2646948 w 9737558"/>
              <a:gd name="connsiteY21" fmla="*/ 304800 h 11036968"/>
              <a:gd name="connsiteX22" fmla="*/ 1941095 w 9737558"/>
              <a:gd name="connsiteY22" fmla="*/ 304800 h 11036968"/>
              <a:gd name="connsiteX23" fmla="*/ 1732548 w 9737558"/>
              <a:gd name="connsiteY23" fmla="*/ 978568 h 11036968"/>
              <a:gd name="connsiteX24" fmla="*/ 1748590 w 9737558"/>
              <a:gd name="connsiteY24" fmla="*/ 1138989 h 11036968"/>
              <a:gd name="connsiteX25" fmla="*/ 1636295 w 9737558"/>
              <a:gd name="connsiteY25" fmla="*/ 1427747 h 11036968"/>
              <a:gd name="connsiteX26" fmla="*/ 1764632 w 9737558"/>
              <a:gd name="connsiteY26" fmla="*/ 1668379 h 11036968"/>
              <a:gd name="connsiteX27" fmla="*/ 1925053 w 9737558"/>
              <a:gd name="connsiteY27" fmla="*/ 1876926 h 11036968"/>
              <a:gd name="connsiteX28" fmla="*/ 1700463 w 9737558"/>
              <a:gd name="connsiteY28" fmla="*/ 2422357 h 11036968"/>
              <a:gd name="connsiteX29" fmla="*/ 1604211 w 9737558"/>
              <a:gd name="connsiteY29" fmla="*/ 2855494 h 11036968"/>
              <a:gd name="connsiteX30" fmla="*/ 1443790 w 9737558"/>
              <a:gd name="connsiteY30" fmla="*/ 2775284 h 11036968"/>
              <a:gd name="connsiteX31" fmla="*/ 1267327 w 9737558"/>
              <a:gd name="connsiteY31" fmla="*/ 2679031 h 11036968"/>
              <a:gd name="connsiteX32" fmla="*/ 930442 w 9737558"/>
              <a:gd name="connsiteY32" fmla="*/ 2679031 h 11036968"/>
              <a:gd name="connsiteX33" fmla="*/ 866274 w 9737558"/>
              <a:gd name="connsiteY33" fmla="*/ 2630905 h 11036968"/>
              <a:gd name="connsiteX34" fmla="*/ 497306 w 9737558"/>
              <a:gd name="connsiteY34" fmla="*/ 2935705 h 11036968"/>
              <a:gd name="connsiteX35" fmla="*/ 497306 w 9737558"/>
              <a:gd name="connsiteY35" fmla="*/ 3224463 h 11036968"/>
              <a:gd name="connsiteX36" fmla="*/ 593558 w 9737558"/>
              <a:gd name="connsiteY36" fmla="*/ 3368842 h 11036968"/>
              <a:gd name="connsiteX37" fmla="*/ 80211 w 9737558"/>
              <a:gd name="connsiteY37" fmla="*/ 3705726 h 11036968"/>
              <a:gd name="connsiteX38" fmla="*/ 625642 w 9737558"/>
              <a:gd name="connsiteY38" fmla="*/ 4026568 h 11036968"/>
              <a:gd name="connsiteX39" fmla="*/ 561474 w 9737558"/>
              <a:gd name="connsiteY39" fmla="*/ 4796589 h 11036968"/>
              <a:gd name="connsiteX40" fmla="*/ 0 w 9737558"/>
              <a:gd name="connsiteY40" fmla="*/ 5245768 h 11036968"/>
              <a:gd name="connsiteX41" fmla="*/ 80211 w 9737558"/>
              <a:gd name="connsiteY41" fmla="*/ 5502442 h 11036968"/>
              <a:gd name="connsiteX42" fmla="*/ 673769 w 9737558"/>
              <a:gd name="connsiteY42" fmla="*/ 5903494 h 11036968"/>
              <a:gd name="connsiteX43" fmla="*/ 850232 w 9737558"/>
              <a:gd name="connsiteY43" fmla="*/ 6047873 h 11036968"/>
              <a:gd name="connsiteX44" fmla="*/ 1347537 w 9737558"/>
              <a:gd name="connsiteY44" fmla="*/ 6144126 h 11036968"/>
              <a:gd name="connsiteX45" fmla="*/ 1283369 w 9737558"/>
              <a:gd name="connsiteY45" fmla="*/ 6352673 h 11036968"/>
              <a:gd name="connsiteX46" fmla="*/ 786063 w 9737558"/>
              <a:gd name="connsiteY46" fmla="*/ 6384757 h 11036968"/>
              <a:gd name="connsiteX47" fmla="*/ 609600 w 9737558"/>
              <a:gd name="connsiteY47" fmla="*/ 6625389 h 11036968"/>
              <a:gd name="connsiteX48" fmla="*/ 449179 w 9737558"/>
              <a:gd name="connsiteY48" fmla="*/ 6882063 h 11036968"/>
              <a:gd name="connsiteX49" fmla="*/ 737937 w 9737558"/>
              <a:gd name="connsiteY49" fmla="*/ 7331242 h 11036968"/>
              <a:gd name="connsiteX50" fmla="*/ 1122948 w 9737558"/>
              <a:gd name="connsiteY50" fmla="*/ 7154779 h 11036968"/>
              <a:gd name="connsiteX51" fmla="*/ 2679032 w 9737558"/>
              <a:gd name="connsiteY51" fmla="*/ 7668126 h 11036968"/>
              <a:gd name="connsiteX52" fmla="*/ 2646948 w 9737558"/>
              <a:gd name="connsiteY52" fmla="*/ 7908757 h 11036968"/>
              <a:gd name="connsiteX53" fmla="*/ 3080085 w 9737558"/>
              <a:gd name="connsiteY53" fmla="*/ 8341894 h 11036968"/>
              <a:gd name="connsiteX54" fmla="*/ 3336758 w 9737558"/>
              <a:gd name="connsiteY54" fmla="*/ 8005010 h 11036968"/>
              <a:gd name="connsiteX55" fmla="*/ 4491790 w 9737558"/>
              <a:gd name="connsiteY55" fmla="*/ 8021052 h 11036968"/>
              <a:gd name="connsiteX56" fmla="*/ 4812632 w 9737558"/>
              <a:gd name="connsiteY56" fmla="*/ 8807115 h 11036968"/>
              <a:gd name="connsiteX57" fmla="*/ 5021179 w 9737558"/>
              <a:gd name="connsiteY57" fmla="*/ 8791073 h 11036968"/>
              <a:gd name="connsiteX58" fmla="*/ 5229727 w 9737558"/>
              <a:gd name="connsiteY58" fmla="*/ 9208168 h 11036968"/>
              <a:gd name="connsiteX59" fmla="*/ 5614737 w 9737558"/>
              <a:gd name="connsiteY59" fmla="*/ 8983579 h 11036968"/>
              <a:gd name="connsiteX60" fmla="*/ 6144127 w 9737558"/>
              <a:gd name="connsiteY60" fmla="*/ 8887326 h 11036968"/>
              <a:gd name="connsiteX61" fmla="*/ 6416842 w 9737558"/>
              <a:gd name="connsiteY61" fmla="*/ 9031705 h 11036968"/>
              <a:gd name="connsiteX62" fmla="*/ 6192253 w 9737558"/>
              <a:gd name="connsiteY62" fmla="*/ 10186736 h 11036968"/>
              <a:gd name="connsiteX63" fmla="*/ 7026442 w 9737558"/>
              <a:gd name="connsiteY63" fmla="*/ 10700084 h 11036968"/>
              <a:gd name="connsiteX64" fmla="*/ 7299158 w 9737558"/>
              <a:gd name="connsiteY64" fmla="*/ 10892589 h 11036968"/>
              <a:gd name="connsiteX65" fmla="*/ 7668127 w 9737558"/>
              <a:gd name="connsiteY65" fmla="*/ 11036968 h 11036968"/>
              <a:gd name="connsiteX66" fmla="*/ 8309811 w 9737558"/>
              <a:gd name="connsiteY66" fmla="*/ 10074442 h 11036968"/>
              <a:gd name="connsiteX67" fmla="*/ 8454190 w 9737558"/>
              <a:gd name="connsiteY67" fmla="*/ 8935452 h 11036968"/>
              <a:gd name="connsiteX68" fmla="*/ 8293769 w 9737558"/>
              <a:gd name="connsiteY68" fmla="*/ 8470231 h 11036968"/>
              <a:gd name="connsiteX69" fmla="*/ 8550442 w 9737558"/>
              <a:gd name="connsiteY69" fmla="*/ 8277726 h 11036968"/>
              <a:gd name="connsiteX70" fmla="*/ 8855242 w 9737558"/>
              <a:gd name="connsiteY70" fmla="*/ 8277726 h 11036968"/>
              <a:gd name="connsiteX71" fmla="*/ 8951495 w 9737558"/>
              <a:gd name="connsiteY71" fmla="*/ 7812505 h 11036968"/>
              <a:gd name="connsiteX72" fmla="*/ 9144000 w 9737558"/>
              <a:gd name="connsiteY72" fmla="*/ 7491663 h 11036968"/>
              <a:gd name="connsiteX73" fmla="*/ 8855242 w 9737558"/>
              <a:gd name="connsiteY73" fmla="*/ 6994357 h 11036968"/>
              <a:gd name="connsiteX74" fmla="*/ 8791074 w 9737558"/>
              <a:gd name="connsiteY74" fmla="*/ 6320589 h 11036968"/>
              <a:gd name="connsiteX75" fmla="*/ 8983579 w 9737558"/>
              <a:gd name="connsiteY75" fmla="*/ 6096000 h 11036968"/>
              <a:gd name="connsiteX76" fmla="*/ 9288379 w 9737558"/>
              <a:gd name="connsiteY76" fmla="*/ 5855368 h 11036968"/>
              <a:gd name="connsiteX77" fmla="*/ 9512969 w 9737558"/>
              <a:gd name="connsiteY77" fmla="*/ 5791200 h 11036968"/>
              <a:gd name="connsiteX78" fmla="*/ 9448800 w 9737558"/>
              <a:gd name="connsiteY78" fmla="*/ 5406189 h 11036968"/>
              <a:gd name="connsiteX79" fmla="*/ 9625263 w 9737558"/>
              <a:gd name="connsiteY79" fmla="*/ 5293894 h 11036968"/>
              <a:gd name="connsiteX80" fmla="*/ 9641306 w 9737558"/>
              <a:gd name="connsiteY80" fmla="*/ 4748463 h 11036968"/>
              <a:gd name="connsiteX81" fmla="*/ 9545053 w 9737558"/>
              <a:gd name="connsiteY81" fmla="*/ 4363452 h 11036968"/>
              <a:gd name="connsiteX82" fmla="*/ 9432758 w 9737558"/>
              <a:gd name="connsiteY82" fmla="*/ 4010526 h 11036968"/>
              <a:gd name="connsiteX83" fmla="*/ 9384632 w 9737558"/>
              <a:gd name="connsiteY83" fmla="*/ 3866147 h 11036968"/>
              <a:gd name="connsiteX84" fmla="*/ 9721516 w 9737558"/>
              <a:gd name="connsiteY84" fmla="*/ 3818021 h 11036968"/>
              <a:gd name="connsiteX85" fmla="*/ 9737558 w 9737558"/>
              <a:gd name="connsiteY85" fmla="*/ 3625515 h 11036968"/>
              <a:gd name="connsiteX86" fmla="*/ 9400674 w 9737558"/>
              <a:gd name="connsiteY86" fmla="*/ 3561347 h 11036968"/>
              <a:gd name="connsiteX87" fmla="*/ 9111916 w 9737558"/>
              <a:gd name="connsiteY87" fmla="*/ 3561347 h 11036968"/>
              <a:gd name="connsiteX88" fmla="*/ 9047748 w 9737558"/>
              <a:gd name="connsiteY88" fmla="*/ 3785936 h 11036968"/>
              <a:gd name="connsiteX89" fmla="*/ 8903369 w 9737558"/>
              <a:gd name="connsiteY89" fmla="*/ 3914273 h 11036968"/>
              <a:gd name="connsiteX90" fmla="*/ 8454190 w 9737558"/>
              <a:gd name="connsiteY90" fmla="*/ 3320715 h 11036968"/>
              <a:gd name="connsiteX91" fmla="*/ 8630653 w 9737558"/>
              <a:gd name="connsiteY91" fmla="*/ 3176336 h 11036968"/>
              <a:gd name="connsiteX92" fmla="*/ 7780421 w 9737558"/>
              <a:gd name="connsiteY92" fmla="*/ 2935705 h 11036968"/>
              <a:gd name="connsiteX93" fmla="*/ 7299158 w 9737558"/>
              <a:gd name="connsiteY93" fmla="*/ 2871536 h 11036968"/>
              <a:gd name="connsiteX94" fmla="*/ 7074569 w 9737558"/>
              <a:gd name="connsiteY94" fmla="*/ 2695073 h 11036968"/>
              <a:gd name="connsiteX95" fmla="*/ 6866021 w 9737558"/>
              <a:gd name="connsiteY95" fmla="*/ 2197768 h 11036968"/>
              <a:gd name="connsiteX96" fmla="*/ 6753727 w 9737558"/>
              <a:gd name="connsiteY96" fmla="*/ 2085473 h 11036968"/>
              <a:gd name="connsiteX97" fmla="*/ 5967663 w 9737558"/>
              <a:gd name="connsiteY97" fmla="*/ 2326105 h 11036968"/>
              <a:gd name="connsiteX98" fmla="*/ 5550569 w 9737558"/>
              <a:gd name="connsiteY98" fmla="*/ 1812757 h 11036968"/>
              <a:gd name="connsiteX99" fmla="*/ 5566611 w 9737558"/>
              <a:gd name="connsiteY99" fmla="*/ 1507957 h 110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737558" h="11036968">
                <a:moveTo>
                  <a:pt x="5566611" y="1507957"/>
                </a:moveTo>
                <a:lnTo>
                  <a:pt x="5662863" y="1507957"/>
                </a:lnTo>
                <a:lnTo>
                  <a:pt x="5823285" y="1363579"/>
                </a:lnTo>
                <a:lnTo>
                  <a:pt x="6112042" y="1443789"/>
                </a:lnTo>
                <a:lnTo>
                  <a:pt x="6224337" y="1347536"/>
                </a:lnTo>
                <a:lnTo>
                  <a:pt x="6497053" y="1299410"/>
                </a:lnTo>
                <a:lnTo>
                  <a:pt x="6609348" y="866273"/>
                </a:lnTo>
                <a:lnTo>
                  <a:pt x="6513095" y="513347"/>
                </a:lnTo>
                <a:lnTo>
                  <a:pt x="6256421" y="304800"/>
                </a:lnTo>
                <a:lnTo>
                  <a:pt x="5678906" y="272715"/>
                </a:lnTo>
                <a:lnTo>
                  <a:pt x="5213685" y="417094"/>
                </a:lnTo>
                <a:lnTo>
                  <a:pt x="4860758" y="320842"/>
                </a:lnTo>
                <a:lnTo>
                  <a:pt x="4588042" y="0"/>
                </a:lnTo>
                <a:lnTo>
                  <a:pt x="4267200" y="48126"/>
                </a:lnTo>
                <a:lnTo>
                  <a:pt x="3962400" y="112294"/>
                </a:lnTo>
                <a:lnTo>
                  <a:pt x="3769895" y="48126"/>
                </a:lnTo>
                <a:lnTo>
                  <a:pt x="3593432" y="272715"/>
                </a:lnTo>
                <a:lnTo>
                  <a:pt x="3288632" y="513347"/>
                </a:lnTo>
                <a:lnTo>
                  <a:pt x="2967790" y="689810"/>
                </a:lnTo>
                <a:lnTo>
                  <a:pt x="2807369" y="721894"/>
                </a:lnTo>
                <a:lnTo>
                  <a:pt x="2646948" y="449179"/>
                </a:lnTo>
                <a:lnTo>
                  <a:pt x="2646948" y="304800"/>
                </a:lnTo>
                <a:lnTo>
                  <a:pt x="1941095" y="304800"/>
                </a:lnTo>
                <a:lnTo>
                  <a:pt x="1732548" y="978568"/>
                </a:lnTo>
                <a:lnTo>
                  <a:pt x="1748590" y="1138989"/>
                </a:lnTo>
                <a:lnTo>
                  <a:pt x="1636295" y="1427747"/>
                </a:lnTo>
                <a:lnTo>
                  <a:pt x="1764632" y="1668379"/>
                </a:lnTo>
                <a:lnTo>
                  <a:pt x="1925053" y="1876926"/>
                </a:lnTo>
                <a:lnTo>
                  <a:pt x="1700463" y="2422357"/>
                </a:lnTo>
                <a:lnTo>
                  <a:pt x="1604211" y="2855494"/>
                </a:lnTo>
                <a:lnTo>
                  <a:pt x="1443790" y="2775284"/>
                </a:lnTo>
                <a:lnTo>
                  <a:pt x="1267327" y="2679031"/>
                </a:lnTo>
                <a:lnTo>
                  <a:pt x="930442" y="2679031"/>
                </a:lnTo>
                <a:lnTo>
                  <a:pt x="866274" y="2630905"/>
                </a:lnTo>
                <a:lnTo>
                  <a:pt x="497306" y="2935705"/>
                </a:lnTo>
                <a:lnTo>
                  <a:pt x="497306" y="3224463"/>
                </a:lnTo>
                <a:lnTo>
                  <a:pt x="593558" y="3368842"/>
                </a:lnTo>
                <a:lnTo>
                  <a:pt x="80211" y="3705726"/>
                </a:lnTo>
                <a:lnTo>
                  <a:pt x="625642" y="4026568"/>
                </a:lnTo>
                <a:lnTo>
                  <a:pt x="561474" y="4796589"/>
                </a:lnTo>
                <a:lnTo>
                  <a:pt x="0" y="5245768"/>
                </a:lnTo>
                <a:lnTo>
                  <a:pt x="80211" y="5502442"/>
                </a:lnTo>
                <a:lnTo>
                  <a:pt x="673769" y="5903494"/>
                </a:lnTo>
                <a:lnTo>
                  <a:pt x="850232" y="6047873"/>
                </a:lnTo>
                <a:lnTo>
                  <a:pt x="1347537" y="6144126"/>
                </a:lnTo>
                <a:lnTo>
                  <a:pt x="1283369" y="6352673"/>
                </a:lnTo>
                <a:lnTo>
                  <a:pt x="786063" y="6384757"/>
                </a:lnTo>
                <a:lnTo>
                  <a:pt x="609600" y="6625389"/>
                </a:lnTo>
                <a:lnTo>
                  <a:pt x="449179" y="6882063"/>
                </a:lnTo>
                <a:lnTo>
                  <a:pt x="737937" y="7331242"/>
                </a:lnTo>
                <a:lnTo>
                  <a:pt x="1122948" y="7154779"/>
                </a:lnTo>
                <a:lnTo>
                  <a:pt x="2679032" y="7668126"/>
                </a:lnTo>
                <a:lnTo>
                  <a:pt x="2646948" y="7908757"/>
                </a:lnTo>
                <a:lnTo>
                  <a:pt x="3080085" y="8341894"/>
                </a:lnTo>
                <a:lnTo>
                  <a:pt x="3336758" y="8005010"/>
                </a:lnTo>
                <a:lnTo>
                  <a:pt x="4491790" y="8021052"/>
                </a:lnTo>
                <a:lnTo>
                  <a:pt x="4812632" y="8807115"/>
                </a:lnTo>
                <a:lnTo>
                  <a:pt x="5021179" y="8791073"/>
                </a:lnTo>
                <a:lnTo>
                  <a:pt x="5229727" y="9208168"/>
                </a:lnTo>
                <a:lnTo>
                  <a:pt x="5614737" y="8983579"/>
                </a:lnTo>
                <a:lnTo>
                  <a:pt x="6144127" y="8887326"/>
                </a:lnTo>
                <a:lnTo>
                  <a:pt x="6416842" y="9031705"/>
                </a:lnTo>
                <a:lnTo>
                  <a:pt x="6192253" y="10186736"/>
                </a:lnTo>
                <a:lnTo>
                  <a:pt x="7026442" y="10700084"/>
                </a:lnTo>
                <a:lnTo>
                  <a:pt x="7299158" y="10892589"/>
                </a:lnTo>
                <a:lnTo>
                  <a:pt x="7668127" y="11036968"/>
                </a:lnTo>
                <a:lnTo>
                  <a:pt x="8309811" y="10074442"/>
                </a:lnTo>
                <a:lnTo>
                  <a:pt x="8454190" y="8935452"/>
                </a:lnTo>
                <a:lnTo>
                  <a:pt x="8293769" y="8470231"/>
                </a:lnTo>
                <a:lnTo>
                  <a:pt x="8550442" y="8277726"/>
                </a:lnTo>
                <a:lnTo>
                  <a:pt x="8855242" y="8277726"/>
                </a:lnTo>
                <a:lnTo>
                  <a:pt x="8951495" y="7812505"/>
                </a:lnTo>
                <a:lnTo>
                  <a:pt x="9144000" y="7491663"/>
                </a:lnTo>
                <a:lnTo>
                  <a:pt x="8855242" y="6994357"/>
                </a:lnTo>
                <a:lnTo>
                  <a:pt x="8791074" y="6320589"/>
                </a:lnTo>
                <a:lnTo>
                  <a:pt x="8983579" y="6096000"/>
                </a:lnTo>
                <a:lnTo>
                  <a:pt x="9288379" y="5855368"/>
                </a:lnTo>
                <a:lnTo>
                  <a:pt x="9512969" y="5791200"/>
                </a:lnTo>
                <a:lnTo>
                  <a:pt x="9448800" y="5406189"/>
                </a:lnTo>
                <a:lnTo>
                  <a:pt x="9625263" y="5293894"/>
                </a:lnTo>
                <a:lnTo>
                  <a:pt x="9641306" y="4748463"/>
                </a:lnTo>
                <a:lnTo>
                  <a:pt x="9545053" y="4363452"/>
                </a:lnTo>
                <a:lnTo>
                  <a:pt x="9432758" y="4010526"/>
                </a:lnTo>
                <a:lnTo>
                  <a:pt x="9384632" y="3866147"/>
                </a:lnTo>
                <a:lnTo>
                  <a:pt x="9721516" y="3818021"/>
                </a:lnTo>
                <a:lnTo>
                  <a:pt x="9737558" y="3625515"/>
                </a:lnTo>
                <a:lnTo>
                  <a:pt x="9400674" y="3561347"/>
                </a:lnTo>
                <a:lnTo>
                  <a:pt x="9111916" y="3561347"/>
                </a:lnTo>
                <a:lnTo>
                  <a:pt x="9047748" y="3785936"/>
                </a:lnTo>
                <a:lnTo>
                  <a:pt x="8903369" y="3914273"/>
                </a:lnTo>
                <a:lnTo>
                  <a:pt x="8454190" y="3320715"/>
                </a:lnTo>
                <a:lnTo>
                  <a:pt x="8630653" y="3176336"/>
                </a:lnTo>
                <a:lnTo>
                  <a:pt x="7780421" y="2935705"/>
                </a:lnTo>
                <a:lnTo>
                  <a:pt x="7299158" y="2871536"/>
                </a:lnTo>
                <a:lnTo>
                  <a:pt x="7074569" y="2695073"/>
                </a:lnTo>
                <a:lnTo>
                  <a:pt x="6866021" y="2197768"/>
                </a:lnTo>
                <a:lnTo>
                  <a:pt x="6753727" y="2085473"/>
                </a:lnTo>
                <a:lnTo>
                  <a:pt x="5967663" y="2326105"/>
                </a:lnTo>
                <a:lnTo>
                  <a:pt x="5550569" y="1812757"/>
                </a:lnTo>
                <a:lnTo>
                  <a:pt x="5566611" y="1507957"/>
                </a:lnTo>
                <a:close/>
              </a:path>
            </a:pathLst>
          </a:custGeom>
          <a:solidFill>
            <a:schemeClr val="accent1">
              <a:lumMod val="20000"/>
              <a:lumOff val="80000"/>
            </a:schemeClr>
          </a:solidFill>
          <a:ln w="19050" cap="flat" cmpd="sng" algn="ctr">
            <a:solidFill>
              <a:srgbClr val="A5A5A5">
                <a:lumMod val="75000"/>
                <a:alpha val="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63063" y="105104"/>
            <a:ext cx="11699730" cy="846852"/>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967671" y="578834"/>
            <a:ext cx="10696009" cy="6032421"/>
          </a:xfrm>
          <a:prstGeom prst="rect">
            <a:avLst/>
          </a:prstGeom>
          <a:noFill/>
        </p:spPr>
        <p:txBody>
          <a:bodyPr wrap="square" rtlCol="0">
            <a:spAutoFit/>
          </a:bodyPr>
          <a:lstStyle/>
          <a:p>
            <a:pPr>
              <a:spcBef>
                <a:spcPts val="600"/>
              </a:spcBef>
              <a:spcAft>
                <a:spcPts val="600"/>
              </a:spcAft>
            </a:pPr>
            <a:endParaRPr lang="en-US" altLang="en-US" sz="3600" b="1" dirty="0">
              <a:solidFill>
                <a:srgbClr val="002060"/>
              </a:solidFill>
            </a:endParaRPr>
          </a:p>
          <a:p>
            <a:pPr>
              <a:spcBef>
                <a:spcPts val="600"/>
              </a:spcBef>
              <a:spcAft>
                <a:spcPts val="600"/>
              </a:spcAft>
            </a:pPr>
            <a:endParaRPr lang="en-US" altLang="en-US" sz="3600" b="1" dirty="0">
              <a:solidFill>
                <a:srgbClr val="002060"/>
              </a:solidFill>
            </a:endParaRPr>
          </a:p>
          <a:p>
            <a:pPr algn="ctr">
              <a:spcBef>
                <a:spcPts val="600"/>
              </a:spcBef>
              <a:spcAft>
                <a:spcPts val="600"/>
              </a:spcAft>
            </a:pPr>
            <a:r>
              <a:rPr lang="en-US" altLang="en-US" sz="3600" b="1" dirty="0">
                <a:solidFill>
                  <a:srgbClr val="002060"/>
                </a:solidFill>
              </a:rPr>
              <a:t>Review of the South Dublin County Development Plan 2016-2022</a:t>
            </a:r>
          </a:p>
          <a:p>
            <a:pPr algn="ctr">
              <a:spcBef>
                <a:spcPts val="600"/>
              </a:spcBef>
              <a:spcAft>
                <a:spcPts val="600"/>
              </a:spcAft>
            </a:pPr>
            <a:r>
              <a:rPr lang="en-US" altLang="en-US" sz="3600" b="1" dirty="0">
                <a:solidFill>
                  <a:srgbClr val="002060"/>
                </a:solidFill>
              </a:rPr>
              <a:t>Preparation of a new Development Plan 2022-2028</a:t>
            </a:r>
          </a:p>
          <a:p>
            <a:pPr>
              <a:spcBef>
                <a:spcPts val="600"/>
              </a:spcBef>
              <a:spcAft>
                <a:spcPts val="600"/>
              </a:spcAft>
            </a:pPr>
            <a:endParaRPr lang="en-US" altLang="en-US" sz="3600" b="1" dirty="0">
              <a:solidFill>
                <a:srgbClr val="002060"/>
              </a:solidFill>
            </a:endParaRPr>
          </a:p>
          <a:p>
            <a:pPr>
              <a:spcBef>
                <a:spcPts val="600"/>
              </a:spcBef>
              <a:spcAft>
                <a:spcPts val="600"/>
              </a:spcAft>
            </a:pPr>
            <a:endParaRPr lang="en-US" altLang="en-US" sz="3600" b="1" dirty="0">
              <a:solidFill>
                <a:srgbClr val="002060"/>
              </a:solidFill>
            </a:endParaRPr>
          </a:p>
          <a:p>
            <a:pPr>
              <a:spcBef>
                <a:spcPts val="600"/>
              </a:spcBef>
              <a:spcAft>
                <a:spcPts val="600"/>
              </a:spcAft>
            </a:pPr>
            <a:r>
              <a:rPr lang="en-US" altLang="en-US" sz="2800" b="1" dirty="0">
                <a:solidFill>
                  <a:srgbClr val="002060"/>
                </a:solidFill>
              </a:rPr>
              <a:t>Presentation to SPC 28</a:t>
            </a:r>
            <a:r>
              <a:rPr lang="en-US" altLang="en-US" sz="2800" b="1" baseline="30000" dirty="0">
                <a:solidFill>
                  <a:srgbClr val="002060"/>
                </a:solidFill>
              </a:rPr>
              <a:t>th</a:t>
            </a:r>
            <a:r>
              <a:rPr lang="en-US" altLang="en-US" sz="2800" b="1" dirty="0">
                <a:solidFill>
                  <a:srgbClr val="002060"/>
                </a:solidFill>
              </a:rPr>
              <a:t> May 2020</a:t>
            </a:r>
          </a:p>
          <a:p>
            <a:pPr>
              <a:spcBef>
                <a:spcPts val="600"/>
              </a:spcBef>
              <a:spcAft>
                <a:spcPts val="600"/>
              </a:spcAft>
            </a:pPr>
            <a:endParaRPr lang="en-US" altLang="en-US" sz="3200" b="1" dirty="0">
              <a:solidFill>
                <a:schemeClr val="accent2"/>
              </a:solidFill>
            </a:endParaRPr>
          </a:p>
        </p:txBody>
      </p:sp>
      <p:pic>
        <p:nvPicPr>
          <p:cNvPr id="12" name="Picture 11">
            <a:extLst>
              <a:ext uri="{FF2B5EF4-FFF2-40B4-BE49-F238E27FC236}">
                <a16:creationId xmlns:a16="http://schemas.microsoft.com/office/drawing/2014/main" id="{2430EAB7-8953-4FB8-A1AD-7B663872A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2386" y="6126082"/>
            <a:ext cx="1523371" cy="734155"/>
          </a:xfrm>
          <a:prstGeom prst="rect">
            <a:avLst/>
          </a:prstGeom>
        </p:spPr>
      </p:pic>
    </p:spTree>
    <p:extLst>
      <p:ext uri="{BB962C8B-B14F-4D97-AF65-F5344CB8AC3E}">
        <p14:creationId xmlns:p14="http://schemas.microsoft.com/office/powerpoint/2010/main" val="68331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Introduction </a:t>
            </a:r>
            <a:r>
              <a:rPr lang="en-US" altLang="en-US" sz="3200" b="1" dirty="0">
                <a:solidFill>
                  <a:schemeClr val="accent2"/>
                </a:solidFill>
              </a:rPr>
              <a:t>  </a:t>
            </a:r>
          </a:p>
        </p:txBody>
      </p:sp>
      <p:pic>
        <p:nvPicPr>
          <p:cNvPr id="19" name="Picture 18">
            <a:extLst>
              <a:ext uri="{FF2B5EF4-FFF2-40B4-BE49-F238E27FC236}">
                <a16:creationId xmlns:a16="http://schemas.microsoft.com/office/drawing/2014/main" id="{A70CE381-4F02-47FA-B0FE-03003594C73B}"/>
              </a:ext>
            </a:extLst>
          </p:cNvPr>
          <p:cNvPicPr>
            <a:picLocks noChangeAspect="1"/>
          </p:cNvPicPr>
          <p:nvPr/>
        </p:nvPicPr>
        <p:blipFill>
          <a:blip r:embed="rId5"/>
          <a:stretch>
            <a:fillRect/>
          </a:stretch>
        </p:blipFill>
        <p:spPr>
          <a:xfrm>
            <a:off x="7582382" y="1191520"/>
            <a:ext cx="2843497" cy="4038774"/>
          </a:xfrm>
          <a:prstGeom prst="rect">
            <a:avLst/>
          </a:prstGeom>
          <a:ln>
            <a:solidFill>
              <a:schemeClr val="bg2">
                <a:lumMod val="75000"/>
              </a:schemeClr>
            </a:solidFill>
          </a:ln>
          <a:effectLst>
            <a:outerShdw blurRad="50800" dist="38100" dir="13500000" sx="102000" sy="102000" algn="br" rotWithShape="0">
              <a:prstClr val="black">
                <a:alpha val="43000"/>
              </a:prstClr>
            </a:outerShdw>
          </a:effectLst>
        </p:spPr>
      </p:pic>
      <p:sp>
        <p:nvSpPr>
          <p:cNvPr id="3" name="TextBox 2">
            <a:extLst>
              <a:ext uri="{FF2B5EF4-FFF2-40B4-BE49-F238E27FC236}">
                <a16:creationId xmlns:a16="http://schemas.microsoft.com/office/drawing/2014/main" id="{722A1BED-CB6A-40CA-812D-952906A4C68A}"/>
              </a:ext>
            </a:extLst>
          </p:cNvPr>
          <p:cNvSpPr txBox="1"/>
          <p:nvPr/>
        </p:nvSpPr>
        <p:spPr>
          <a:xfrm>
            <a:off x="515007" y="1355834"/>
            <a:ext cx="6547945" cy="4139595"/>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Purpose of a Development Plan</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Timelines &amp; Process</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Key themes at Pre-Draft Stage</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SPC consultation and feedback</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Identification of SPC key issues</a:t>
            </a:r>
          </a:p>
          <a:p>
            <a:pPr marL="285750" indent="-285750">
              <a:buFont typeface="Arial" panose="020B0604020202020204" pitchFamily="34" charset="0"/>
              <a:buChar char="•"/>
            </a:pPr>
            <a:endParaRPr lang="en-IE" sz="2800" dirty="0"/>
          </a:p>
        </p:txBody>
      </p:sp>
    </p:spTree>
    <p:extLst>
      <p:ext uri="{BB962C8B-B14F-4D97-AF65-F5344CB8AC3E}">
        <p14:creationId xmlns:p14="http://schemas.microsoft.com/office/powerpoint/2010/main" val="19667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Purpose </a:t>
            </a:r>
            <a:r>
              <a:rPr lang="en-US" altLang="en-US" sz="3200" b="1" dirty="0">
                <a:solidFill>
                  <a:schemeClr val="accent2"/>
                </a:solidFill>
              </a:rPr>
              <a:t>  </a:t>
            </a:r>
          </a:p>
        </p:txBody>
      </p:sp>
      <p:pic>
        <p:nvPicPr>
          <p:cNvPr id="2" name="Picture 1">
            <a:extLst>
              <a:ext uri="{FF2B5EF4-FFF2-40B4-BE49-F238E27FC236}">
                <a16:creationId xmlns:a16="http://schemas.microsoft.com/office/drawing/2014/main" id="{49467A0D-3F4C-4241-AEE8-889AE395B3C6}"/>
              </a:ext>
            </a:extLst>
          </p:cNvPr>
          <p:cNvPicPr>
            <a:picLocks noChangeAspect="1"/>
          </p:cNvPicPr>
          <p:nvPr/>
        </p:nvPicPr>
        <p:blipFill>
          <a:blip r:embed="rId5"/>
          <a:stretch>
            <a:fillRect/>
          </a:stretch>
        </p:blipFill>
        <p:spPr>
          <a:xfrm rot="-600000">
            <a:off x="7804068" y="695842"/>
            <a:ext cx="3187864" cy="4572235"/>
          </a:xfrm>
          <a:prstGeom prst="rect">
            <a:avLst/>
          </a:prstGeom>
          <a:effectLst>
            <a:outerShdw blurRad="50800" dist="330200" dir="7500000" algn="ctr" rotWithShape="0">
              <a:schemeClr val="bg2"/>
            </a:outerShdw>
          </a:effectLst>
        </p:spPr>
      </p:pic>
      <p:sp>
        <p:nvSpPr>
          <p:cNvPr id="3" name="TextBox 2">
            <a:extLst>
              <a:ext uri="{FF2B5EF4-FFF2-40B4-BE49-F238E27FC236}">
                <a16:creationId xmlns:a16="http://schemas.microsoft.com/office/drawing/2014/main" id="{AEC8E90F-F071-4B44-AD97-96B9F00D6F5C}"/>
              </a:ext>
            </a:extLst>
          </p:cNvPr>
          <p:cNvSpPr txBox="1"/>
          <p:nvPr/>
        </p:nvSpPr>
        <p:spPr>
          <a:xfrm>
            <a:off x="286951" y="1387366"/>
            <a:ext cx="6324056" cy="5112169"/>
          </a:xfrm>
          <a:prstGeom prst="rect">
            <a:avLst/>
          </a:prstGeom>
          <a:noFill/>
        </p:spPr>
        <p:txBody>
          <a:bodyPr wrap="square" rtlCol="0">
            <a:spAutoFit/>
          </a:bodyPr>
          <a:lstStyle/>
          <a:p>
            <a:pPr marL="228600" indent="-457200" algn="just">
              <a:lnSpc>
                <a:spcPct val="90000"/>
              </a:lnSpc>
              <a:spcAft>
                <a:spcPts val="1800"/>
              </a:spcAft>
              <a:buFont typeface="Wingdings" panose="05000000000000000000" pitchFamily="2" charset="2"/>
              <a:buChar char="Ø"/>
            </a:pPr>
            <a:r>
              <a:rPr lang="en-US" sz="2800" dirty="0"/>
              <a:t>To </a:t>
            </a:r>
            <a:r>
              <a:rPr lang="en-US" sz="2800" b="1" dirty="0"/>
              <a:t>deliver an overall strategy for the proper planning and sustainable development </a:t>
            </a:r>
            <a:r>
              <a:rPr lang="en-US" sz="2800" dirty="0"/>
              <a:t>of South County Dublin</a:t>
            </a:r>
          </a:p>
          <a:p>
            <a:pPr marL="228600" indent="-457200" algn="just">
              <a:lnSpc>
                <a:spcPct val="90000"/>
              </a:lnSpc>
              <a:spcAft>
                <a:spcPts val="1800"/>
              </a:spcAft>
              <a:buFont typeface="Wingdings" panose="05000000000000000000" pitchFamily="2" charset="2"/>
              <a:buChar char="Ø"/>
            </a:pPr>
            <a:r>
              <a:rPr lang="en-US" sz="2800" dirty="0"/>
              <a:t>Set out the planning and development </a:t>
            </a:r>
            <a:r>
              <a:rPr lang="en-US" sz="2800" b="1" dirty="0"/>
              <a:t>objectives</a:t>
            </a:r>
            <a:r>
              <a:rPr lang="en-US" sz="2800" dirty="0"/>
              <a:t> of the planning authority for a </a:t>
            </a:r>
            <a:r>
              <a:rPr lang="en-US" sz="2800" b="1" dirty="0"/>
              <a:t>six-year period</a:t>
            </a:r>
            <a:r>
              <a:rPr lang="en-US" sz="2800" dirty="0"/>
              <a:t> in both a written statement and maps</a:t>
            </a:r>
          </a:p>
          <a:p>
            <a:pPr marL="228600" indent="-457200">
              <a:lnSpc>
                <a:spcPct val="90000"/>
              </a:lnSpc>
              <a:spcAft>
                <a:spcPts val="600"/>
              </a:spcAft>
              <a:buFont typeface="Wingdings" panose="05000000000000000000" pitchFamily="2" charset="2"/>
              <a:buChar char="Ø"/>
            </a:pPr>
            <a:r>
              <a:rPr lang="en-US" sz="2800" dirty="0"/>
              <a:t>Set out a ‘</a:t>
            </a:r>
            <a:r>
              <a:rPr lang="en-US" sz="2800" b="1" dirty="0"/>
              <a:t>core strategy</a:t>
            </a:r>
            <a:r>
              <a:rPr lang="en-US" sz="2800" dirty="0"/>
              <a:t>’ for location and quantum of housing and employment</a:t>
            </a:r>
          </a:p>
          <a:p>
            <a:pPr indent="-228600">
              <a:lnSpc>
                <a:spcPct val="90000"/>
              </a:lnSpc>
              <a:spcAft>
                <a:spcPts val="600"/>
              </a:spcAft>
              <a:buFont typeface="Arial" panose="020B0604020202020204" pitchFamily="34" charset="0"/>
              <a:buChar char="•"/>
            </a:pPr>
            <a:endParaRPr lang="en-US" dirty="0"/>
          </a:p>
          <a:p>
            <a:endParaRPr lang="en-IE" dirty="0"/>
          </a:p>
        </p:txBody>
      </p:sp>
    </p:spTree>
    <p:extLst>
      <p:ext uri="{BB962C8B-B14F-4D97-AF65-F5344CB8AC3E}">
        <p14:creationId xmlns:p14="http://schemas.microsoft.com/office/powerpoint/2010/main" val="409341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pic>
        <p:nvPicPr>
          <p:cNvPr id="11" name="Picture 10">
            <a:extLst>
              <a:ext uri="{FF2B5EF4-FFF2-40B4-BE49-F238E27FC236}">
                <a16:creationId xmlns:a16="http://schemas.microsoft.com/office/drawing/2014/main" id="{CB8E4128-446E-4EAD-98B1-427B504B575B}"/>
              </a:ext>
            </a:extLst>
          </p:cNvPr>
          <p:cNvPicPr>
            <a:picLocks noChangeAspect="1"/>
          </p:cNvPicPr>
          <p:nvPr/>
        </p:nvPicPr>
        <p:blipFill>
          <a:blip r:embed="rId5"/>
          <a:stretch>
            <a:fillRect/>
          </a:stretch>
        </p:blipFill>
        <p:spPr>
          <a:xfrm>
            <a:off x="7507558" y="892946"/>
            <a:ext cx="4526381" cy="4628481"/>
          </a:xfrm>
          <a:prstGeom prst="rect">
            <a:avLst/>
          </a:prstGeom>
        </p:spPr>
      </p:pic>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Context – A Hierarchy of Plans </a:t>
            </a:r>
            <a:r>
              <a:rPr lang="en-US" altLang="en-US" sz="3200" b="1" dirty="0">
                <a:solidFill>
                  <a:schemeClr val="accent2"/>
                </a:solidFill>
              </a:rPr>
              <a:t>  </a:t>
            </a:r>
          </a:p>
        </p:txBody>
      </p:sp>
      <p:pic>
        <p:nvPicPr>
          <p:cNvPr id="9" name="Picture 2" descr="Image result for hierarchy of plans planning ireland">
            <a:extLst>
              <a:ext uri="{FF2B5EF4-FFF2-40B4-BE49-F238E27FC236}">
                <a16:creationId xmlns:a16="http://schemas.microsoft.com/office/drawing/2014/main" id="{2FBDD21C-1DD5-46B9-92C6-E36B14EA46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67" b="23533"/>
          <a:stretch/>
        </p:blipFill>
        <p:spPr bwMode="auto">
          <a:xfrm>
            <a:off x="286951" y="1513490"/>
            <a:ext cx="7220607" cy="406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6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7675B0-7F23-4E3A-8E32-5B4D29F771F3}"/>
              </a:ext>
            </a:extLst>
          </p:cNvPr>
          <p:cNvGrpSpPr/>
          <p:nvPr/>
        </p:nvGrpSpPr>
        <p:grpSpPr>
          <a:xfrm>
            <a:off x="2683763" y="1036194"/>
            <a:ext cx="7671911" cy="5077060"/>
            <a:chOff x="-7465" y="0"/>
            <a:chExt cx="5372374" cy="3145792"/>
          </a:xfrm>
        </p:grpSpPr>
        <p:sp>
          <p:nvSpPr>
            <p:cNvPr id="8" name="AutoShape 2">
              <a:extLst>
                <a:ext uri="{FF2B5EF4-FFF2-40B4-BE49-F238E27FC236}">
                  <a16:creationId xmlns:a16="http://schemas.microsoft.com/office/drawing/2014/main" id="{5F427308-43E7-43CB-98CD-33C9AEA661C2}"/>
                </a:ext>
              </a:extLst>
            </p:cNvPr>
            <p:cNvSpPr>
              <a:spLocks noChangeArrowheads="1"/>
            </p:cNvSpPr>
            <p:nvPr/>
          </p:nvSpPr>
          <p:spPr bwMode="auto">
            <a:xfrm rot="5400000">
              <a:off x="163361" y="-163361"/>
              <a:ext cx="856284" cy="1183005"/>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400" b="1" i="1" dirty="0">
                  <a:effectLst/>
                  <a:latin typeface="Calibri Light" panose="020F0302020204030204" pitchFamily="34" charset="0"/>
                  <a:ea typeface="Times New Roman" panose="02020603050405020304" pitchFamily="18" charset="0"/>
                  <a:cs typeface="Times New Roman" panose="02020603050405020304" pitchFamily="18" charset="0"/>
                </a:rPr>
                <a:t>Zoning of Land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C3FB21F4-D67A-4D38-8919-F8298366CBAB}"/>
                </a:ext>
              </a:extLst>
            </p:cNvPr>
            <p:cNvSpPr>
              <a:spLocks noChangeArrowheads="1"/>
            </p:cNvSpPr>
            <p:nvPr/>
          </p:nvSpPr>
          <p:spPr bwMode="auto">
            <a:xfrm rot="5400000">
              <a:off x="4275866" y="-166456"/>
              <a:ext cx="847725" cy="1207770"/>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GB" sz="1400" b="1" i="1" dirty="0">
                  <a:effectLst/>
                  <a:latin typeface="Calibri Light" panose="020F0302020204030204" pitchFamily="34" charset="0"/>
                  <a:ea typeface="Times New Roman" panose="02020603050405020304" pitchFamily="18" charset="0"/>
                  <a:cs typeface="Times New Roman" panose="02020603050405020304" pitchFamily="18" charset="0"/>
                </a:rPr>
                <a:t>Services for  Communities</a:t>
              </a:r>
            </a:p>
            <a:p>
              <a:pPr algn="ctr">
                <a:lnSpc>
                  <a:spcPct val="107000"/>
                </a:lnSpc>
                <a:spcAft>
                  <a:spcPts val="800"/>
                </a:spcAft>
              </a:pPr>
              <a:r>
                <a:rPr lang="en-GB" sz="1400" b="1" i="1" dirty="0">
                  <a:latin typeface="Calibri Light" panose="020F0302020204030204" pitchFamily="34" charset="0"/>
                  <a:ea typeface="Calibri" panose="020F0502020204030204" pitchFamily="34" charset="0"/>
                  <a:cs typeface="Times New Roman" panose="02020603050405020304" pitchFamily="18" charset="0"/>
                </a:rPr>
                <a:t>Social, community, cultural integration with planning</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utoShape 2">
              <a:extLst>
                <a:ext uri="{FF2B5EF4-FFF2-40B4-BE49-F238E27FC236}">
                  <a16:creationId xmlns:a16="http://schemas.microsoft.com/office/drawing/2014/main" id="{772AA109-605F-4AE2-9966-C6FEA50E25AC}"/>
                </a:ext>
              </a:extLst>
            </p:cNvPr>
            <p:cNvSpPr>
              <a:spLocks noChangeArrowheads="1"/>
            </p:cNvSpPr>
            <p:nvPr/>
          </p:nvSpPr>
          <p:spPr bwMode="auto">
            <a:xfrm rot="5400000">
              <a:off x="1264222" y="39775"/>
              <a:ext cx="1346233" cy="1269365"/>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400" b="1" i="1" dirty="0">
                  <a:effectLst/>
                  <a:latin typeface="Calibri Light" panose="020F0302020204030204" pitchFamily="34" charset="0"/>
                  <a:ea typeface="Times New Roman" panose="02020603050405020304" pitchFamily="18" charset="0"/>
                  <a:cs typeface="Times New Roman" panose="02020603050405020304" pitchFamily="18" charset="0"/>
                </a:rPr>
                <a:t>Conservation &amp; Protection of the Environment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utoShape 2">
              <a:extLst>
                <a:ext uri="{FF2B5EF4-FFF2-40B4-BE49-F238E27FC236}">
                  <a16:creationId xmlns:a16="http://schemas.microsoft.com/office/drawing/2014/main" id="{2DDCB217-900A-462D-83D8-22FC67A76BBD}"/>
                </a:ext>
              </a:extLst>
            </p:cNvPr>
            <p:cNvSpPr>
              <a:spLocks noChangeArrowheads="1"/>
            </p:cNvSpPr>
            <p:nvPr/>
          </p:nvSpPr>
          <p:spPr bwMode="auto">
            <a:xfrm rot="5400000">
              <a:off x="2656458" y="39610"/>
              <a:ext cx="1345988" cy="1269944"/>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GB" sz="1400" b="1" i="1" dirty="0">
                  <a:latin typeface="Calibri Light" panose="020F0302020204030204" pitchFamily="34" charset="0"/>
                  <a:ea typeface="Times New Roman" panose="02020603050405020304" pitchFamily="18" charset="0"/>
                  <a:cs typeface="Times New Roman" panose="02020603050405020304" pitchFamily="18" charset="0"/>
                </a:rPr>
                <a:t>Compliance with objectives of river basin management plans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utoShape 2">
              <a:extLst>
                <a:ext uri="{FF2B5EF4-FFF2-40B4-BE49-F238E27FC236}">
                  <a16:creationId xmlns:a16="http://schemas.microsoft.com/office/drawing/2014/main" id="{3D3D2751-B6C8-4BDB-A025-7B20FF963CC8}"/>
                </a:ext>
              </a:extLst>
            </p:cNvPr>
            <p:cNvSpPr>
              <a:spLocks noChangeArrowheads="1"/>
            </p:cNvSpPr>
            <p:nvPr/>
          </p:nvSpPr>
          <p:spPr bwMode="auto">
            <a:xfrm rot="5400000">
              <a:off x="4431048" y="881018"/>
              <a:ext cx="639075" cy="1183006"/>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400" b="1" i="1" dirty="0">
                  <a:latin typeface="Calibri Light" panose="020F0302020204030204" pitchFamily="34" charset="0"/>
                  <a:ea typeface="Times New Roman" panose="02020603050405020304" pitchFamily="18" charset="0"/>
                  <a:cs typeface="Times New Roman" panose="02020603050405020304" pitchFamily="18" charset="0"/>
                </a:rPr>
                <a:t>Preservation of Landscape Character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AutoShape 2">
              <a:extLst>
                <a:ext uri="{FF2B5EF4-FFF2-40B4-BE49-F238E27FC236}">
                  <a16:creationId xmlns:a16="http://schemas.microsoft.com/office/drawing/2014/main" id="{2621B11C-A64C-44C6-B352-07492CFEB6E8}"/>
                </a:ext>
              </a:extLst>
            </p:cNvPr>
            <p:cNvSpPr>
              <a:spLocks noChangeArrowheads="1"/>
            </p:cNvSpPr>
            <p:nvPr/>
          </p:nvSpPr>
          <p:spPr bwMode="auto">
            <a:xfrm rot="5400000">
              <a:off x="253545" y="899529"/>
              <a:ext cx="686695" cy="1142586"/>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GB" sz="1400" b="1" i="1" dirty="0">
                  <a:effectLst/>
                  <a:latin typeface="Calibri Light" panose="020F0302020204030204" pitchFamily="34" charset="0"/>
                  <a:ea typeface="Times New Roman" panose="02020603050405020304" pitchFamily="18" charset="0"/>
                  <a:cs typeface="Times New Roman" panose="02020603050405020304" pitchFamily="18" charset="0"/>
                </a:rPr>
                <a:t>Regeneration areas</a:t>
              </a:r>
            </a:p>
            <a:p>
              <a:pPr algn="ctr">
                <a:lnSpc>
                  <a:spcPct val="107000"/>
                </a:lnSpc>
                <a:spcAft>
                  <a:spcPts val="800"/>
                </a:spcAft>
              </a:pPr>
              <a:r>
                <a:rPr lang="en-GB" sz="1400" b="1" i="1" dirty="0">
                  <a:latin typeface="Calibri Light" panose="020F0302020204030204" pitchFamily="34" charset="0"/>
                  <a:ea typeface="Calibri" panose="020F0502020204030204" pitchFamily="34" charset="0"/>
                  <a:cs typeface="Times New Roman" panose="02020603050405020304" pitchFamily="18" charset="0"/>
                </a:rPr>
                <a:t>Development &amp; Renewal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AutoShape 2">
              <a:extLst>
                <a:ext uri="{FF2B5EF4-FFF2-40B4-BE49-F238E27FC236}">
                  <a16:creationId xmlns:a16="http://schemas.microsoft.com/office/drawing/2014/main" id="{C2E7E497-FFA8-49AA-834A-927DDBE5BF3D}"/>
                </a:ext>
              </a:extLst>
            </p:cNvPr>
            <p:cNvSpPr>
              <a:spLocks noChangeArrowheads="1"/>
            </p:cNvSpPr>
            <p:nvPr/>
          </p:nvSpPr>
          <p:spPr bwMode="auto">
            <a:xfrm rot="5400000">
              <a:off x="1567792" y="1212429"/>
              <a:ext cx="785101" cy="1226187"/>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400" b="1" i="1" dirty="0">
                  <a:effectLst/>
                  <a:latin typeface="Calibri Light" panose="020F0302020204030204" pitchFamily="34" charset="0"/>
                  <a:ea typeface="Times New Roman" panose="02020603050405020304" pitchFamily="18" charset="0"/>
                  <a:cs typeface="Times New Roman" panose="02020603050405020304" pitchFamily="18" charset="0"/>
                </a:rPr>
                <a:t>Infrastructure facilitation/provision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AutoShape 2">
              <a:extLst>
                <a:ext uri="{FF2B5EF4-FFF2-40B4-BE49-F238E27FC236}">
                  <a16:creationId xmlns:a16="http://schemas.microsoft.com/office/drawing/2014/main" id="{BA06F220-3C82-4C23-BB82-390B349DA74C}"/>
                </a:ext>
              </a:extLst>
            </p:cNvPr>
            <p:cNvSpPr>
              <a:spLocks noChangeArrowheads="1"/>
            </p:cNvSpPr>
            <p:nvPr/>
          </p:nvSpPr>
          <p:spPr bwMode="auto">
            <a:xfrm rot="5400000">
              <a:off x="2945259" y="1197875"/>
              <a:ext cx="807805" cy="1232590"/>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400" b="1" i="1" dirty="0">
                  <a:effectLst/>
                  <a:latin typeface="Calibri Light" panose="020F0302020204030204" pitchFamily="34" charset="0"/>
                  <a:ea typeface="Times New Roman" panose="02020603050405020304" pitchFamily="18" charset="0"/>
                  <a:cs typeface="Times New Roman" panose="02020603050405020304" pitchFamily="18" charset="0"/>
                </a:rPr>
                <a:t>Recreational amenities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AutoShape 2">
              <a:extLst>
                <a:ext uri="{FF2B5EF4-FFF2-40B4-BE49-F238E27FC236}">
                  <a16:creationId xmlns:a16="http://schemas.microsoft.com/office/drawing/2014/main" id="{1DCC6A80-F889-462F-A97E-1C88D927EEC1}"/>
                </a:ext>
              </a:extLst>
            </p:cNvPr>
            <p:cNvSpPr>
              <a:spLocks noChangeArrowheads="1"/>
            </p:cNvSpPr>
            <p:nvPr/>
          </p:nvSpPr>
          <p:spPr bwMode="auto">
            <a:xfrm rot="5400000">
              <a:off x="4288902" y="1895096"/>
              <a:ext cx="969010" cy="1183005"/>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600" b="1" i="1" dirty="0">
                  <a:effectLst/>
                  <a:latin typeface="Calibri Light" panose="020F0302020204030204" pitchFamily="34" charset="0"/>
                  <a:ea typeface="Times New Roman" panose="02020603050405020304" pitchFamily="18" charset="0"/>
                  <a:cs typeface="Times New Roman" panose="02020603050405020304" pitchFamily="18" charset="0"/>
                </a:rPr>
                <a:t>Housing Strategy</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AutoShape 2">
              <a:extLst>
                <a:ext uri="{FF2B5EF4-FFF2-40B4-BE49-F238E27FC236}">
                  <a16:creationId xmlns:a16="http://schemas.microsoft.com/office/drawing/2014/main" id="{12116277-4B2F-4DC0-AAF8-1303B41FD1EC}"/>
                </a:ext>
              </a:extLst>
            </p:cNvPr>
            <p:cNvSpPr>
              <a:spLocks noChangeArrowheads="1"/>
            </p:cNvSpPr>
            <p:nvPr/>
          </p:nvSpPr>
          <p:spPr bwMode="auto">
            <a:xfrm rot="5400000">
              <a:off x="2265260" y="1388469"/>
              <a:ext cx="858440" cy="2656205"/>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Bef>
                  <a:spcPts val="600"/>
                </a:spcBef>
                <a:spcAft>
                  <a:spcPts val="800"/>
                </a:spcAft>
              </a:pPr>
              <a:endParaRPr lang="en-IE" sz="1400" b="1" i="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Aft>
                  <a:spcPts val="600"/>
                </a:spcAft>
              </a:pPr>
              <a:r>
                <a:rPr lang="en-IE" sz="1400" b="1" i="1" dirty="0">
                  <a:effectLst/>
                  <a:latin typeface="Calibri Light" panose="020F0302020204030204" pitchFamily="34" charset="0"/>
                  <a:ea typeface="Times New Roman" panose="02020603050405020304" pitchFamily="18" charset="0"/>
                  <a:cs typeface="Times New Roman" panose="02020603050405020304" pitchFamily="18" charset="0"/>
                </a:rPr>
                <a:t>Sustainable settlement/transport strategies</a:t>
              </a:r>
            </a:p>
            <a:p>
              <a:pPr lvl="1"/>
              <a:r>
                <a:rPr lang="en-IE" sz="1400" i="1" dirty="0">
                  <a:solidFill>
                    <a:schemeClr val="bg1"/>
                  </a:solidFill>
                </a:rPr>
                <a:t>Reduce </a:t>
              </a:r>
              <a:r>
                <a:rPr lang="en-IE" sz="1400" b="1" i="1" dirty="0">
                  <a:solidFill>
                    <a:schemeClr val="bg1"/>
                  </a:solidFill>
                </a:rPr>
                <a:t>energy</a:t>
              </a:r>
              <a:r>
                <a:rPr lang="en-IE" sz="1400" i="1" dirty="0">
                  <a:solidFill>
                    <a:schemeClr val="bg1"/>
                  </a:solidFill>
                </a:rPr>
                <a:t> demand; </a:t>
              </a:r>
            </a:p>
            <a:p>
              <a:pPr lvl="1"/>
              <a:r>
                <a:rPr lang="en-IE" sz="1400" i="1" dirty="0">
                  <a:solidFill>
                    <a:schemeClr val="bg1"/>
                  </a:solidFill>
                </a:rPr>
                <a:t>Reduce anthropogenic </a:t>
              </a:r>
              <a:r>
                <a:rPr lang="en-IE" sz="1400" b="1" i="1" dirty="0">
                  <a:solidFill>
                    <a:schemeClr val="bg1"/>
                  </a:solidFill>
                </a:rPr>
                <a:t>greenhouse gas </a:t>
              </a:r>
              <a:r>
                <a:rPr lang="en-IE" sz="1400" i="1" dirty="0">
                  <a:solidFill>
                    <a:schemeClr val="bg1"/>
                  </a:solidFill>
                </a:rPr>
                <a:t>emissions;</a:t>
              </a:r>
            </a:p>
            <a:p>
              <a:pPr lvl="1"/>
              <a:r>
                <a:rPr lang="en-IE" sz="1400" i="1" dirty="0">
                  <a:solidFill>
                    <a:schemeClr val="bg1"/>
                  </a:solidFill>
                </a:rPr>
                <a:t>Address </a:t>
              </a:r>
              <a:r>
                <a:rPr lang="en-IE" sz="1400" b="1" i="1" dirty="0">
                  <a:solidFill>
                    <a:schemeClr val="bg1"/>
                  </a:solidFill>
                </a:rPr>
                <a:t>adaptation</a:t>
              </a:r>
              <a:r>
                <a:rPr lang="en-IE" sz="1400" i="1" dirty="0">
                  <a:solidFill>
                    <a:schemeClr val="bg1"/>
                  </a:solidFill>
                </a:rPr>
                <a:t> to climate change</a:t>
              </a:r>
            </a:p>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AutoShape 2">
              <a:extLst>
                <a:ext uri="{FF2B5EF4-FFF2-40B4-BE49-F238E27FC236}">
                  <a16:creationId xmlns:a16="http://schemas.microsoft.com/office/drawing/2014/main" id="{5231CE26-D9A2-413A-8C99-37112E7F913E}"/>
                </a:ext>
              </a:extLst>
            </p:cNvPr>
            <p:cNvSpPr>
              <a:spLocks noChangeArrowheads="1"/>
            </p:cNvSpPr>
            <p:nvPr/>
          </p:nvSpPr>
          <p:spPr bwMode="auto">
            <a:xfrm rot="5400000">
              <a:off x="99381" y="1895248"/>
              <a:ext cx="969314" cy="1183005"/>
            </a:xfrm>
            <a:prstGeom prst="roundRect">
              <a:avLst>
                <a:gd name="adj" fmla="val 13032"/>
              </a:avLst>
            </a:prstGeom>
            <a:solidFill>
              <a:srgbClr val="70AD47"/>
            </a:solidFill>
            <a:ln w="19050">
              <a:solidFill>
                <a:schemeClr val="accent6">
                  <a:lumMod val="75000"/>
                </a:schemeClr>
              </a:solidFill>
            </a:ln>
            <a:effectLst>
              <a:softEdge rad="31750"/>
            </a:effectLst>
          </p:spPr>
          <p:txBody>
            <a:bodyPr rot="0" vert="horz" wrap="square" lIns="91440" tIns="45720" rIns="91440" bIns="45720" anchor="ctr" anchorCtr="0" upright="1">
              <a:noAutofit/>
            </a:bodyPr>
            <a:lstStyle/>
            <a:p>
              <a:pPr algn="ctr">
                <a:lnSpc>
                  <a:spcPct val="107000"/>
                </a:lnSpc>
                <a:spcAft>
                  <a:spcPts val="800"/>
                </a:spcAft>
              </a:pPr>
              <a:r>
                <a:rPr lang="en-IE" sz="1400" b="1" i="1" dirty="0">
                  <a:effectLst/>
                  <a:latin typeface="Calibri Light" panose="020F0302020204030204" pitchFamily="34" charset="0"/>
                  <a:ea typeface="Times New Roman" panose="02020603050405020304" pitchFamily="18" charset="0"/>
                  <a:cs typeface="Times New Roman" panose="02020603050405020304" pitchFamily="18" charset="0"/>
                </a:rPr>
                <a:t>Protection of Structures &amp; preservation of character of ACAs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C709995E-B84E-43C6-9636-F97A23EE31F9}"/>
              </a:ext>
            </a:extLst>
          </p:cNvPr>
          <p:cNvSpPr txBox="1"/>
          <p:nvPr/>
        </p:nvSpPr>
        <p:spPr>
          <a:xfrm>
            <a:off x="2091148" y="24036"/>
            <a:ext cx="8264526" cy="930142"/>
          </a:xfrm>
          <a:prstGeom prst="rect">
            <a:avLst/>
          </a:prstGeom>
        </p:spPr>
        <p:txBody>
          <a:bodyPr vert="horz" lIns="91440" tIns="45720" rIns="91440" bIns="45720" rtlCol="0" anchor="ctr">
            <a:noAutofit/>
          </a:bodyPr>
          <a:lstStyle/>
          <a:p>
            <a:pPr algn="ctr">
              <a:lnSpc>
                <a:spcPct val="120000"/>
              </a:lnSpc>
              <a:spcBef>
                <a:spcPct val="0"/>
              </a:spcBef>
              <a:spcAft>
                <a:spcPts val="600"/>
              </a:spcAft>
            </a:pPr>
            <a:r>
              <a:rPr lang="en-US" sz="3200" b="1" dirty="0">
                <a:solidFill>
                  <a:schemeClr val="bg2">
                    <a:lumMod val="50000"/>
                  </a:schemeClr>
                </a:solidFill>
                <a:latin typeface="+mj-lt"/>
                <a:ea typeface="+mj-ea"/>
                <a:cs typeface="+mj-cs"/>
              </a:rPr>
              <a:t>MANDATORY OBJECTIVES</a:t>
            </a:r>
            <a:endParaRPr lang="en-US" sz="3200" b="1" dirty="0">
              <a:solidFill>
                <a:schemeClr val="accent1"/>
              </a:solidFill>
              <a:latin typeface="+mj-lt"/>
              <a:ea typeface="+mj-ea"/>
              <a:cs typeface="+mj-cs"/>
            </a:endParaRPr>
          </a:p>
        </p:txBody>
      </p:sp>
      <p:sp>
        <p:nvSpPr>
          <p:cNvPr id="2" name="Arrow: Pentagon 1">
            <a:extLst>
              <a:ext uri="{FF2B5EF4-FFF2-40B4-BE49-F238E27FC236}">
                <a16:creationId xmlns:a16="http://schemas.microsoft.com/office/drawing/2014/main" id="{71034338-AB96-46EF-8EB3-F48272F27C34}"/>
              </a:ext>
            </a:extLst>
          </p:cNvPr>
          <p:cNvSpPr/>
          <p:nvPr/>
        </p:nvSpPr>
        <p:spPr>
          <a:xfrm>
            <a:off x="555977" y="1511759"/>
            <a:ext cx="1348226" cy="775346"/>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Arrow: Pentagon 20">
            <a:extLst>
              <a:ext uri="{FF2B5EF4-FFF2-40B4-BE49-F238E27FC236}">
                <a16:creationId xmlns:a16="http://schemas.microsoft.com/office/drawing/2014/main" id="{841436EA-B3EE-408A-BB35-3463B7D40CEF}"/>
              </a:ext>
            </a:extLst>
          </p:cNvPr>
          <p:cNvSpPr/>
          <p:nvPr/>
        </p:nvSpPr>
        <p:spPr>
          <a:xfrm>
            <a:off x="496570" y="3065640"/>
            <a:ext cx="1365275" cy="775346"/>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Arrow: Pentagon 21">
            <a:extLst>
              <a:ext uri="{FF2B5EF4-FFF2-40B4-BE49-F238E27FC236}">
                <a16:creationId xmlns:a16="http://schemas.microsoft.com/office/drawing/2014/main" id="{4535A3DC-1EC3-4B87-B827-49D40E19B97A}"/>
              </a:ext>
            </a:extLst>
          </p:cNvPr>
          <p:cNvSpPr/>
          <p:nvPr/>
        </p:nvSpPr>
        <p:spPr>
          <a:xfrm>
            <a:off x="503347" y="4661694"/>
            <a:ext cx="1275113" cy="775346"/>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2084E3C1-0265-4060-99F8-1E69D601043D}"/>
              </a:ext>
            </a:extLst>
          </p:cNvPr>
          <p:cNvSpPr txBox="1"/>
          <p:nvPr/>
        </p:nvSpPr>
        <p:spPr>
          <a:xfrm>
            <a:off x="775854" y="1755383"/>
            <a:ext cx="591128" cy="369332"/>
          </a:xfrm>
          <a:prstGeom prst="rect">
            <a:avLst/>
          </a:prstGeom>
          <a:noFill/>
        </p:spPr>
        <p:txBody>
          <a:bodyPr wrap="square" rtlCol="0">
            <a:spAutoFit/>
          </a:bodyPr>
          <a:lstStyle/>
          <a:p>
            <a:r>
              <a:rPr lang="en-IE" b="1" dirty="0"/>
              <a:t>SEA</a:t>
            </a:r>
          </a:p>
        </p:txBody>
      </p:sp>
      <p:sp>
        <p:nvSpPr>
          <p:cNvPr id="5" name="TextBox 4">
            <a:extLst>
              <a:ext uri="{FF2B5EF4-FFF2-40B4-BE49-F238E27FC236}">
                <a16:creationId xmlns:a16="http://schemas.microsoft.com/office/drawing/2014/main" id="{9611DC84-03EE-43CB-B829-3A663C7B52C6}"/>
              </a:ext>
            </a:extLst>
          </p:cNvPr>
          <p:cNvSpPr txBox="1"/>
          <p:nvPr/>
        </p:nvSpPr>
        <p:spPr>
          <a:xfrm>
            <a:off x="771235" y="3305501"/>
            <a:ext cx="517237" cy="367145"/>
          </a:xfrm>
          <a:prstGeom prst="rect">
            <a:avLst/>
          </a:prstGeom>
          <a:noFill/>
        </p:spPr>
        <p:txBody>
          <a:bodyPr wrap="square" rtlCol="0">
            <a:spAutoFit/>
          </a:bodyPr>
          <a:lstStyle/>
          <a:p>
            <a:r>
              <a:rPr lang="en-IE" b="1" dirty="0"/>
              <a:t>AA</a:t>
            </a:r>
          </a:p>
        </p:txBody>
      </p:sp>
      <p:sp>
        <p:nvSpPr>
          <p:cNvPr id="23" name="TextBox 22">
            <a:extLst>
              <a:ext uri="{FF2B5EF4-FFF2-40B4-BE49-F238E27FC236}">
                <a16:creationId xmlns:a16="http://schemas.microsoft.com/office/drawing/2014/main" id="{78C25945-A51B-4CFA-A784-3768B6142CFC}"/>
              </a:ext>
            </a:extLst>
          </p:cNvPr>
          <p:cNvSpPr txBox="1"/>
          <p:nvPr/>
        </p:nvSpPr>
        <p:spPr>
          <a:xfrm>
            <a:off x="692727" y="4907229"/>
            <a:ext cx="674255" cy="369332"/>
          </a:xfrm>
          <a:prstGeom prst="rect">
            <a:avLst/>
          </a:prstGeom>
          <a:noFill/>
        </p:spPr>
        <p:txBody>
          <a:bodyPr wrap="square" rtlCol="0">
            <a:spAutoFit/>
          </a:bodyPr>
          <a:lstStyle/>
          <a:p>
            <a:r>
              <a:rPr lang="en-IE" b="1" dirty="0"/>
              <a:t>SFRA</a:t>
            </a:r>
          </a:p>
        </p:txBody>
      </p:sp>
      <p:sp>
        <p:nvSpPr>
          <p:cNvPr id="10" name="Rectangle: Rounded Corners 9">
            <a:extLst>
              <a:ext uri="{FF2B5EF4-FFF2-40B4-BE49-F238E27FC236}">
                <a16:creationId xmlns:a16="http://schemas.microsoft.com/office/drawing/2014/main" id="{3FD3D9AF-0FBE-426F-8EAB-B94ECCFE7BD0}"/>
              </a:ext>
            </a:extLst>
          </p:cNvPr>
          <p:cNvSpPr/>
          <p:nvPr/>
        </p:nvSpPr>
        <p:spPr>
          <a:xfrm>
            <a:off x="2281061" y="882324"/>
            <a:ext cx="8264526" cy="53848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F9467AE4-80A2-4745-BB98-9745787EDB20}"/>
              </a:ext>
            </a:extLst>
          </p:cNvPr>
          <p:cNvSpPr txBox="1"/>
          <p:nvPr/>
        </p:nvSpPr>
        <p:spPr>
          <a:xfrm>
            <a:off x="11144163" y="1036193"/>
            <a:ext cx="549894" cy="5055165"/>
          </a:xfrm>
          <a:prstGeom prst="rect">
            <a:avLst/>
          </a:prstGeom>
          <a:solidFill>
            <a:schemeClr val="accent6">
              <a:lumMod val="60000"/>
              <a:lumOff val="40000"/>
            </a:schemeClr>
          </a:solidFill>
        </p:spPr>
        <p:txBody>
          <a:bodyPr vert="wordArtVert" wrap="square" rtlCol="0">
            <a:spAutoFit/>
            <a:scene3d>
              <a:camera prst="orthographicFront"/>
              <a:lightRig rig="threePt" dir="t"/>
            </a:scene3d>
            <a:sp3d extrusionH="12700" contourW="12700">
              <a:bevelT w="12700"/>
              <a:bevelB w="12700"/>
            </a:sp3d>
          </a:bodyPr>
          <a:lstStyle/>
          <a:p>
            <a:r>
              <a:rPr lang="en-IE" sz="2000" b="1" dirty="0"/>
              <a:t>CORE STRATEGY</a:t>
            </a:r>
          </a:p>
        </p:txBody>
      </p:sp>
      <p:grpSp>
        <p:nvGrpSpPr>
          <p:cNvPr id="25" name="Group 24">
            <a:extLst>
              <a:ext uri="{FF2B5EF4-FFF2-40B4-BE49-F238E27FC236}">
                <a16:creationId xmlns:a16="http://schemas.microsoft.com/office/drawing/2014/main" id="{A8DD7FE0-12D4-4B37-8F71-9B285F067C9B}"/>
              </a:ext>
            </a:extLst>
          </p:cNvPr>
          <p:cNvGrpSpPr/>
          <p:nvPr/>
        </p:nvGrpSpPr>
        <p:grpSpPr>
          <a:xfrm>
            <a:off x="111761" y="6091358"/>
            <a:ext cx="11651032" cy="697561"/>
            <a:chOff x="137813" y="6009122"/>
            <a:chExt cx="11624979" cy="746241"/>
          </a:xfrm>
        </p:grpSpPr>
        <p:pic>
          <p:nvPicPr>
            <p:cNvPr id="26" name="Picture 25">
              <a:extLst>
                <a:ext uri="{FF2B5EF4-FFF2-40B4-BE49-F238E27FC236}">
                  <a16:creationId xmlns:a16="http://schemas.microsoft.com/office/drawing/2014/main" id="{5DDD52BD-3504-4709-B91C-88D5990DA76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7" name="Picture 26">
              <a:extLst>
                <a:ext uri="{FF2B5EF4-FFF2-40B4-BE49-F238E27FC236}">
                  <a16:creationId xmlns:a16="http://schemas.microsoft.com/office/drawing/2014/main" id="{CC5E45DF-3399-4471-9E89-A0D386A5022C}"/>
                </a:ext>
              </a:extLst>
            </p:cNvPr>
            <p:cNvPicPr>
              <a:picLocks noChangeAspect="1"/>
            </p:cNvPicPr>
            <p:nvPr/>
          </p:nvPicPr>
          <p:blipFill>
            <a:blip r:embed="rId4"/>
            <a:stretch>
              <a:fillRect/>
            </a:stretch>
          </p:blipFill>
          <p:spPr>
            <a:xfrm>
              <a:off x="2435290" y="6009122"/>
              <a:ext cx="9327502" cy="746241"/>
            </a:xfrm>
            <a:prstGeom prst="rect">
              <a:avLst/>
            </a:prstGeom>
          </p:spPr>
        </p:pic>
      </p:grpSp>
    </p:spTree>
    <p:extLst>
      <p:ext uri="{BB962C8B-B14F-4D97-AF65-F5344CB8AC3E}">
        <p14:creationId xmlns:p14="http://schemas.microsoft.com/office/powerpoint/2010/main" val="79955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Timelines &amp; Process</a:t>
            </a:r>
            <a:r>
              <a:rPr lang="en-US" altLang="en-US" sz="3200" b="1" dirty="0">
                <a:solidFill>
                  <a:schemeClr val="accent2"/>
                </a:solidFill>
              </a:rPr>
              <a:t>  </a:t>
            </a:r>
          </a:p>
        </p:txBody>
      </p:sp>
      <p:sp>
        <p:nvSpPr>
          <p:cNvPr id="2" name="TextBox 1">
            <a:extLst>
              <a:ext uri="{FF2B5EF4-FFF2-40B4-BE49-F238E27FC236}">
                <a16:creationId xmlns:a16="http://schemas.microsoft.com/office/drawing/2014/main" id="{8BF17F7C-5103-4E5E-9298-626E865B8517}"/>
              </a:ext>
            </a:extLst>
          </p:cNvPr>
          <p:cNvSpPr txBox="1"/>
          <p:nvPr/>
        </p:nvSpPr>
        <p:spPr>
          <a:xfrm>
            <a:off x="1114097" y="1397876"/>
            <a:ext cx="7241627" cy="3352800"/>
          </a:xfrm>
          <a:prstGeom prst="rect">
            <a:avLst/>
          </a:prstGeom>
          <a:noFill/>
        </p:spPr>
        <p:txBody>
          <a:bodyPr wrap="square" rtlCol="0">
            <a:spAutoFit/>
          </a:bodyPr>
          <a:lstStyle/>
          <a:p>
            <a:endParaRPr lang="en-IE" dirty="0"/>
          </a:p>
        </p:txBody>
      </p:sp>
      <p:graphicFrame>
        <p:nvGraphicFramePr>
          <p:cNvPr id="10" name="Diagram 9">
            <a:extLst>
              <a:ext uri="{FF2B5EF4-FFF2-40B4-BE49-F238E27FC236}">
                <a16:creationId xmlns:a16="http://schemas.microsoft.com/office/drawing/2014/main" id="{16A8515E-5DEE-4715-8E92-78FE33458BB4}"/>
              </a:ext>
            </a:extLst>
          </p:cNvPr>
          <p:cNvGraphicFramePr/>
          <p:nvPr>
            <p:extLst>
              <p:ext uri="{D42A27DB-BD31-4B8C-83A1-F6EECF244321}">
                <p14:modId xmlns:p14="http://schemas.microsoft.com/office/powerpoint/2010/main" val="2255968736"/>
              </p:ext>
            </p:extLst>
          </p:nvPr>
        </p:nvGraphicFramePr>
        <p:xfrm>
          <a:off x="2294942" y="106247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FD2CDC45-62B1-4ED5-A892-A60F1DE329D4}"/>
              </a:ext>
            </a:extLst>
          </p:cNvPr>
          <p:cNvSpPr txBox="1"/>
          <p:nvPr/>
        </p:nvSpPr>
        <p:spPr>
          <a:xfrm>
            <a:off x="424865" y="1484175"/>
            <a:ext cx="1633331" cy="1200329"/>
          </a:xfrm>
          <a:prstGeom prst="rect">
            <a:avLst/>
          </a:prstGeom>
          <a:noFill/>
        </p:spPr>
        <p:txBody>
          <a:bodyPr wrap="square" rtlCol="0">
            <a:spAutoFit/>
          </a:bodyPr>
          <a:lstStyle/>
          <a:p>
            <a:r>
              <a:rPr lang="en-IE" sz="3200" dirty="0">
                <a:solidFill>
                  <a:schemeClr val="accent1"/>
                </a:solidFill>
              </a:rPr>
              <a:t>Stage 1</a:t>
            </a:r>
          </a:p>
          <a:p>
            <a:r>
              <a:rPr lang="en-IE" sz="2000" dirty="0">
                <a:solidFill>
                  <a:schemeClr val="accent1"/>
                </a:solidFill>
              </a:rPr>
              <a:t>Strategic Issues Papers</a:t>
            </a:r>
          </a:p>
        </p:txBody>
      </p:sp>
      <p:sp>
        <p:nvSpPr>
          <p:cNvPr id="15" name="TextBox 14">
            <a:extLst>
              <a:ext uri="{FF2B5EF4-FFF2-40B4-BE49-F238E27FC236}">
                <a16:creationId xmlns:a16="http://schemas.microsoft.com/office/drawing/2014/main" id="{404E608C-F259-41D9-B282-439C344480F2}"/>
              </a:ext>
            </a:extLst>
          </p:cNvPr>
          <p:cNvSpPr txBox="1"/>
          <p:nvPr/>
        </p:nvSpPr>
        <p:spPr>
          <a:xfrm>
            <a:off x="397120" y="3152626"/>
            <a:ext cx="1431925" cy="861774"/>
          </a:xfrm>
          <a:prstGeom prst="rect">
            <a:avLst/>
          </a:prstGeom>
          <a:noFill/>
        </p:spPr>
        <p:txBody>
          <a:bodyPr wrap="square" rtlCol="0">
            <a:spAutoFit/>
          </a:bodyPr>
          <a:lstStyle/>
          <a:p>
            <a:r>
              <a:rPr lang="en-IE" sz="3200" dirty="0">
                <a:solidFill>
                  <a:schemeClr val="accent1"/>
                </a:solidFill>
              </a:rPr>
              <a:t>Stage 2</a:t>
            </a:r>
          </a:p>
          <a:p>
            <a:r>
              <a:rPr lang="en-IE" dirty="0">
                <a:solidFill>
                  <a:schemeClr val="accent1"/>
                </a:solidFill>
              </a:rPr>
              <a:t>Draft Plan</a:t>
            </a:r>
          </a:p>
        </p:txBody>
      </p:sp>
      <p:sp>
        <p:nvSpPr>
          <p:cNvPr id="17" name="TextBox 16">
            <a:extLst>
              <a:ext uri="{FF2B5EF4-FFF2-40B4-BE49-F238E27FC236}">
                <a16:creationId xmlns:a16="http://schemas.microsoft.com/office/drawing/2014/main" id="{C7FF7263-446C-487E-BCF9-948F9613591D}"/>
              </a:ext>
            </a:extLst>
          </p:cNvPr>
          <p:cNvSpPr txBox="1"/>
          <p:nvPr/>
        </p:nvSpPr>
        <p:spPr>
          <a:xfrm>
            <a:off x="424866" y="4356627"/>
            <a:ext cx="1633331" cy="861774"/>
          </a:xfrm>
          <a:prstGeom prst="rect">
            <a:avLst/>
          </a:prstGeom>
          <a:noFill/>
        </p:spPr>
        <p:txBody>
          <a:bodyPr wrap="square" rtlCol="0">
            <a:spAutoFit/>
          </a:bodyPr>
          <a:lstStyle/>
          <a:p>
            <a:r>
              <a:rPr lang="en-IE" sz="3200" dirty="0">
                <a:solidFill>
                  <a:schemeClr val="accent1"/>
                </a:solidFill>
              </a:rPr>
              <a:t>Stage 3</a:t>
            </a:r>
          </a:p>
          <a:p>
            <a:r>
              <a:rPr lang="en-IE" dirty="0">
                <a:solidFill>
                  <a:schemeClr val="accent1"/>
                </a:solidFill>
              </a:rPr>
              <a:t>Amendments</a:t>
            </a:r>
          </a:p>
        </p:txBody>
      </p:sp>
      <p:sp>
        <p:nvSpPr>
          <p:cNvPr id="19" name="TextBox 18">
            <a:extLst>
              <a:ext uri="{FF2B5EF4-FFF2-40B4-BE49-F238E27FC236}">
                <a16:creationId xmlns:a16="http://schemas.microsoft.com/office/drawing/2014/main" id="{777B43BE-6B5D-414D-89B7-F50FE23A9CEB}"/>
              </a:ext>
            </a:extLst>
          </p:cNvPr>
          <p:cNvSpPr txBox="1"/>
          <p:nvPr/>
        </p:nvSpPr>
        <p:spPr>
          <a:xfrm>
            <a:off x="10798954" y="2684504"/>
            <a:ext cx="1055916" cy="1107996"/>
          </a:xfrm>
          <a:prstGeom prst="rect">
            <a:avLst/>
          </a:prstGeom>
          <a:noFill/>
        </p:spPr>
        <p:txBody>
          <a:bodyPr wrap="square" rtlCol="0">
            <a:spAutoFit/>
          </a:bodyPr>
          <a:lstStyle/>
          <a:p>
            <a:endParaRPr lang="en-IE" dirty="0"/>
          </a:p>
          <a:p>
            <a:r>
              <a:rPr lang="en-IE" sz="2400" b="1" dirty="0"/>
              <a:t>   99 weeks</a:t>
            </a:r>
          </a:p>
        </p:txBody>
      </p:sp>
      <p:cxnSp>
        <p:nvCxnSpPr>
          <p:cNvPr id="20" name="Straight Arrow Connector 19">
            <a:extLst>
              <a:ext uri="{FF2B5EF4-FFF2-40B4-BE49-F238E27FC236}">
                <a16:creationId xmlns:a16="http://schemas.microsoft.com/office/drawing/2014/main" id="{151FADA3-FC30-4EFD-8C56-4708AF8DED23}"/>
              </a:ext>
            </a:extLst>
          </p:cNvPr>
          <p:cNvCxnSpPr/>
          <p:nvPr/>
        </p:nvCxnSpPr>
        <p:spPr>
          <a:xfrm>
            <a:off x="11234381" y="3882765"/>
            <a:ext cx="0" cy="2133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CB8D16-C3AA-44C4-A862-DD4E5E25220A}"/>
              </a:ext>
            </a:extLst>
          </p:cNvPr>
          <p:cNvCxnSpPr/>
          <p:nvPr/>
        </p:nvCxnSpPr>
        <p:spPr>
          <a:xfrm flipV="1">
            <a:off x="11234381" y="1062475"/>
            <a:ext cx="0" cy="1818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2AE49E-3F23-4D12-B644-9D3F4D94AEF7}"/>
              </a:ext>
            </a:extLst>
          </p:cNvPr>
          <p:cNvSpPr txBox="1"/>
          <p:nvPr/>
        </p:nvSpPr>
        <p:spPr>
          <a:xfrm>
            <a:off x="3258206" y="4356627"/>
            <a:ext cx="4540469" cy="584775"/>
          </a:xfrm>
          <a:prstGeom prst="rect">
            <a:avLst/>
          </a:prstGeom>
          <a:noFill/>
        </p:spPr>
        <p:txBody>
          <a:bodyPr wrap="square" rtlCol="0">
            <a:spAutoFit/>
          </a:bodyPr>
          <a:lstStyle/>
          <a:p>
            <a:pPr marL="285750" indent="-285750">
              <a:buFont typeface="Arial" panose="020B0604020202020204" pitchFamily="34" charset="0"/>
              <a:buChar char="•"/>
            </a:pPr>
            <a:r>
              <a:rPr lang="en-IE" sz="1600" b="1" dirty="0"/>
              <a:t>March-April 2022</a:t>
            </a:r>
          </a:p>
          <a:p>
            <a:pPr marL="285750" indent="-285750">
              <a:buFont typeface="Arial" panose="020B0604020202020204" pitchFamily="34" charset="0"/>
              <a:buChar char="•"/>
            </a:pPr>
            <a:r>
              <a:rPr lang="en-IE" sz="1600" dirty="0"/>
              <a:t>Public Consultation on Amendments</a:t>
            </a:r>
          </a:p>
        </p:txBody>
      </p:sp>
    </p:spTree>
    <p:extLst>
      <p:ext uri="{BB962C8B-B14F-4D97-AF65-F5344CB8AC3E}">
        <p14:creationId xmlns:p14="http://schemas.microsoft.com/office/powerpoint/2010/main" val="231048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Pre-Draft – 8 Strategic Themes</a:t>
            </a:r>
            <a:endParaRPr lang="en-US" altLang="en-US" sz="3200" b="1" dirty="0">
              <a:solidFill>
                <a:schemeClr val="accent2"/>
              </a:solidFill>
            </a:endParaRPr>
          </a:p>
        </p:txBody>
      </p:sp>
      <p:sp>
        <p:nvSpPr>
          <p:cNvPr id="8" name="Rectangle: Diagonal Corners Rounded 7">
            <a:extLst>
              <a:ext uri="{FF2B5EF4-FFF2-40B4-BE49-F238E27FC236}">
                <a16:creationId xmlns:a16="http://schemas.microsoft.com/office/drawing/2014/main" id="{60D26AE8-EB36-4597-8B4B-295285FA9095}"/>
              </a:ext>
            </a:extLst>
          </p:cNvPr>
          <p:cNvSpPr/>
          <p:nvPr/>
        </p:nvSpPr>
        <p:spPr>
          <a:xfrm>
            <a:off x="8956150" y="4276751"/>
            <a:ext cx="1293302" cy="1217917"/>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Climate Action</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Diagonal Corners Rounded 8">
            <a:extLst>
              <a:ext uri="{FF2B5EF4-FFF2-40B4-BE49-F238E27FC236}">
                <a16:creationId xmlns:a16="http://schemas.microsoft.com/office/drawing/2014/main" id="{310E4715-6613-4229-B9B4-F99391AD4A60}"/>
              </a:ext>
            </a:extLst>
          </p:cNvPr>
          <p:cNvSpPr/>
          <p:nvPr/>
        </p:nvSpPr>
        <p:spPr>
          <a:xfrm>
            <a:off x="8956150" y="1415140"/>
            <a:ext cx="1421787" cy="1166714"/>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Natural Heritage and Biodiversity</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Diagonal Corners Rounded 9">
            <a:extLst>
              <a:ext uri="{FF2B5EF4-FFF2-40B4-BE49-F238E27FC236}">
                <a16:creationId xmlns:a16="http://schemas.microsoft.com/office/drawing/2014/main" id="{32D6E496-BD6A-4F08-8858-687B77D828E0}"/>
              </a:ext>
            </a:extLst>
          </p:cNvPr>
          <p:cNvSpPr/>
          <p:nvPr/>
        </p:nvSpPr>
        <p:spPr>
          <a:xfrm>
            <a:off x="5161280" y="1415140"/>
            <a:ext cx="1476071" cy="1228903"/>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Infrastructure and Utilities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Diagonal Corners Rounded 10">
            <a:extLst>
              <a:ext uri="{FF2B5EF4-FFF2-40B4-BE49-F238E27FC236}">
                <a16:creationId xmlns:a16="http://schemas.microsoft.com/office/drawing/2014/main" id="{3E4242DC-36E6-4486-9B86-7C8952E0A7A1}"/>
              </a:ext>
            </a:extLst>
          </p:cNvPr>
          <p:cNvSpPr/>
          <p:nvPr/>
        </p:nvSpPr>
        <p:spPr>
          <a:xfrm>
            <a:off x="137813" y="2765855"/>
            <a:ext cx="1528576" cy="1166715"/>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Built Environment and Placemaking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Diagonal Corners Rounded 11">
            <a:extLst>
              <a:ext uri="{FF2B5EF4-FFF2-40B4-BE49-F238E27FC236}">
                <a16:creationId xmlns:a16="http://schemas.microsoft.com/office/drawing/2014/main" id="{1FAAAEEC-CC8A-4D2F-ACEA-5633A6C2FA73}"/>
              </a:ext>
            </a:extLst>
          </p:cNvPr>
          <p:cNvSpPr/>
          <p:nvPr/>
        </p:nvSpPr>
        <p:spPr>
          <a:xfrm>
            <a:off x="137813" y="4365638"/>
            <a:ext cx="1531944" cy="1166714"/>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Economic Development and Employment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Diagonal Corners Rounded 14">
            <a:extLst>
              <a:ext uri="{FF2B5EF4-FFF2-40B4-BE49-F238E27FC236}">
                <a16:creationId xmlns:a16="http://schemas.microsoft.com/office/drawing/2014/main" id="{B37631B2-204D-47B6-BFD5-A9ED6C21423E}"/>
              </a:ext>
            </a:extLst>
          </p:cNvPr>
          <p:cNvSpPr/>
          <p:nvPr/>
        </p:nvSpPr>
        <p:spPr>
          <a:xfrm>
            <a:off x="5161280" y="2890468"/>
            <a:ext cx="1524910" cy="1166715"/>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Community Infrastructure</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Diagonal Corners Rounded 16">
            <a:extLst>
              <a:ext uri="{FF2B5EF4-FFF2-40B4-BE49-F238E27FC236}">
                <a16:creationId xmlns:a16="http://schemas.microsoft.com/office/drawing/2014/main" id="{6A53BE06-23B6-47FB-A7E1-185118A02631}"/>
              </a:ext>
            </a:extLst>
          </p:cNvPr>
          <p:cNvSpPr/>
          <p:nvPr/>
        </p:nvSpPr>
        <p:spPr>
          <a:xfrm>
            <a:off x="152474" y="1335222"/>
            <a:ext cx="1420325" cy="1166714"/>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Population Growth and Housing</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Diagonal Corners Rounded 18">
            <a:extLst>
              <a:ext uri="{FF2B5EF4-FFF2-40B4-BE49-F238E27FC236}">
                <a16:creationId xmlns:a16="http://schemas.microsoft.com/office/drawing/2014/main" id="{AC6BC1E1-4238-4724-85EE-2CCE7FFA8D6B}"/>
              </a:ext>
            </a:extLst>
          </p:cNvPr>
          <p:cNvSpPr/>
          <p:nvPr/>
        </p:nvSpPr>
        <p:spPr>
          <a:xfrm>
            <a:off x="5244505" y="4467380"/>
            <a:ext cx="1293302" cy="1064972"/>
          </a:xfrm>
          <a:prstGeom prst="round2DiagRect">
            <a:avLst/>
          </a:prstGeom>
          <a:solidFill>
            <a:sysClr val="window" lastClr="FFFFFF">
              <a:alpha val="15000"/>
            </a:sysClr>
          </a:solidFill>
          <a:ln w="19050" cap="flat" cmpd="sng" algn="ctr">
            <a:solidFill>
              <a:srgbClr val="70AD47">
                <a:lumMod val="75000"/>
              </a:srgbClr>
            </a:solidFill>
            <a:prstDash val="solid"/>
            <a:miter lim="800000"/>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Sustainable Movement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crowd of people skiing on the snow&#10;&#10;Description automatically generated">
            <a:extLst>
              <a:ext uri="{FF2B5EF4-FFF2-40B4-BE49-F238E27FC236}">
                <a16:creationId xmlns:a16="http://schemas.microsoft.com/office/drawing/2014/main" id="{4656C86B-3F79-4E54-B8AC-C41D251773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799" y="1335222"/>
            <a:ext cx="1668241" cy="1251181"/>
          </a:xfrm>
          <a:prstGeom prst="rect">
            <a:avLst/>
          </a:prstGeom>
        </p:spPr>
      </p:pic>
      <p:pic>
        <p:nvPicPr>
          <p:cNvPr id="6" name="Picture 5" descr="A group of people in a garden&#10;&#10;Description automatically generated">
            <a:extLst>
              <a:ext uri="{FF2B5EF4-FFF2-40B4-BE49-F238E27FC236}">
                <a16:creationId xmlns:a16="http://schemas.microsoft.com/office/drawing/2014/main" id="{ACD7F71F-AC81-4AF0-A516-3B6E804B2A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389" y="2844800"/>
            <a:ext cx="1837267" cy="1015870"/>
          </a:xfrm>
          <a:prstGeom prst="rect">
            <a:avLst/>
          </a:prstGeom>
        </p:spPr>
      </p:pic>
      <p:pic>
        <p:nvPicPr>
          <p:cNvPr id="20" name="Picture 19" descr="A view of a city&#10;&#10;Description automatically generated">
            <a:extLst>
              <a:ext uri="{FF2B5EF4-FFF2-40B4-BE49-F238E27FC236}">
                <a16:creationId xmlns:a16="http://schemas.microsoft.com/office/drawing/2014/main" id="{1AA54FE1-0592-4DEA-B8E7-DDA94CB0BE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1541" y="4443587"/>
            <a:ext cx="1785634" cy="1004419"/>
          </a:xfrm>
          <a:prstGeom prst="rect">
            <a:avLst/>
          </a:prstGeom>
        </p:spPr>
      </p:pic>
      <p:pic>
        <p:nvPicPr>
          <p:cNvPr id="23" name="Picture 22" descr="A picture containing outdoor, man, riding, court&#10;&#10;Description automatically generated">
            <a:extLst>
              <a:ext uri="{FF2B5EF4-FFF2-40B4-BE49-F238E27FC236}">
                <a16:creationId xmlns:a16="http://schemas.microsoft.com/office/drawing/2014/main" id="{18B55399-FD40-4B8A-9FB5-8F114270DF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6568" y="1487618"/>
            <a:ext cx="1726248" cy="1014318"/>
          </a:xfrm>
          <a:prstGeom prst="rect">
            <a:avLst/>
          </a:prstGeom>
        </p:spPr>
      </p:pic>
      <p:pic>
        <p:nvPicPr>
          <p:cNvPr id="25" name="Picture 24" descr="A large white building&#10;&#10;Description automatically generated">
            <a:extLst>
              <a:ext uri="{FF2B5EF4-FFF2-40B4-BE49-F238E27FC236}">
                <a16:creationId xmlns:a16="http://schemas.microsoft.com/office/drawing/2014/main" id="{7691BAC9-8AEE-40C6-96BC-C998EA49B9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3688" y="2898130"/>
            <a:ext cx="1726248" cy="1148740"/>
          </a:xfrm>
          <a:prstGeom prst="rect">
            <a:avLst/>
          </a:prstGeom>
        </p:spPr>
      </p:pic>
      <p:pic>
        <p:nvPicPr>
          <p:cNvPr id="27" name="Picture 26" descr="A view of a mountain&#10;&#10;Description automatically generated">
            <a:extLst>
              <a:ext uri="{FF2B5EF4-FFF2-40B4-BE49-F238E27FC236}">
                <a16:creationId xmlns:a16="http://schemas.microsoft.com/office/drawing/2014/main" id="{EA5ECFB3-4D45-4066-B828-1C20780B5E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7937" y="1415140"/>
            <a:ext cx="1661589" cy="1086796"/>
          </a:xfrm>
          <a:prstGeom prst="rect">
            <a:avLst/>
          </a:prstGeom>
        </p:spPr>
      </p:pic>
      <p:pic>
        <p:nvPicPr>
          <p:cNvPr id="1026" name="Picture 2" descr="Murcia to add 20 km of bike lanes (Spain) | Eltis">
            <a:extLst>
              <a:ext uri="{FF2B5EF4-FFF2-40B4-BE49-F238E27FC236}">
                <a16:creationId xmlns:a16="http://schemas.microsoft.com/office/drawing/2014/main" id="{0EE0F5F9-135D-4D15-9321-2B40E388C6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6190" y="4342206"/>
            <a:ext cx="1785634" cy="1191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n and floods bring road closures and disruption">
            <a:extLst>
              <a:ext uri="{FF2B5EF4-FFF2-40B4-BE49-F238E27FC236}">
                <a16:creationId xmlns:a16="http://schemas.microsoft.com/office/drawing/2014/main" id="{A4979C67-1741-4379-B934-F1BC57964C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9452" y="4264418"/>
            <a:ext cx="1653127" cy="119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6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10138928"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SPC Consultation and Feedback – Policy Formulation </a:t>
            </a:r>
            <a:r>
              <a:rPr lang="en-US" altLang="en-US" sz="3200" b="1" dirty="0">
                <a:solidFill>
                  <a:schemeClr val="accent2"/>
                </a:solidFill>
              </a:rPr>
              <a:t>  </a:t>
            </a:r>
          </a:p>
        </p:txBody>
      </p:sp>
      <p:pic>
        <p:nvPicPr>
          <p:cNvPr id="19" name="Picture 18">
            <a:extLst>
              <a:ext uri="{FF2B5EF4-FFF2-40B4-BE49-F238E27FC236}">
                <a16:creationId xmlns:a16="http://schemas.microsoft.com/office/drawing/2014/main" id="{A70CE381-4F02-47FA-B0FE-03003594C73B}"/>
              </a:ext>
            </a:extLst>
          </p:cNvPr>
          <p:cNvPicPr>
            <a:picLocks noChangeAspect="1"/>
          </p:cNvPicPr>
          <p:nvPr/>
        </p:nvPicPr>
        <p:blipFill>
          <a:blip r:embed="rId5"/>
          <a:stretch>
            <a:fillRect/>
          </a:stretch>
        </p:blipFill>
        <p:spPr>
          <a:xfrm>
            <a:off x="7582382" y="1191520"/>
            <a:ext cx="2843497" cy="4038774"/>
          </a:xfrm>
          <a:prstGeom prst="rect">
            <a:avLst/>
          </a:prstGeom>
          <a:ln>
            <a:solidFill>
              <a:schemeClr val="bg2">
                <a:lumMod val="75000"/>
              </a:schemeClr>
            </a:solidFill>
          </a:ln>
          <a:effectLst>
            <a:outerShdw blurRad="50800" dist="38100" dir="13500000" sx="102000" sy="102000" algn="br" rotWithShape="0">
              <a:prstClr val="black">
                <a:alpha val="43000"/>
              </a:prstClr>
            </a:outerShdw>
          </a:effectLst>
        </p:spPr>
      </p:pic>
      <p:sp>
        <p:nvSpPr>
          <p:cNvPr id="3" name="TextBox 2">
            <a:extLst>
              <a:ext uri="{FF2B5EF4-FFF2-40B4-BE49-F238E27FC236}">
                <a16:creationId xmlns:a16="http://schemas.microsoft.com/office/drawing/2014/main" id="{722A1BED-CB6A-40CA-812D-952906A4C68A}"/>
              </a:ext>
            </a:extLst>
          </p:cNvPr>
          <p:cNvSpPr txBox="1"/>
          <p:nvPr/>
        </p:nvSpPr>
        <p:spPr>
          <a:xfrm>
            <a:off x="515007" y="1355834"/>
            <a:ext cx="6547945" cy="3416320"/>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SPC meetings</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Between meetings?</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Identification of SPC key issues</a:t>
            </a:r>
          </a:p>
          <a:p>
            <a:pPr marL="285750" indent="-285750">
              <a:lnSpc>
                <a:spcPct val="150000"/>
              </a:lnSpc>
              <a:spcAft>
                <a:spcPts val="600"/>
              </a:spcAft>
              <a:buFont typeface="Arial" panose="020B0604020202020204" pitchFamily="34" charset="0"/>
              <a:buChar char="•"/>
            </a:pPr>
            <a:r>
              <a:rPr lang="en-IE" sz="2800" dirty="0">
                <a:solidFill>
                  <a:schemeClr val="accent1">
                    <a:lumMod val="50000"/>
                  </a:schemeClr>
                </a:solidFill>
              </a:rPr>
              <a:t>Formulation of relevant policies</a:t>
            </a:r>
          </a:p>
          <a:p>
            <a:pPr marL="285750" indent="-285750">
              <a:buFont typeface="Arial" panose="020B0604020202020204" pitchFamily="34" charset="0"/>
              <a:buChar char="•"/>
            </a:pPr>
            <a:endParaRPr lang="en-IE" sz="2800" dirty="0"/>
          </a:p>
        </p:txBody>
      </p:sp>
    </p:spTree>
    <p:extLst>
      <p:ext uri="{BB962C8B-B14F-4D97-AF65-F5344CB8AC3E}">
        <p14:creationId xmlns:p14="http://schemas.microsoft.com/office/powerpoint/2010/main" val="4065948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4642</Words>
  <Application>Microsoft Office PowerPoint</Application>
  <PresentationFormat>Widescreen</PresentationFormat>
  <Paragraphs>241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Craigie</dc:creator>
  <cp:lastModifiedBy>Hazel Craigie</cp:lastModifiedBy>
  <cp:revision>15</cp:revision>
  <dcterms:created xsi:type="dcterms:W3CDTF">2020-05-11T10:42:04Z</dcterms:created>
  <dcterms:modified xsi:type="dcterms:W3CDTF">2020-05-25T14:40:37Z</dcterms:modified>
</cp:coreProperties>
</file>