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63" r:id="rId2"/>
    <p:sldId id="259" r:id="rId3"/>
    <p:sldId id="260" r:id="rId4"/>
    <p:sldId id="261" r:id="rId5"/>
    <p:sldId id="266" r:id="rId6"/>
    <p:sldId id="262" r:id="rId7"/>
    <p:sldId id="264" r:id="rId8"/>
    <p:sldId id="265"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3" d="100"/>
          <a:sy n="63" d="100"/>
        </p:scale>
        <p:origin x="732"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E5A1DB-FE5D-416A-9C4D-417EC2E70AA5}"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IE"/>
        </a:p>
      </dgm:t>
    </dgm:pt>
    <dgm:pt modelId="{6B6470FD-26BF-4593-87B7-545B99806C6F}">
      <dgm:prSet phldrT="[Text]"/>
      <dgm:spPr/>
      <dgm:t>
        <a:bodyPr/>
        <a:lstStyle/>
        <a:p>
          <a:r>
            <a:rPr lang="en-IE" dirty="0"/>
            <a:t>1</a:t>
          </a:r>
        </a:p>
      </dgm:t>
    </dgm:pt>
    <dgm:pt modelId="{20FAF26E-19C3-4528-9247-5B47A39783BF}" type="parTrans" cxnId="{18ABE2DC-C97E-4FFC-87DB-D3AE9EDACE8C}">
      <dgm:prSet/>
      <dgm:spPr/>
      <dgm:t>
        <a:bodyPr/>
        <a:lstStyle/>
        <a:p>
          <a:endParaRPr lang="en-IE"/>
        </a:p>
      </dgm:t>
    </dgm:pt>
    <dgm:pt modelId="{6BAE7388-FA96-42A1-A95C-9F607A571E46}" type="sibTrans" cxnId="{18ABE2DC-C97E-4FFC-87DB-D3AE9EDACE8C}">
      <dgm:prSet/>
      <dgm:spPr/>
      <dgm:t>
        <a:bodyPr/>
        <a:lstStyle/>
        <a:p>
          <a:endParaRPr lang="en-IE"/>
        </a:p>
      </dgm:t>
    </dgm:pt>
    <dgm:pt modelId="{FD72990C-905E-4A8B-8C1A-EC966A8D2CDF}">
      <dgm:prSet phldrT="[Text]"/>
      <dgm:spPr/>
      <dgm:t>
        <a:bodyPr/>
        <a:lstStyle/>
        <a:p>
          <a:r>
            <a:rPr lang="en-IE" b="1" dirty="0">
              <a:solidFill>
                <a:srgbClr val="FF0000"/>
              </a:solidFill>
            </a:rPr>
            <a:t>31</a:t>
          </a:r>
          <a:r>
            <a:rPr lang="en-IE" b="1" baseline="30000" dirty="0">
              <a:solidFill>
                <a:srgbClr val="FF0000"/>
              </a:solidFill>
            </a:rPr>
            <a:t>st</a:t>
          </a:r>
          <a:r>
            <a:rPr lang="en-IE" b="1" dirty="0">
              <a:solidFill>
                <a:srgbClr val="FF0000"/>
              </a:solidFill>
            </a:rPr>
            <a:t> July 2020 </a:t>
          </a:r>
          <a:r>
            <a:rPr lang="en-IE" dirty="0"/>
            <a:t> </a:t>
          </a:r>
          <a:r>
            <a:rPr lang="en-IE" b="1" dirty="0">
              <a:solidFill>
                <a:srgbClr val="FF0000"/>
              </a:solidFill>
            </a:rPr>
            <a:t>Commence Process, 8 week public consultation</a:t>
          </a:r>
        </a:p>
      </dgm:t>
    </dgm:pt>
    <dgm:pt modelId="{A0BC68E4-6D78-4EE9-82C9-6A31C9895290}" type="parTrans" cxnId="{38718272-08C4-42EB-9D49-0C4B26CC86FD}">
      <dgm:prSet/>
      <dgm:spPr/>
      <dgm:t>
        <a:bodyPr/>
        <a:lstStyle/>
        <a:p>
          <a:endParaRPr lang="en-IE"/>
        </a:p>
      </dgm:t>
    </dgm:pt>
    <dgm:pt modelId="{B744DC92-CAD0-4026-8FCB-536F989C1AE5}" type="sibTrans" cxnId="{38718272-08C4-42EB-9D49-0C4B26CC86FD}">
      <dgm:prSet/>
      <dgm:spPr/>
      <dgm:t>
        <a:bodyPr/>
        <a:lstStyle/>
        <a:p>
          <a:endParaRPr lang="en-IE"/>
        </a:p>
      </dgm:t>
    </dgm:pt>
    <dgm:pt modelId="{6E37526F-E470-4192-B3FD-6376E92AC12E}">
      <dgm:prSet phldrT="[Text]"/>
      <dgm:spPr/>
      <dgm:t>
        <a:bodyPr/>
        <a:lstStyle/>
        <a:p>
          <a:r>
            <a:rPr lang="en-IE" dirty="0"/>
            <a:t>Pre-Draft – Public consultation on strategic issues to inform preparation of Draft Plan</a:t>
          </a:r>
        </a:p>
      </dgm:t>
    </dgm:pt>
    <dgm:pt modelId="{31AB0C3C-773E-4CFA-BC96-846D10A58429}" type="parTrans" cxnId="{0A2B42D9-D43F-49DE-9D84-FD3028F05B38}">
      <dgm:prSet/>
      <dgm:spPr/>
      <dgm:t>
        <a:bodyPr/>
        <a:lstStyle/>
        <a:p>
          <a:endParaRPr lang="en-IE"/>
        </a:p>
      </dgm:t>
    </dgm:pt>
    <dgm:pt modelId="{46CA93E3-6937-485A-AE27-C9D6EEB61CFF}" type="sibTrans" cxnId="{0A2B42D9-D43F-49DE-9D84-FD3028F05B38}">
      <dgm:prSet/>
      <dgm:spPr/>
      <dgm:t>
        <a:bodyPr/>
        <a:lstStyle/>
        <a:p>
          <a:endParaRPr lang="en-IE"/>
        </a:p>
      </dgm:t>
    </dgm:pt>
    <dgm:pt modelId="{0BEB6EC0-94B2-4B6B-BEBE-EE5DA7503B88}">
      <dgm:prSet phldrT="[Text]"/>
      <dgm:spPr/>
      <dgm:t>
        <a:bodyPr/>
        <a:lstStyle/>
        <a:p>
          <a:r>
            <a:rPr lang="en-IE" dirty="0"/>
            <a:t>1</a:t>
          </a:r>
        </a:p>
      </dgm:t>
    </dgm:pt>
    <dgm:pt modelId="{1ACBA0E1-2C22-4457-9009-ACF0F31BAA53}" type="parTrans" cxnId="{45D2F38F-2081-458F-960E-25D30435AEF1}">
      <dgm:prSet/>
      <dgm:spPr/>
      <dgm:t>
        <a:bodyPr/>
        <a:lstStyle/>
        <a:p>
          <a:endParaRPr lang="en-IE"/>
        </a:p>
      </dgm:t>
    </dgm:pt>
    <dgm:pt modelId="{FD69AD75-B4F0-4826-927B-A6778A49AFFD}" type="sibTrans" cxnId="{45D2F38F-2081-458F-960E-25D30435AEF1}">
      <dgm:prSet/>
      <dgm:spPr/>
      <dgm:t>
        <a:bodyPr/>
        <a:lstStyle/>
        <a:p>
          <a:endParaRPr lang="en-IE"/>
        </a:p>
      </dgm:t>
    </dgm:pt>
    <dgm:pt modelId="{8D8A2BD5-6381-460E-B1AB-56545ACA14D9}">
      <dgm:prSet phldrT="[Text]"/>
      <dgm:spPr/>
      <dgm:t>
        <a:bodyPr/>
        <a:lstStyle/>
        <a:p>
          <a:r>
            <a:rPr lang="en-IE" b="1" dirty="0"/>
            <a:t>June 2021</a:t>
          </a:r>
        </a:p>
      </dgm:t>
    </dgm:pt>
    <dgm:pt modelId="{E3A60A0A-CE0A-4A51-A1D8-66C3A9BC2389}" type="parTrans" cxnId="{FC896A44-7FDB-4269-8773-E0FB4DD7E896}">
      <dgm:prSet/>
      <dgm:spPr/>
      <dgm:t>
        <a:bodyPr/>
        <a:lstStyle/>
        <a:p>
          <a:endParaRPr lang="en-IE"/>
        </a:p>
      </dgm:t>
    </dgm:pt>
    <dgm:pt modelId="{D034B8E8-D621-43E0-8DB4-6C6F3EAA1CB4}" type="sibTrans" cxnId="{FC896A44-7FDB-4269-8773-E0FB4DD7E896}">
      <dgm:prSet/>
      <dgm:spPr/>
      <dgm:t>
        <a:bodyPr/>
        <a:lstStyle/>
        <a:p>
          <a:endParaRPr lang="en-IE"/>
        </a:p>
      </dgm:t>
    </dgm:pt>
    <dgm:pt modelId="{386D0F2D-18F0-4758-9890-FD16E8343F32}">
      <dgm:prSet phldrT="[Text]"/>
      <dgm:spPr/>
      <dgm:t>
        <a:bodyPr/>
        <a:lstStyle/>
        <a:p>
          <a:r>
            <a:rPr lang="en-IE" dirty="0"/>
            <a:t>Draft Plan prepared and considered by Members for display</a:t>
          </a:r>
        </a:p>
      </dgm:t>
    </dgm:pt>
    <dgm:pt modelId="{1934CCA3-AC9A-45B8-A8C4-3270F2242769}" type="parTrans" cxnId="{FD1498B5-6223-456A-B07B-20D3E43B43FF}">
      <dgm:prSet/>
      <dgm:spPr/>
      <dgm:t>
        <a:bodyPr/>
        <a:lstStyle/>
        <a:p>
          <a:endParaRPr lang="en-IE"/>
        </a:p>
      </dgm:t>
    </dgm:pt>
    <dgm:pt modelId="{19B9D47D-2967-4A05-BA0F-AC496270D3D2}" type="sibTrans" cxnId="{FD1498B5-6223-456A-B07B-20D3E43B43FF}">
      <dgm:prSet/>
      <dgm:spPr/>
      <dgm:t>
        <a:bodyPr/>
        <a:lstStyle/>
        <a:p>
          <a:endParaRPr lang="en-IE"/>
        </a:p>
      </dgm:t>
    </dgm:pt>
    <dgm:pt modelId="{8D798F9E-2D1A-481B-88B1-95DDEAFBD531}">
      <dgm:prSet phldrT="[Text]"/>
      <dgm:spPr/>
      <dgm:t>
        <a:bodyPr/>
        <a:lstStyle/>
        <a:p>
          <a:r>
            <a:rPr lang="en-IE" dirty="0"/>
            <a:t>2</a:t>
          </a:r>
        </a:p>
      </dgm:t>
    </dgm:pt>
    <dgm:pt modelId="{B208F7C6-E4D0-45D4-9A34-15A91133F9D1}" type="parTrans" cxnId="{0AA06738-EC2A-4153-8B2F-71FA7F8A73D8}">
      <dgm:prSet/>
      <dgm:spPr/>
      <dgm:t>
        <a:bodyPr/>
        <a:lstStyle/>
        <a:p>
          <a:endParaRPr lang="en-IE"/>
        </a:p>
      </dgm:t>
    </dgm:pt>
    <dgm:pt modelId="{BB60EA65-13B8-40F0-B536-90A45BA4533D}" type="sibTrans" cxnId="{0AA06738-EC2A-4153-8B2F-71FA7F8A73D8}">
      <dgm:prSet/>
      <dgm:spPr/>
      <dgm:t>
        <a:bodyPr/>
        <a:lstStyle/>
        <a:p>
          <a:endParaRPr lang="en-IE"/>
        </a:p>
      </dgm:t>
    </dgm:pt>
    <dgm:pt modelId="{45EB4C0A-6C52-4F21-8D8B-5597AAE59241}">
      <dgm:prSet phldrT="[Text]"/>
      <dgm:spPr/>
      <dgm:t>
        <a:bodyPr/>
        <a:lstStyle/>
        <a:p>
          <a:r>
            <a:rPr lang="en-IE" b="1" dirty="0"/>
            <a:t>July-September 2021</a:t>
          </a:r>
        </a:p>
      </dgm:t>
    </dgm:pt>
    <dgm:pt modelId="{5B322455-5A6C-4E90-A5E7-F856C556BCAD}" type="parTrans" cxnId="{C2350925-0C35-4201-BCD3-C3DE982D8F3E}">
      <dgm:prSet/>
      <dgm:spPr/>
      <dgm:t>
        <a:bodyPr/>
        <a:lstStyle/>
        <a:p>
          <a:endParaRPr lang="en-IE"/>
        </a:p>
      </dgm:t>
    </dgm:pt>
    <dgm:pt modelId="{D5318714-C33F-410D-B19E-415550FACD9A}" type="sibTrans" cxnId="{C2350925-0C35-4201-BCD3-C3DE982D8F3E}">
      <dgm:prSet/>
      <dgm:spPr/>
      <dgm:t>
        <a:bodyPr/>
        <a:lstStyle/>
        <a:p>
          <a:endParaRPr lang="en-IE"/>
        </a:p>
      </dgm:t>
    </dgm:pt>
    <dgm:pt modelId="{B63BE9BF-908C-40AA-8CB3-8FC0FA143C8E}">
      <dgm:prSet phldrT="[Text]"/>
      <dgm:spPr/>
      <dgm:t>
        <a:bodyPr/>
        <a:lstStyle/>
        <a:p>
          <a:r>
            <a:rPr lang="en-IE" dirty="0"/>
            <a:t>Public Consultation on Draft Plan</a:t>
          </a:r>
        </a:p>
      </dgm:t>
    </dgm:pt>
    <dgm:pt modelId="{87A3B0C1-167B-488A-8E5E-E047D821179F}" type="parTrans" cxnId="{9476C864-1A44-46D8-A7FE-3985C932C8F8}">
      <dgm:prSet/>
      <dgm:spPr/>
      <dgm:t>
        <a:bodyPr/>
        <a:lstStyle/>
        <a:p>
          <a:endParaRPr lang="en-IE"/>
        </a:p>
      </dgm:t>
    </dgm:pt>
    <dgm:pt modelId="{79FC5AD1-8F72-425B-A985-02EDD2EB3B44}" type="sibTrans" cxnId="{9476C864-1A44-46D8-A7FE-3985C932C8F8}">
      <dgm:prSet/>
      <dgm:spPr/>
      <dgm:t>
        <a:bodyPr/>
        <a:lstStyle/>
        <a:p>
          <a:endParaRPr lang="en-IE"/>
        </a:p>
      </dgm:t>
    </dgm:pt>
    <dgm:pt modelId="{CFA1250D-61C7-4D8A-A55D-B8EF009A4731}">
      <dgm:prSet phldrT="[Text]"/>
      <dgm:spPr/>
      <dgm:t>
        <a:bodyPr/>
        <a:lstStyle/>
        <a:p>
          <a:r>
            <a:rPr lang="en-IE" dirty="0"/>
            <a:t>3</a:t>
          </a:r>
        </a:p>
      </dgm:t>
    </dgm:pt>
    <dgm:pt modelId="{8A0C45B8-8530-497A-8260-FAF17A9510EF}" type="parTrans" cxnId="{0255FE3F-759B-4448-AA23-59A849905321}">
      <dgm:prSet/>
      <dgm:spPr/>
      <dgm:t>
        <a:bodyPr/>
        <a:lstStyle/>
        <a:p>
          <a:endParaRPr lang="en-IE"/>
        </a:p>
      </dgm:t>
    </dgm:pt>
    <dgm:pt modelId="{7BD732D7-2151-4FFD-ADDD-D5A9CDF5E648}" type="sibTrans" cxnId="{0255FE3F-759B-4448-AA23-59A849905321}">
      <dgm:prSet/>
      <dgm:spPr/>
      <dgm:t>
        <a:bodyPr/>
        <a:lstStyle/>
        <a:p>
          <a:endParaRPr lang="en-IE"/>
        </a:p>
      </dgm:t>
    </dgm:pt>
    <dgm:pt modelId="{58F64F98-C27D-44BF-B89E-262CAE512C4B}">
      <dgm:prSet phldrT="[Text]"/>
      <dgm:spPr/>
      <dgm:t>
        <a:bodyPr/>
        <a:lstStyle/>
        <a:p>
          <a:r>
            <a:rPr lang="en-IE" dirty="0"/>
            <a:t>4</a:t>
          </a:r>
        </a:p>
      </dgm:t>
    </dgm:pt>
    <dgm:pt modelId="{5A44494A-4898-4FA1-A5AB-3BE64763EBFA}" type="parTrans" cxnId="{E8CCF151-D3A7-42B8-8C0C-94C8A058D2CE}">
      <dgm:prSet/>
      <dgm:spPr/>
      <dgm:t>
        <a:bodyPr/>
        <a:lstStyle/>
        <a:p>
          <a:endParaRPr lang="en-IE"/>
        </a:p>
      </dgm:t>
    </dgm:pt>
    <dgm:pt modelId="{A3865130-1DA0-49F3-9F08-7AE60648C538}" type="sibTrans" cxnId="{E8CCF151-D3A7-42B8-8C0C-94C8A058D2CE}">
      <dgm:prSet/>
      <dgm:spPr/>
      <dgm:t>
        <a:bodyPr/>
        <a:lstStyle/>
        <a:p>
          <a:endParaRPr lang="en-IE"/>
        </a:p>
      </dgm:t>
    </dgm:pt>
    <dgm:pt modelId="{49A497DD-1ECE-4B4C-92D1-A67DED0D9865}">
      <dgm:prSet/>
      <dgm:spPr/>
      <dgm:t>
        <a:bodyPr/>
        <a:lstStyle/>
        <a:p>
          <a:r>
            <a:rPr lang="en-IE" b="1" dirty="0"/>
            <a:t>Plan adopted in June &amp; comes into effect in August 2022</a:t>
          </a:r>
        </a:p>
      </dgm:t>
    </dgm:pt>
    <dgm:pt modelId="{DFFBA81F-5A5B-44DE-B132-4B47337EF63F}" type="parTrans" cxnId="{F564571B-6E4D-4412-B05E-C4BB5A16309C}">
      <dgm:prSet/>
      <dgm:spPr/>
      <dgm:t>
        <a:bodyPr/>
        <a:lstStyle/>
        <a:p>
          <a:endParaRPr lang="en-IE"/>
        </a:p>
      </dgm:t>
    </dgm:pt>
    <dgm:pt modelId="{B9F36F9F-F0E1-4DBD-835E-F333C2CB13A7}" type="sibTrans" cxnId="{F564571B-6E4D-4412-B05E-C4BB5A16309C}">
      <dgm:prSet/>
      <dgm:spPr/>
      <dgm:t>
        <a:bodyPr/>
        <a:lstStyle/>
        <a:p>
          <a:endParaRPr lang="en-IE"/>
        </a:p>
      </dgm:t>
    </dgm:pt>
    <dgm:pt modelId="{D4573061-B544-4A55-A29D-A642573FFA8D}" type="pres">
      <dgm:prSet presAssocID="{5FE5A1DB-FE5D-416A-9C4D-417EC2E70AA5}" presName="linearFlow" presStyleCnt="0">
        <dgm:presLayoutVars>
          <dgm:dir/>
          <dgm:animLvl val="lvl"/>
          <dgm:resizeHandles val="exact"/>
        </dgm:presLayoutVars>
      </dgm:prSet>
      <dgm:spPr/>
    </dgm:pt>
    <dgm:pt modelId="{E5E6EAE8-47BF-482A-9314-ABE29ECB0641}" type="pres">
      <dgm:prSet presAssocID="{6B6470FD-26BF-4593-87B7-545B99806C6F}" presName="composite" presStyleCnt="0"/>
      <dgm:spPr/>
    </dgm:pt>
    <dgm:pt modelId="{A39098B3-7304-41FA-8C78-0FDC505926F6}" type="pres">
      <dgm:prSet presAssocID="{6B6470FD-26BF-4593-87B7-545B99806C6F}" presName="parentText" presStyleLbl="alignNode1" presStyleIdx="0" presStyleCnt="5">
        <dgm:presLayoutVars>
          <dgm:chMax val="1"/>
          <dgm:bulletEnabled val="1"/>
        </dgm:presLayoutVars>
      </dgm:prSet>
      <dgm:spPr/>
    </dgm:pt>
    <dgm:pt modelId="{CC0A60D1-B6E6-4E9B-A640-87E1846539D8}" type="pres">
      <dgm:prSet presAssocID="{6B6470FD-26BF-4593-87B7-545B99806C6F}" presName="descendantText" presStyleLbl="alignAcc1" presStyleIdx="0" presStyleCnt="5" custLinFactNeighborX="-100" custLinFactNeighborY="-1246">
        <dgm:presLayoutVars>
          <dgm:bulletEnabled val="1"/>
        </dgm:presLayoutVars>
      </dgm:prSet>
      <dgm:spPr/>
    </dgm:pt>
    <dgm:pt modelId="{9562FCD7-9DE9-4762-8636-25CA45BCE466}" type="pres">
      <dgm:prSet presAssocID="{6BAE7388-FA96-42A1-A95C-9F607A571E46}" presName="sp" presStyleCnt="0"/>
      <dgm:spPr/>
    </dgm:pt>
    <dgm:pt modelId="{83B886DE-F046-463E-8DA4-BF6BAA9EACB9}" type="pres">
      <dgm:prSet presAssocID="{0BEB6EC0-94B2-4B6B-BEBE-EE5DA7503B88}" presName="composite" presStyleCnt="0"/>
      <dgm:spPr/>
    </dgm:pt>
    <dgm:pt modelId="{FA91B9F3-F383-4C1C-BE14-62549F89A83F}" type="pres">
      <dgm:prSet presAssocID="{0BEB6EC0-94B2-4B6B-BEBE-EE5DA7503B88}" presName="parentText" presStyleLbl="alignNode1" presStyleIdx="1" presStyleCnt="5">
        <dgm:presLayoutVars>
          <dgm:chMax val="1"/>
          <dgm:bulletEnabled val="1"/>
        </dgm:presLayoutVars>
      </dgm:prSet>
      <dgm:spPr/>
    </dgm:pt>
    <dgm:pt modelId="{BADE9BE6-4F50-4223-A7B2-FFAE89700B8A}" type="pres">
      <dgm:prSet presAssocID="{0BEB6EC0-94B2-4B6B-BEBE-EE5DA7503B88}" presName="descendantText" presStyleLbl="alignAcc1" presStyleIdx="1" presStyleCnt="5">
        <dgm:presLayoutVars>
          <dgm:bulletEnabled val="1"/>
        </dgm:presLayoutVars>
      </dgm:prSet>
      <dgm:spPr/>
    </dgm:pt>
    <dgm:pt modelId="{B0156A3A-4955-433F-8D16-4F7F348AF159}" type="pres">
      <dgm:prSet presAssocID="{FD69AD75-B4F0-4826-927B-A6778A49AFFD}" presName="sp" presStyleCnt="0"/>
      <dgm:spPr/>
    </dgm:pt>
    <dgm:pt modelId="{A6CBDE12-79D6-4F5B-9029-5FE5264A503D}" type="pres">
      <dgm:prSet presAssocID="{8D798F9E-2D1A-481B-88B1-95DDEAFBD531}" presName="composite" presStyleCnt="0"/>
      <dgm:spPr/>
    </dgm:pt>
    <dgm:pt modelId="{9AFEC4A4-E422-4AB7-A2CF-49ED7400EE9C}" type="pres">
      <dgm:prSet presAssocID="{8D798F9E-2D1A-481B-88B1-95DDEAFBD531}" presName="parentText" presStyleLbl="alignNode1" presStyleIdx="2" presStyleCnt="5">
        <dgm:presLayoutVars>
          <dgm:chMax val="1"/>
          <dgm:bulletEnabled val="1"/>
        </dgm:presLayoutVars>
      </dgm:prSet>
      <dgm:spPr/>
    </dgm:pt>
    <dgm:pt modelId="{7F05B04E-A93A-4DBF-8807-3D2EC8482123}" type="pres">
      <dgm:prSet presAssocID="{8D798F9E-2D1A-481B-88B1-95DDEAFBD531}" presName="descendantText" presStyleLbl="alignAcc1" presStyleIdx="2" presStyleCnt="5">
        <dgm:presLayoutVars>
          <dgm:bulletEnabled val="1"/>
        </dgm:presLayoutVars>
      </dgm:prSet>
      <dgm:spPr/>
    </dgm:pt>
    <dgm:pt modelId="{6943DC6E-1D96-48C3-AE15-E90D4C3EA7DC}" type="pres">
      <dgm:prSet presAssocID="{BB60EA65-13B8-40F0-B536-90A45BA4533D}" presName="sp" presStyleCnt="0"/>
      <dgm:spPr/>
    </dgm:pt>
    <dgm:pt modelId="{0704057B-1BAE-4DF1-B087-BE4C0B597BC9}" type="pres">
      <dgm:prSet presAssocID="{CFA1250D-61C7-4D8A-A55D-B8EF009A4731}" presName="composite" presStyleCnt="0"/>
      <dgm:spPr/>
    </dgm:pt>
    <dgm:pt modelId="{B9C83DDC-D4C2-4AB2-BB5D-9627A52AFA04}" type="pres">
      <dgm:prSet presAssocID="{CFA1250D-61C7-4D8A-A55D-B8EF009A4731}" presName="parentText" presStyleLbl="alignNode1" presStyleIdx="3" presStyleCnt="5">
        <dgm:presLayoutVars>
          <dgm:chMax val="1"/>
          <dgm:bulletEnabled val="1"/>
        </dgm:presLayoutVars>
      </dgm:prSet>
      <dgm:spPr/>
    </dgm:pt>
    <dgm:pt modelId="{E590B1FC-2E8F-4DFE-9AC2-51BE428F5626}" type="pres">
      <dgm:prSet presAssocID="{CFA1250D-61C7-4D8A-A55D-B8EF009A4731}" presName="descendantText" presStyleLbl="alignAcc1" presStyleIdx="3" presStyleCnt="5" custLinFactNeighborX="144" custLinFactNeighborY="-3073">
        <dgm:presLayoutVars>
          <dgm:bulletEnabled val="1"/>
        </dgm:presLayoutVars>
      </dgm:prSet>
      <dgm:spPr/>
    </dgm:pt>
    <dgm:pt modelId="{28CBA703-D8FB-430A-9140-DE2CA1F624A3}" type="pres">
      <dgm:prSet presAssocID="{7BD732D7-2151-4FFD-ADDD-D5A9CDF5E648}" presName="sp" presStyleCnt="0"/>
      <dgm:spPr/>
    </dgm:pt>
    <dgm:pt modelId="{7D256822-BB5C-47DF-8643-2DE465A023AF}" type="pres">
      <dgm:prSet presAssocID="{58F64F98-C27D-44BF-B89E-262CAE512C4B}" presName="composite" presStyleCnt="0"/>
      <dgm:spPr/>
    </dgm:pt>
    <dgm:pt modelId="{1439AD0C-4538-404A-B9E4-DB4B1E3406A3}" type="pres">
      <dgm:prSet presAssocID="{58F64F98-C27D-44BF-B89E-262CAE512C4B}" presName="parentText" presStyleLbl="alignNode1" presStyleIdx="4" presStyleCnt="5">
        <dgm:presLayoutVars>
          <dgm:chMax val="1"/>
          <dgm:bulletEnabled val="1"/>
        </dgm:presLayoutVars>
      </dgm:prSet>
      <dgm:spPr/>
    </dgm:pt>
    <dgm:pt modelId="{A13C4441-91CB-4720-9A9C-9F5C1D30182A}" type="pres">
      <dgm:prSet presAssocID="{58F64F98-C27D-44BF-B89E-262CAE512C4B}" presName="descendantText" presStyleLbl="alignAcc1" presStyleIdx="4" presStyleCnt="5">
        <dgm:presLayoutVars>
          <dgm:bulletEnabled val="1"/>
        </dgm:presLayoutVars>
      </dgm:prSet>
      <dgm:spPr/>
    </dgm:pt>
  </dgm:ptLst>
  <dgm:cxnLst>
    <dgm:cxn modelId="{F564571B-6E4D-4412-B05E-C4BB5A16309C}" srcId="{58F64F98-C27D-44BF-B89E-262CAE512C4B}" destId="{49A497DD-1ECE-4B4C-92D1-A67DED0D9865}" srcOrd="0" destOrd="0" parTransId="{DFFBA81F-5A5B-44DE-B132-4B47337EF63F}" sibTransId="{B9F36F9F-F0E1-4DBD-835E-F333C2CB13A7}"/>
    <dgm:cxn modelId="{C2350925-0C35-4201-BCD3-C3DE982D8F3E}" srcId="{8D798F9E-2D1A-481B-88B1-95DDEAFBD531}" destId="{45EB4C0A-6C52-4F21-8D8B-5597AAE59241}" srcOrd="0" destOrd="0" parTransId="{5B322455-5A6C-4E90-A5E7-F856C556BCAD}" sibTransId="{D5318714-C33F-410D-B19E-415550FACD9A}"/>
    <dgm:cxn modelId="{0AA06738-EC2A-4153-8B2F-71FA7F8A73D8}" srcId="{5FE5A1DB-FE5D-416A-9C4D-417EC2E70AA5}" destId="{8D798F9E-2D1A-481B-88B1-95DDEAFBD531}" srcOrd="2" destOrd="0" parTransId="{B208F7C6-E4D0-45D4-9A34-15A91133F9D1}" sibTransId="{BB60EA65-13B8-40F0-B536-90A45BA4533D}"/>
    <dgm:cxn modelId="{0255FE3F-759B-4448-AA23-59A849905321}" srcId="{5FE5A1DB-FE5D-416A-9C4D-417EC2E70AA5}" destId="{CFA1250D-61C7-4D8A-A55D-B8EF009A4731}" srcOrd="3" destOrd="0" parTransId="{8A0C45B8-8530-497A-8260-FAF17A9510EF}" sibTransId="{7BD732D7-2151-4FFD-ADDD-D5A9CDF5E648}"/>
    <dgm:cxn modelId="{FAE9B85D-26F6-4636-B0B1-5BC36FCBFBC8}" type="presOf" srcId="{B63BE9BF-908C-40AA-8CB3-8FC0FA143C8E}" destId="{7F05B04E-A93A-4DBF-8807-3D2EC8482123}" srcOrd="0" destOrd="1" presId="urn:microsoft.com/office/officeart/2005/8/layout/chevron2"/>
    <dgm:cxn modelId="{FC896A44-7FDB-4269-8773-E0FB4DD7E896}" srcId="{0BEB6EC0-94B2-4B6B-BEBE-EE5DA7503B88}" destId="{8D8A2BD5-6381-460E-B1AB-56545ACA14D9}" srcOrd="0" destOrd="0" parTransId="{E3A60A0A-CE0A-4A51-A1D8-66C3A9BC2389}" sibTransId="{D034B8E8-D621-43E0-8DB4-6C6F3EAA1CB4}"/>
    <dgm:cxn modelId="{9476C864-1A44-46D8-A7FE-3985C932C8F8}" srcId="{8D798F9E-2D1A-481B-88B1-95DDEAFBD531}" destId="{B63BE9BF-908C-40AA-8CB3-8FC0FA143C8E}" srcOrd="1" destOrd="0" parTransId="{87A3B0C1-167B-488A-8E5E-E047D821179F}" sibTransId="{79FC5AD1-8F72-425B-A985-02EDD2EB3B44}"/>
    <dgm:cxn modelId="{65A6D24F-CC57-40D7-BBBE-57A754E4869F}" type="presOf" srcId="{386D0F2D-18F0-4758-9890-FD16E8343F32}" destId="{BADE9BE6-4F50-4223-A7B2-FFAE89700B8A}" srcOrd="0" destOrd="1" presId="urn:microsoft.com/office/officeart/2005/8/layout/chevron2"/>
    <dgm:cxn modelId="{E8CCF151-D3A7-42B8-8C0C-94C8A058D2CE}" srcId="{5FE5A1DB-FE5D-416A-9C4D-417EC2E70AA5}" destId="{58F64F98-C27D-44BF-B89E-262CAE512C4B}" srcOrd="4" destOrd="0" parTransId="{5A44494A-4898-4FA1-A5AB-3BE64763EBFA}" sibTransId="{A3865130-1DA0-49F3-9F08-7AE60648C538}"/>
    <dgm:cxn modelId="{38718272-08C4-42EB-9D49-0C4B26CC86FD}" srcId="{6B6470FD-26BF-4593-87B7-545B99806C6F}" destId="{FD72990C-905E-4A8B-8C1A-EC966A8D2CDF}" srcOrd="0" destOrd="0" parTransId="{A0BC68E4-6D78-4EE9-82C9-6A31C9895290}" sibTransId="{B744DC92-CAD0-4026-8FCB-536F989C1AE5}"/>
    <dgm:cxn modelId="{99835454-F6AA-42FA-BC5A-3F563B71C060}" type="presOf" srcId="{45EB4C0A-6C52-4F21-8D8B-5597AAE59241}" destId="{7F05B04E-A93A-4DBF-8807-3D2EC8482123}" srcOrd="0" destOrd="0" presId="urn:microsoft.com/office/officeart/2005/8/layout/chevron2"/>
    <dgm:cxn modelId="{4DCC6180-540D-4C8D-8F83-5EE85B1DBD71}" type="presOf" srcId="{0BEB6EC0-94B2-4B6B-BEBE-EE5DA7503B88}" destId="{FA91B9F3-F383-4C1C-BE14-62549F89A83F}" srcOrd="0" destOrd="0" presId="urn:microsoft.com/office/officeart/2005/8/layout/chevron2"/>
    <dgm:cxn modelId="{45D2F38F-2081-458F-960E-25D30435AEF1}" srcId="{5FE5A1DB-FE5D-416A-9C4D-417EC2E70AA5}" destId="{0BEB6EC0-94B2-4B6B-BEBE-EE5DA7503B88}" srcOrd="1" destOrd="0" parTransId="{1ACBA0E1-2C22-4457-9009-ACF0F31BAA53}" sibTransId="{FD69AD75-B4F0-4826-927B-A6778A49AFFD}"/>
    <dgm:cxn modelId="{779E7590-B439-4BED-8AB1-CDD27EE4088E}" type="presOf" srcId="{8D8A2BD5-6381-460E-B1AB-56545ACA14D9}" destId="{BADE9BE6-4F50-4223-A7B2-FFAE89700B8A}" srcOrd="0" destOrd="0" presId="urn:microsoft.com/office/officeart/2005/8/layout/chevron2"/>
    <dgm:cxn modelId="{37AC2A9A-40AC-441C-B3FB-23D8D5A181E1}" type="presOf" srcId="{FD72990C-905E-4A8B-8C1A-EC966A8D2CDF}" destId="{CC0A60D1-B6E6-4E9B-A640-87E1846539D8}" srcOrd="0" destOrd="0" presId="urn:microsoft.com/office/officeart/2005/8/layout/chevron2"/>
    <dgm:cxn modelId="{FD1498B5-6223-456A-B07B-20D3E43B43FF}" srcId="{0BEB6EC0-94B2-4B6B-BEBE-EE5DA7503B88}" destId="{386D0F2D-18F0-4758-9890-FD16E8343F32}" srcOrd="1" destOrd="0" parTransId="{1934CCA3-AC9A-45B8-A8C4-3270F2242769}" sibTransId="{19B9D47D-2967-4A05-BA0F-AC496270D3D2}"/>
    <dgm:cxn modelId="{362F9BBE-14C2-4391-800D-B0156E323C42}" type="presOf" srcId="{CFA1250D-61C7-4D8A-A55D-B8EF009A4731}" destId="{B9C83DDC-D4C2-4AB2-BB5D-9627A52AFA04}" srcOrd="0" destOrd="0" presId="urn:microsoft.com/office/officeart/2005/8/layout/chevron2"/>
    <dgm:cxn modelId="{335F9EC8-3160-4699-B5B0-DCE3F146059E}" type="presOf" srcId="{58F64F98-C27D-44BF-B89E-262CAE512C4B}" destId="{1439AD0C-4538-404A-B9E4-DB4B1E3406A3}" srcOrd="0" destOrd="0" presId="urn:microsoft.com/office/officeart/2005/8/layout/chevron2"/>
    <dgm:cxn modelId="{0A2B42D9-D43F-49DE-9D84-FD3028F05B38}" srcId="{6B6470FD-26BF-4593-87B7-545B99806C6F}" destId="{6E37526F-E470-4192-B3FD-6376E92AC12E}" srcOrd="1" destOrd="0" parTransId="{31AB0C3C-773E-4CFA-BC96-846D10A58429}" sibTransId="{46CA93E3-6937-485A-AE27-C9D6EEB61CFF}"/>
    <dgm:cxn modelId="{18ABE2DC-C97E-4FFC-87DB-D3AE9EDACE8C}" srcId="{5FE5A1DB-FE5D-416A-9C4D-417EC2E70AA5}" destId="{6B6470FD-26BF-4593-87B7-545B99806C6F}" srcOrd="0" destOrd="0" parTransId="{20FAF26E-19C3-4528-9247-5B47A39783BF}" sibTransId="{6BAE7388-FA96-42A1-A95C-9F607A571E46}"/>
    <dgm:cxn modelId="{4BF70CE0-BF3B-409E-9FAD-73162376EFC1}" type="presOf" srcId="{6E37526F-E470-4192-B3FD-6376E92AC12E}" destId="{CC0A60D1-B6E6-4E9B-A640-87E1846539D8}" srcOrd="0" destOrd="1" presId="urn:microsoft.com/office/officeart/2005/8/layout/chevron2"/>
    <dgm:cxn modelId="{515CD4E8-4FA2-49A8-96A6-5C73036CDD4E}" type="presOf" srcId="{6B6470FD-26BF-4593-87B7-545B99806C6F}" destId="{A39098B3-7304-41FA-8C78-0FDC505926F6}" srcOrd="0" destOrd="0" presId="urn:microsoft.com/office/officeart/2005/8/layout/chevron2"/>
    <dgm:cxn modelId="{3BC57FEA-9388-42CF-8662-8E98AC2AD714}" type="presOf" srcId="{8D798F9E-2D1A-481B-88B1-95DDEAFBD531}" destId="{9AFEC4A4-E422-4AB7-A2CF-49ED7400EE9C}" srcOrd="0" destOrd="0" presId="urn:microsoft.com/office/officeart/2005/8/layout/chevron2"/>
    <dgm:cxn modelId="{98B047EC-80F7-4C28-B7DD-A75116C2A2FB}" type="presOf" srcId="{5FE5A1DB-FE5D-416A-9C4D-417EC2E70AA5}" destId="{D4573061-B544-4A55-A29D-A642573FFA8D}" srcOrd="0" destOrd="0" presId="urn:microsoft.com/office/officeart/2005/8/layout/chevron2"/>
    <dgm:cxn modelId="{95B8E3F7-E0CA-4B4F-98A3-ADFB960D096C}" type="presOf" srcId="{49A497DD-1ECE-4B4C-92D1-A67DED0D9865}" destId="{A13C4441-91CB-4720-9A9C-9F5C1D30182A}" srcOrd="0" destOrd="0" presId="urn:microsoft.com/office/officeart/2005/8/layout/chevron2"/>
    <dgm:cxn modelId="{80FE2DC8-3CB6-4EA6-8B0B-19A8206C87BE}" type="presParOf" srcId="{D4573061-B544-4A55-A29D-A642573FFA8D}" destId="{E5E6EAE8-47BF-482A-9314-ABE29ECB0641}" srcOrd="0" destOrd="0" presId="urn:microsoft.com/office/officeart/2005/8/layout/chevron2"/>
    <dgm:cxn modelId="{0A1BF0A1-6936-4F77-8306-E103A8907F5E}" type="presParOf" srcId="{E5E6EAE8-47BF-482A-9314-ABE29ECB0641}" destId="{A39098B3-7304-41FA-8C78-0FDC505926F6}" srcOrd="0" destOrd="0" presId="urn:microsoft.com/office/officeart/2005/8/layout/chevron2"/>
    <dgm:cxn modelId="{6BAD3D05-2878-44BD-A6A0-9C2DFC2C13B1}" type="presParOf" srcId="{E5E6EAE8-47BF-482A-9314-ABE29ECB0641}" destId="{CC0A60D1-B6E6-4E9B-A640-87E1846539D8}" srcOrd="1" destOrd="0" presId="urn:microsoft.com/office/officeart/2005/8/layout/chevron2"/>
    <dgm:cxn modelId="{66E9F09E-C845-4FFD-9CFD-7589DF05B0D1}" type="presParOf" srcId="{D4573061-B544-4A55-A29D-A642573FFA8D}" destId="{9562FCD7-9DE9-4762-8636-25CA45BCE466}" srcOrd="1" destOrd="0" presId="urn:microsoft.com/office/officeart/2005/8/layout/chevron2"/>
    <dgm:cxn modelId="{374BF81F-7BFF-4043-8DE3-0E3AA01DBF20}" type="presParOf" srcId="{D4573061-B544-4A55-A29D-A642573FFA8D}" destId="{83B886DE-F046-463E-8DA4-BF6BAA9EACB9}" srcOrd="2" destOrd="0" presId="urn:microsoft.com/office/officeart/2005/8/layout/chevron2"/>
    <dgm:cxn modelId="{07AF33E3-405E-4ABB-BC22-A22B4411AD44}" type="presParOf" srcId="{83B886DE-F046-463E-8DA4-BF6BAA9EACB9}" destId="{FA91B9F3-F383-4C1C-BE14-62549F89A83F}" srcOrd="0" destOrd="0" presId="urn:microsoft.com/office/officeart/2005/8/layout/chevron2"/>
    <dgm:cxn modelId="{386BE6CF-940D-4AF8-BC8E-842E3206DB01}" type="presParOf" srcId="{83B886DE-F046-463E-8DA4-BF6BAA9EACB9}" destId="{BADE9BE6-4F50-4223-A7B2-FFAE89700B8A}" srcOrd="1" destOrd="0" presId="urn:microsoft.com/office/officeart/2005/8/layout/chevron2"/>
    <dgm:cxn modelId="{F38D0DDB-EAA2-4CB8-BF98-0C68A82DD396}" type="presParOf" srcId="{D4573061-B544-4A55-A29D-A642573FFA8D}" destId="{B0156A3A-4955-433F-8D16-4F7F348AF159}" srcOrd="3" destOrd="0" presId="urn:microsoft.com/office/officeart/2005/8/layout/chevron2"/>
    <dgm:cxn modelId="{4B516C8B-D4E9-464E-93D8-5FA586961BC1}" type="presParOf" srcId="{D4573061-B544-4A55-A29D-A642573FFA8D}" destId="{A6CBDE12-79D6-4F5B-9029-5FE5264A503D}" srcOrd="4" destOrd="0" presId="urn:microsoft.com/office/officeart/2005/8/layout/chevron2"/>
    <dgm:cxn modelId="{78E97D9A-E59E-4303-B8A2-94871A8F1D88}" type="presParOf" srcId="{A6CBDE12-79D6-4F5B-9029-5FE5264A503D}" destId="{9AFEC4A4-E422-4AB7-A2CF-49ED7400EE9C}" srcOrd="0" destOrd="0" presId="urn:microsoft.com/office/officeart/2005/8/layout/chevron2"/>
    <dgm:cxn modelId="{4B47725E-E8A3-4639-BB8E-B4870C4BD2C6}" type="presParOf" srcId="{A6CBDE12-79D6-4F5B-9029-5FE5264A503D}" destId="{7F05B04E-A93A-4DBF-8807-3D2EC8482123}" srcOrd="1" destOrd="0" presId="urn:microsoft.com/office/officeart/2005/8/layout/chevron2"/>
    <dgm:cxn modelId="{74794F5C-5CF9-4F4A-A275-A63765901FAD}" type="presParOf" srcId="{D4573061-B544-4A55-A29D-A642573FFA8D}" destId="{6943DC6E-1D96-48C3-AE15-E90D4C3EA7DC}" srcOrd="5" destOrd="0" presId="urn:microsoft.com/office/officeart/2005/8/layout/chevron2"/>
    <dgm:cxn modelId="{04F4F817-3BBD-4580-824B-45708341924F}" type="presParOf" srcId="{D4573061-B544-4A55-A29D-A642573FFA8D}" destId="{0704057B-1BAE-4DF1-B087-BE4C0B597BC9}" srcOrd="6" destOrd="0" presId="urn:microsoft.com/office/officeart/2005/8/layout/chevron2"/>
    <dgm:cxn modelId="{39369FAE-FB5A-4660-87E2-20D3F7679F8E}" type="presParOf" srcId="{0704057B-1BAE-4DF1-B087-BE4C0B597BC9}" destId="{B9C83DDC-D4C2-4AB2-BB5D-9627A52AFA04}" srcOrd="0" destOrd="0" presId="urn:microsoft.com/office/officeart/2005/8/layout/chevron2"/>
    <dgm:cxn modelId="{3164A534-398E-4267-AE7C-00C2D4EEF6B7}" type="presParOf" srcId="{0704057B-1BAE-4DF1-B087-BE4C0B597BC9}" destId="{E590B1FC-2E8F-4DFE-9AC2-51BE428F5626}" srcOrd="1" destOrd="0" presId="urn:microsoft.com/office/officeart/2005/8/layout/chevron2"/>
    <dgm:cxn modelId="{31E7A6A7-4C33-4592-9D89-245D57326FE9}" type="presParOf" srcId="{D4573061-B544-4A55-A29D-A642573FFA8D}" destId="{28CBA703-D8FB-430A-9140-DE2CA1F624A3}" srcOrd="7" destOrd="0" presId="urn:microsoft.com/office/officeart/2005/8/layout/chevron2"/>
    <dgm:cxn modelId="{C3B02618-7D33-468E-BE37-DA94EF47A56C}" type="presParOf" srcId="{D4573061-B544-4A55-A29D-A642573FFA8D}" destId="{7D256822-BB5C-47DF-8643-2DE465A023AF}" srcOrd="8" destOrd="0" presId="urn:microsoft.com/office/officeart/2005/8/layout/chevron2"/>
    <dgm:cxn modelId="{8B6EAE2C-9D1D-485D-B7E6-BC591D6EBEDB}" type="presParOf" srcId="{7D256822-BB5C-47DF-8643-2DE465A023AF}" destId="{1439AD0C-4538-404A-B9E4-DB4B1E3406A3}" srcOrd="0" destOrd="0" presId="urn:microsoft.com/office/officeart/2005/8/layout/chevron2"/>
    <dgm:cxn modelId="{3D581DB5-D2D0-4F3D-BA0C-DFB12026EFAE}" type="presParOf" srcId="{7D256822-BB5C-47DF-8643-2DE465A023AF}" destId="{A13C4441-91CB-4720-9A9C-9F5C1D30182A}" srcOrd="1" destOrd="0" presId="urn:microsoft.com/office/officeart/2005/8/layout/chevron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9098B3-7304-41FA-8C78-0FDC505926F6}">
      <dsp:nvSpPr>
        <dsp:cNvPr id="0" name=""/>
        <dsp:cNvSpPr/>
      </dsp:nvSpPr>
      <dsp:spPr>
        <a:xfrm rot="5400000">
          <a:off x="-176410" y="178091"/>
          <a:ext cx="1176072" cy="82325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IE" sz="2300" kern="1200" dirty="0"/>
            <a:t>1</a:t>
          </a:r>
        </a:p>
      </dsp:txBody>
      <dsp:txXfrm rot="-5400000">
        <a:off x="1" y="413307"/>
        <a:ext cx="823251" cy="352821"/>
      </dsp:txXfrm>
    </dsp:sp>
    <dsp:sp modelId="{CC0A60D1-B6E6-4E9B-A640-87E1846539D8}">
      <dsp:nvSpPr>
        <dsp:cNvPr id="0" name=""/>
        <dsp:cNvSpPr/>
      </dsp:nvSpPr>
      <dsp:spPr>
        <a:xfrm rot="5400000">
          <a:off x="4086097" y="-3270150"/>
          <a:ext cx="764447" cy="73047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IE" sz="1600" b="1" kern="1200" dirty="0">
              <a:solidFill>
                <a:srgbClr val="FF0000"/>
              </a:solidFill>
            </a:rPr>
            <a:t>31</a:t>
          </a:r>
          <a:r>
            <a:rPr lang="en-IE" sz="1600" b="1" kern="1200" baseline="30000" dirty="0">
              <a:solidFill>
                <a:srgbClr val="FF0000"/>
              </a:solidFill>
            </a:rPr>
            <a:t>st</a:t>
          </a:r>
          <a:r>
            <a:rPr lang="en-IE" sz="1600" b="1" kern="1200" dirty="0">
              <a:solidFill>
                <a:srgbClr val="FF0000"/>
              </a:solidFill>
            </a:rPr>
            <a:t> July 2020 </a:t>
          </a:r>
          <a:r>
            <a:rPr lang="en-IE" sz="1600" kern="1200" dirty="0"/>
            <a:t> </a:t>
          </a:r>
          <a:r>
            <a:rPr lang="en-IE" sz="1600" b="1" kern="1200" dirty="0">
              <a:solidFill>
                <a:srgbClr val="FF0000"/>
              </a:solidFill>
            </a:rPr>
            <a:t>Commence Process, 8 week public consultation</a:t>
          </a:r>
        </a:p>
        <a:p>
          <a:pPr marL="171450" lvl="1" indent="-171450" algn="l" defTabSz="711200">
            <a:lnSpc>
              <a:spcPct val="90000"/>
            </a:lnSpc>
            <a:spcBef>
              <a:spcPct val="0"/>
            </a:spcBef>
            <a:spcAft>
              <a:spcPct val="15000"/>
            </a:spcAft>
            <a:buChar char="•"/>
          </a:pPr>
          <a:r>
            <a:rPr lang="en-IE" sz="1600" kern="1200" dirty="0"/>
            <a:t>Pre-Draft – Public consultation on strategic issues to inform preparation of Draft Plan</a:t>
          </a:r>
        </a:p>
      </dsp:txBody>
      <dsp:txXfrm rot="-5400000">
        <a:off x="815947" y="37317"/>
        <a:ext cx="7267431" cy="689813"/>
      </dsp:txXfrm>
    </dsp:sp>
    <dsp:sp modelId="{FA91B9F3-F383-4C1C-BE14-62549F89A83F}">
      <dsp:nvSpPr>
        <dsp:cNvPr id="0" name=""/>
        <dsp:cNvSpPr/>
      </dsp:nvSpPr>
      <dsp:spPr>
        <a:xfrm rot="5400000">
          <a:off x="-176410" y="1237899"/>
          <a:ext cx="1176072" cy="82325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IE" sz="2300" kern="1200" dirty="0"/>
            <a:t>1</a:t>
          </a:r>
        </a:p>
      </dsp:txBody>
      <dsp:txXfrm rot="-5400000">
        <a:off x="1" y="1473115"/>
        <a:ext cx="823251" cy="352821"/>
      </dsp:txXfrm>
    </dsp:sp>
    <dsp:sp modelId="{BADE9BE6-4F50-4223-A7B2-FFAE89700B8A}">
      <dsp:nvSpPr>
        <dsp:cNvPr id="0" name=""/>
        <dsp:cNvSpPr/>
      </dsp:nvSpPr>
      <dsp:spPr>
        <a:xfrm rot="5400000">
          <a:off x="4093401" y="-2208662"/>
          <a:ext cx="764447" cy="73047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IE" sz="1600" b="1" kern="1200" dirty="0"/>
            <a:t>June 2021</a:t>
          </a:r>
        </a:p>
        <a:p>
          <a:pPr marL="171450" lvl="1" indent="-171450" algn="l" defTabSz="711200">
            <a:lnSpc>
              <a:spcPct val="90000"/>
            </a:lnSpc>
            <a:spcBef>
              <a:spcPct val="0"/>
            </a:spcBef>
            <a:spcAft>
              <a:spcPct val="15000"/>
            </a:spcAft>
            <a:buChar char="•"/>
          </a:pPr>
          <a:r>
            <a:rPr lang="en-IE" sz="1600" kern="1200" dirty="0"/>
            <a:t>Draft Plan prepared and considered by Members for display</a:t>
          </a:r>
        </a:p>
      </dsp:txBody>
      <dsp:txXfrm rot="-5400000">
        <a:off x="823251" y="1098805"/>
        <a:ext cx="7267431" cy="689813"/>
      </dsp:txXfrm>
    </dsp:sp>
    <dsp:sp modelId="{9AFEC4A4-E422-4AB7-A2CF-49ED7400EE9C}">
      <dsp:nvSpPr>
        <dsp:cNvPr id="0" name=""/>
        <dsp:cNvSpPr/>
      </dsp:nvSpPr>
      <dsp:spPr>
        <a:xfrm rot="5400000">
          <a:off x="-176410" y="2297707"/>
          <a:ext cx="1176072" cy="82325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IE" sz="2300" kern="1200" dirty="0"/>
            <a:t>2</a:t>
          </a:r>
        </a:p>
      </dsp:txBody>
      <dsp:txXfrm rot="-5400000">
        <a:off x="1" y="2532923"/>
        <a:ext cx="823251" cy="352821"/>
      </dsp:txXfrm>
    </dsp:sp>
    <dsp:sp modelId="{7F05B04E-A93A-4DBF-8807-3D2EC8482123}">
      <dsp:nvSpPr>
        <dsp:cNvPr id="0" name=""/>
        <dsp:cNvSpPr/>
      </dsp:nvSpPr>
      <dsp:spPr>
        <a:xfrm rot="5400000">
          <a:off x="4093401" y="-1148853"/>
          <a:ext cx="764447" cy="73047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IE" sz="1600" b="1" kern="1200" dirty="0"/>
            <a:t>July-September 2021</a:t>
          </a:r>
        </a:p>
        <a:p>
          <a:pPr marL="171450" lvl="1" indent="-171450" algn="l" defTabSz="711200">
            <a:lnSpc>
              <a:spcPct val="90000"/>
            </a:lnSpc>
            <a:spcBef>
              <a:spcPct val="0"/>
            </a:spcBef>
            <a:spcAft>
              <a:spcPct val="15000"/>
            </a:spcAft>
            <a:buChar char="•"/>
          </a:pPr>
          <a:r>
            <a:rPr lang="en-IE" sz="1600" kern="1200" dirty="0"/>
            <a:t>Public Consultation on Draft Plan</a:t>
          </a:r>
        </a:p>
      </dsp:txBody>
      <dsp:txXfrm rot="-5400000">
        <a:off x="823251" y="2158614"/>
        <a:ext cx="7267431" cy="689813"/>
      </dsp:txXfrm>
    </dsp:sp>
    <dsp:sp modelId="{B9C83DDC-D4C2-4AB2-BB5D-9627A52AFA04}">
      <dsp:nvSpPr>
        <dsp:cNvPr id="0" name=""/>
        <dsp:cNvSpPr/>
      </dsp:nvSpPr>
      <dsp:spPr>
        <a:xfrm rot="5400000">
          <a:off x="-176410" y="3357516"/>
          <a:ext cx="1176072" cy="82325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IE" sz="2300" kern="1200" dirty="0"/>
            <a:t>3</a:t>
          </a:r>
        </a:p>
      </dsp:txBody>
      <dsp:txXfrm rot="-5400000">
        <a:off x="1" y="3592732"/>
        <a:ext cx="823251" cy="352821"/>
      </dsp:txXfrm>
    </dsp:sp>
    <dsp:sp modelId="{E590B1FC-2E8F-4DFE-9AC2-51BE428F5626}">
      <dsp:nvSpPr>
        <dsp:cNvPr id="0" name=""/>
        <dsp:cNvSpPr/>
      </dsp:nvSpPr>
      <dsp:spPr>
        <a:xfrm rot="5400000">
          <a:off x="4093401" y="-112536"/>
          <a:ext cx="764447" cy="73047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439AD0C-4538-404A-B9E4-DB4B1E3406A3}">
      <dsp:nvSpPr>
        <dsp:cNvPr id="0" name=""/>
        <dsp:cNvSpPr/>
      </dsp:nvSpPr>
      <dsp:spPr>
        <a:xfrm rot="5400000">
          <a:off x="-176410" y="4417324"/>
          <a:ext cx="1176072" cy="82325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IE" sz="2300" kern="1200" dirty="0"/>
            <a:t>4</a:t>
          </a:r>
        </a:p>
      </dsp:txBody>
      <dsp:txXfrm rot="-5400000">
        <a:off x="1" y="4652540"/>
        <a:ext cx="823251" cy="352821"/>
      </dsp:txXfrm>
    </dsp:sp>
    <dsp:sp modelId="{A13C4441-91CB-4720-9A9C-9F5C1D30182A}">
      <dsp:nvSpPr>
        <dsp:cNvPr id="0" name=""/>
        <dsp:cNvSpPr/>
      </dsp:nvSpPr>
      <dsp:spPr>
        <a:xfrm rot="5400000">
          <a:off x="4093401" y="970763"/>
          <a:ext cx="764447" cy="73047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IE" sz="1600" b="1" kern="1200" dirty="0"/>
            <a:t>Plan adopted in June &amp; comes into effect in August 2022</a:t>
          </a:r>
        </a:p>
      </dsp:txBody>
      <dsp:txXfrm rot="-5400000">
        <a:off x="823251" y="4278231"/>
        <a:ext cx="7267431" cy="689813"/>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0306FB-96CF-4C90-9EB5-7AF311EC7C45}" type="datetimeFigureOut">
              <a:rPr lang="en-IE" smtClean="0"/>
              <a:t>25/05/2020</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B33FB9-490E-4CA0-8896-B620531936D8}" type="slidenum">
              <a:rPr lang="en-IE" smtClean="0"/>
              <a:t>‹#›</a:t>
            </a:fld>
            <a:endParaRPr lang="en-IE"/>
          </a:p>
        </p:txBody>
      </p:sp>
    </p:spTree>
    <p:extLst>
      <p:ext uri="{BB962C8B-B14F-4D97-AF65-F5344CB8AC3E}">
        <p14:creationId xmlns:p14="http://schemas.microsoft.com/office/powerpoint/2010/main" val="3226238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8"/>
            <a:ext cx="5486400" cy="9976463"/>
          </a:xfrm>
        </p:spPr>
        <p:txBody>
          <a:bodyPr/>
          <a:lstStyle/>
          <a:p>
            <a:r>
              <a:rPr lang="en-GB" dirty="0"/>
              <a:t>Appendix 3: </a:t>
            </a:r>
          </a:p>
          <a:p>
            <a:r>
              <a:rPr lang="en-GB" dirty="0"/>
              <a:t>Tier 1: Serviced Zoned Land This zoning comprises lands that are able to connect to existing development services, i.e. road and footpath access including public lighting, foul sewer drainage, surface water drainage and water supply, for which there is service capacity available, and can therefore accommodate new development. These lands will generally be positioned within the existing built-up footprint of a settlement or contiguous to existing developed lands. The location and geographical extent of such lands shall be determined by the planning authority at a settlement scale as an integral part of the plan-making process and shall include assessment of available development services. Inclusion in Tier 1 will generally require the lands to within the footprint of or spatially sequential within the identified settlement</a:t>
            </a:r>
          </a:p>
          <a:p>
            <a:endParaRPr lang="en-GB" dirty="0"/>
          </a:p>
          <a:p>
            <a:r>
              <a:rPr lang="en-GB" dirty="0"/>
              <a:t>Tier 2: Serviceable Zoned Land This zoning comprises lands that are not currently sufficiently serviced to support new development but have potential to become fully serviced within the life of the plan i.e. the lands are currently constrained due to the need to deliver some or all development services required to support new development, i.e. road or footpath access including lighting, foul sewer drainage, surface water drainage, water supply and/or additional service capacity. </a:t>
            </a:r>
          </a:p>
          <a:p>
            <a:endParaRPr lang="en-GB" dirty="0"/>
          </a:p>
          <a:p>
            <a:r>
              <a:rPr lang="en-GB" dirty="0"/>
              <a:t>These lands may be positioned within the existing built-up footprint of a settlement, or contiguous to existing developed lands or to tier 1 zoned lands, where required to fulfil the spatially sequential approach to the location of the new development within the identified settlement. </a:t>
            </a:r>
          </a:p>
          <a:p>
            <a:endParaRPr lang="en-GB" dirty="0"/>
          </a:p>
          <a:p>
            <a:r>
              <a:rPr lang="en-GB" dirty="0"/>
              <a:t>The potential for delivery of the required services and/or capacity to support new development must be identified and specific details provided by the planning authority at the time of publication of both the draft and final development or area plan. </a:t>
            </a:r>
          </a:p>
          <a:p>
            <a:endParaRPr lang="en-GB" dirty="0"/>
          </a:p>
          <a:p>
            <a:r>
              <a:rPr lang="en-GB" dirty="0"/>
              <a:t>This infrastructural assessment must be aligned with the approved infrastructural investment programme(s) of the relevant delivery agency(</a:t>
            </a:r>
            <a:r>
              <a:rPr lang="en-GB" dirty="0" err="1"/>
              <a:t>ies</a:t>
            </a:r>
            <a:r>
              <a:rPr lang="en-GB" dirty="0"/>
              <a:t>), for example, Irish Water, or be based on a written commitment by the relevant delivery agency to provide the identified infrastructure within a specified timescale (i.e. within the lifetime of the plan). The planning authority may also commit to the delivery of the required and identified infrastructure in its own infrastructural investment programme (i.e. Budgeted Capital Programme) in order to support certain lands for zoning. </a:t>
            </a:r>
          </a:p>
          <a:p>
            <a:endParaRPr lang="en-GB" dirty="0"/>
          </a:p>
          <a:p>
            <a:r>
              <a:rPr lang="en-GB" dirty="0"/>
              <a:t>The written infrastructural assessment of the planning authority must: </a:t>
            </a:r>
          </a:p>
          <a:p>
            <a:endParaRPr lang="en-GB" dirty="0"/>
          </a:p>
          <a:p>
            <a:pPr marL="228600" indent="-228600">
              <a:buAutoNum type="alphaLcParenR"/>
            </a:pPr>
            <a:r>
              <a:rPr lang="en-GB" dirty="0"/>
              <a:t>include a reasonable estimate of the full cost of delivery of the required infrastructure to the identified zoned lands; </a:t>
            </a:r>
          </a:p>
          <a:p>
            <a:pPr marL="228600" indent="-228600">
              <a:buAutoNum type="alphaLcParenR"/>
            </a:pPr>
            <a:r>
              <a:rPr lang="en-GB" dirty="0"/>
              <a:t>Set out (a) above at both the draft plan and final plan stages of the plan making process. </a:t>
            </a:r>
          </a:p>
          <a:p>
            <a:endParaRPr lang="en-GB" dirty="0"/>
          </a:p>
          <a:p>
            <a:r>
              <a:rPr lang="en-GB" dirty="0"/>
              <a:t>Current development or area plans may include zoned lands that cannot be serviced during the life of a development or area plan by reference to the infrastructural assessment of the planning authority. This means that they cannot be categorised as either Tier 1 lands or Tier 2 lands per the above and therefore are not developable within the plan period. Such lands should not be zoned for development or included within a development plan core strategy for calculation purposes. </a:t>
            </a:r>
          </a:p>
          <a:p>
            <a:endParaRPr lang="en-GB" dirty="0"/>
          </a:p>
          <a:p>
            <a:r>
              <a:rPr lang="en-GB" dirty="0"/>
              <a:t>Further guidance will be provided in updated Statutory Guidelines that will be issued under s.28 of the Planning &amp; Development Act, 2000 (as amended).</a:t>
            </a:r>
            <a:endParaRPr lang="en-IE" dirty="0"/>
          </a:p>
        </p:txBody>
      </p:sp>
      <p:sp>
        <p:nvSpPr>
          <p:cNvPr id="4" name="Slide Number Placeholder 3"/>
          <p:cNvSpPr>
            <a:spLocks noGrp="1"/>
          </p:cNvSpPr>
          <p:nvPr>
            <p:ph type="sldNum" sz="quarter" idx="5"/>
          </p:nvPr>
        </p:nvSpPr>
        <p:spPr/>
        <p:txBody>
          <a:bodyPr/>
          <a:lstStyle/>
          <a:p>
            <a:fld id="{4C453065-C0AE-454D-BBAC-DDC5F8B3F222}" type="slidenum">
              <a:rPr lang="en-IE" smtClean="0"/>
              <a:t>1</a:t>
            </a:fld>
            <a:endParaRPr lang="en-IE"/>
          </a:p>
        </p:txBody>
      </p:sp>
    </p:spTree>
    <p:extLst>
      <p:ext uri="{BB962C8B-B14F-4D97-AF65-F5344CB8AC3E}">
        <p14:creationId xmlns:p14="http://schemas.microsoft.com/office/powerpoint/2010/main" val="2393407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8"/>
            <a:ext cx="5486400" cy="9976463"/>
          </a:xfrm>
        </p:spPr>
        <p:txBody>
          <a:bodyPr/>
          <a:lstStyle/>
          <a:p>
            <a:r>
              <a:rPr lang="en-GB" dirty="0"/>
              <a:t>Appendix 3: </a:t>
            </a:r>
          </a:p>
          <a:p>
            <a:r>
              <a:rPr lang="en-GB" dirty="0"/>
              <a:t>Tier 1: Serviced Zoned Land This zoning comprises lands that are able to connect to existing development services, i.e. road and footpath access including public lighting, foul sewer drainage, surface water drainage and water supply, for which there is service capacity available, and can therefore accommodate new development. These lands will generally be positioned within the existing built-up footprint of a settlement or contiguous to existing developed lands. The location and geographical extent of such lands shall be determined by the planning authority at a settlement scale as an integral part of the plan-making process and shall include assessment of available development services. Inclusion in Tier 1 will generally require the lands to within the footprint of or spatially sequential within the identified settlement</a:t>
            </a:r>
          </a:p>
          <a:p>
            <a:endParaRPr lang="en-GB" dirty="0"/>
          </a:p>
          <a:p>
            <a:r>
              <a:rPr lang="en-GB" dirty="0"/>
              <a:t>Tier 2: Serviceable Zoned Land This zoning comprises lands that are not currently sufficiently serviced to support new development but have potential to become fully serviced within the life of the plan i.e. the lands are currently constrained due to the need to deliver some or all development services required to support new development, i.e. road or footpath access including lighting, foul sewer drainage, surface water drainage, water supply and/or additional service capacity. </a:t>
            </a:r>
          </a:p>
          <a:p>
            <a:endParaRPr lang="en-GB" dirty="0"/>
          </a:p>
          <a:p>
            <a:r>
              <a:rPr lang="en-GB" dirty="0"/>
              <a:t>These lands may be positioned within the existing built-up footprint of a settlement, or contiguous to existing developed lands or to tier 1 zoned lands, where required to fulfil the spatially sequential approach to the location of the new development within the identified settlement. </a:t>
            </a:r>
          </a:p>
          <a:p>
            <a:endParaRPr lang="en-GB" dirty="0"/>
          </a:p>
          <a:p>
            <a:r>
              <a:rPr lang="en-GB" dirty="0"/>
              <a:t>The potential for delivery of the required services and/or capacity to support new development must be identified and specific details provided by the planning authority at the time of publication of both the draft and final development or area plan. </a:t>
            </a:r>
          </a:p>
          <a:p>
            <a:endParaRPr lang="en-GB" dirty="0"/>
          </a:p>
          <a:p>
            <a:r>
              <a:rPr lang="en-GB" dirty="0"/>
              <a:t>This infrastructural assessment must be aligned with the approved infrastructural investment programme(s) of the relevant delivery agency(</a:t>
            </a:r>
            <a:r>
              <a:rPr lang="en-GB" dirty="0" err="1"/>
              <a:t>ies</a:t>
            </a:r>
            <a:r>
              <a:rPr lang="en-GB" dirty="0"/>
              <a:t>), for example, Irish Water, or be based on a written commitment by the relevant delivery agency to provide the identified infrastructure within a specified timescale (i.e. within the lifetime of the plan). The planning authority may also commit to the delivery of the required and identified infrastructure in its own infrastructural investment programme (i.e. Budgeted Capital Programme) in order to support certain lands for zoning. </a:t>
            </a:r>
          </a:p>
          <a:p>
            <a:endParaRPr lang="en-GB" dirty="0"/>
          </a:p>
          <a:p>
            <a:r>
              <a:rPr lang="en-GB" dirty="0"/>
              <a:t>The written infrastructural assessment of the planning authority must: </a:t>
            </a:r>
          </a:p>
          <a:p>
            <a:endParaRPr lang="en-GB" dirty="0"/>
          </a:p>
          <a:p>
            <a:pPr marL="228600" indent="-228600">
              <a:buAutoNum type="alphaLcParenR"/>
            </a:pPr>
            <a:r>
              <a:rPr lang="en-GB" dirty="0"/>
              <a:t>include a reasonable estimate of the full cost of delivery of the required infrastructure to the identified zoned lands; </a:t>
            </a:r>
          </a:p>
          <a:p>
            <a:pPr marL="228600" indent="-228600">
              <a:buAutoNum type="alphaLcParenR"/>
            </a:pPr>
            <a:r>
              <a:rPr lang="en-GB" dirty="0"/>
              <a:t>Set out (a) above at both the draft plan and final plan stages of the plan making process. </a:t>
            </a:r>
          </a:p>
          <a:p>
            <a:endParaRPr lang="en-GB" dirty="0"/>
          </a:p>
          <a:p>
            <a:r>
              <a:rPr lang="en-GB" dirty="0"/>
              <a:t>Current development or area plans may include zoned lands that cannot be serviced during the life of a development or area plan by reference to the infrastructural assessment of the planning authority. This means that they cannot be categorised as either Tier 1 lands or Tier 2 lands per the above and therefore are not developable within the plan period. Such lands should not be zoned for development or included within a development plan core strategy for calculation purposes. </a:t>
            </a:r>
          </a:p>
          <a:p>
            <a:endParaRPr lang="en-GB" dirty="0"/>
          </a:p>
          <a:p>
            <a:r>
              <a:rPr lang="en-GB" dirty="0"/>
              <a:t>Further guidance will be provided in updated Statutory Guidelines that will be issued under s.28 of the Planning &amp; Development Act, 2000 (as amended).</a:t>
            </a:r>
            <a:endParaRPr lang="en-IE" dirty="0"/>
          </a:p>
        </p:txBody>
      </p:sp>
      <p:sp>
        <p:nvSpPr>
          <p:cNvPr id="4" name="Slide Number Placeholder 3"/>
          <p:cNvSpPr>
            <a:spLocks noGrp="1"/>
          </p:cNvSpPr>
          <p:nvPr>
            <p:ph type="sldNum" sz="quarter" idx="5"/>
          </p:nvPr>
        </p:nvSpPr>
        <p:spPr/>
        <p:txBody>
          <a:bodyPr/>
          <a:lstStyle/>
          <a:p>
            <a:fld id="{4C453065-C0AE-454D-BBAC-DDC5F8B3F222}" type="slidenum">
              <a:rPr lang="en-IE" smtClean="0"/>
              <a:t>2</a:t>
            </a:fld>
            <a:endParaRPr lang="en-IE"/>
          </a:p>
        </p:txBody>
      </p:sp>
    </p:spTree>
    <p:extLst>
      <p:ext uri="{BB962C8B-B14F-4D97-AF65-F5344CB8AC3E}">
        <p14:creationId xmlns:p14="http://schemas.microsoft.com/office/powerpoint/2010/main" val="21303501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8"/>
            <a:ext cx="5486400" cy="9976463"/>
          </a:xfrm>
        </p:spPr>
        <p:txBody>
          <a:bodyPr/>
          <a:lstStyle/>
          <a:p>
            <a:r>
              <a:rPr lang="en-GB" dirty="0"/>
              <a:t>Appendix 3: </a:t>
            </a:r>
          </a:p>
          <a:p>
            <a:r>
              <a:rPr lang="en-GB" dirty="0"/>
              <a:t>Tier 1: Serviced Zoned Land This zoning comprises lands that are able to connect to existing development services, i.e. road and footpath access including public lighting, foul sewer drainage, surface water drainage and water supply, for which there is service capacity available, and can therefore accommodate new development. These lands will generally be positioned within the existing built-up footprint of a settlement or contiguous to existing developed lands. The location and geographical extent of such lands shall be determined by the planning authority at a settlement scale as an integral part of the plan-making process and shall include assessment of available development services. Inclusion in Tier 1 will generally require the lands to within the footprint of or spatially sequential within the identified settlement</a:t>
            </a:r>
          </a:p>
          <a:p>
            <a:endParaRPr lang="en-GB" dirty="0"/>
          </a:p>
          <a:p>
            <a:r>
              <a:rPr lang="en-GB" dirty="0"/>
              <a:t>Tier 2: Serviceable Zoned Land This zoning comprises lands that are not currently sufficiently serviced to support new development but have potential to become fully serviced within the life of the plan i.e. the lands are currently constrained due to the need to deliver some or all development services required to support new development, i.e. road or footpath access including lighting, foul sewer drainage, surface water drainage, water supply and/or additional service capacity. </a:t>
            </a:r>
          </a:p>
          <a:p>
            <a:endParaRPr lang="en-GB" dirty="0"/>
          </a:p>
          <a:p>
            <a:r>
              <a:rPr lang="en-GB" dirty="0"/>
              <a:t>These lands may be positioned within the existing built-up footprint of a settlement, or contiguous to existing developed lands or to tier 1 zoned lands, where required to fulfil the spatially sequential approach to the location of the new development within the identified settlement. </a:t>
            </a:r>
          </a:p>
          <a:p>
            <a:endParaRPr lang="en-GB" dirty="0"/>
          </a:p>
          <a:p>
            <a:r>
              <a:rPr lang="en-GB" dirty="0"/>
              <a:t>The potential for delivery of the required services and/or capacity to support new development must be identified and specific details provided by the planning authority at the time of publication of both the draft and final development or area plan. </a:t>
            </a:r>
          </a:p>
          <a:p>
            <a:endParaRPr lang="en-GB" dirty="0"/>
          </a:p>
          <a:p>
            <a:r>
              <a:rPr lang="en-GB" dirty="0"/>
              <a:t>This infrastructural assessment must be aligned with the approved infrastructural investment programme(s) of the relevant delivery agency(</a:t>
            </a:r>
            <a:r>
              <a:rPr lang="en-GB" dirty="0" err="1"/>
              <a:t>ies</a:t>
            </a:r>
            <a:r>
              <a:rPr lang="en-GB" dirty="0"/>
              <a:t>), for example, Irish Water, or be based on a written commitment by the relevant delivery agency to provide the identified infrastructure within a specified timescale (i.e. within the lifetime of the plan). The planning authority may also commit to the delivery of the required and identified infrastructure in its own infrastructural investment programme (i.e. Budgeted Capital Programme) in order to support certain lands for zoning. </a:t>
            </a:r>
          </a:p>
          <a:p>
            <a:endParaRPr lang="en-GB" dirty="0"/>
          </a:p>
          <a:p>
            <a:r>
              <a:rPr lang="en-GB" dirty="0"/>
              <a:t>The written infrastructural assessment of the planning authority must: </a:t>
            </a:r>
          </a:p>
          <a:p>
            <a:endParaRPr lang="en-GB" dirty="0"/>
          </a:p>
          <a:p>
            <a:pPr marL="228600" indent="-228600">
              <a:buAutoNum type="alphaLcParenR"/>
            </a:pPr>
            <a:r>
              <a:rPr lang="en-GB" dirty="0"/>
              <a:t>include a reasonable estimate of the full cost of delivery of the required infrastructure to the identified zoned lands; </a:t>
            </a:r>
          </a:p>
          <a:p>
            <a:pPr marL="228600" indent="-228600">
              <a:buAutoNum type="alphaLcParenR"/>
            </a:pPr>
            <a:r>
              <a:rPr lang="en-GB" dirty="0"/>
              <a:t>Set out (a) above at both the draft plan and final plan stages of the plan making process. </a:t>
            </a:r>
          </a:p>
          <a:p>
            <a:endParaRPr lang="en-GB" dirty="0"/>
          </a:p>
          <a:p>
            <a:r>
              <a:rPr lang="en-GB" dirty="0"/>
              <a:t>Current development or area plans may include zoned lands that cannot be serviced during the life of a development or area plan by reference to the infrastructural assessment of the planning authority. This means that they cannot be categorised as either Tier 1 lands or Tier 2 lands per the above and therefore are not developable within the plan period. Such lands should not be zoned for development or included within a development plan core strategy for calculation purposes. </a:t>
            </a:r>
          </a:p>
          <a:p>
            <a:endParaRPr lang="en-GB" dirty="0"/>
          </a:p>
          <a:p>
            <a:r>
              <a:rPr lang="en-GB" dirty="0"/>
              <a:t>Further guidance will be provided in updated Statutory Guidelines that will be issued under s.28 of the Planning &amp; Development Act, 2000 (as amended).</a:t>
            </a:r>
            <a:endParaRPr lang="en-IE" dirty="0"/>
          </a:p>
        </p:txBody>
      </p:sp>
      <p:sp>
        <p:nvSpPr>
          <p:cNvPr id="4" name="Slide Number Placeholder 3"/>
          <p:cNvSpPr>
            <a:spLocks noGrp="1"/>
          </p:cNvSpPr>
          <p:nvPr>
            <p:ph type="sldNum" sz="quarter" idx="5"/>
          </p:nvPr>
        </p:nvSpPr>
        <p:spPr/>
        <p:txBody>
          <a:bodyPr/>
          <a:lstStyle/>
          <a:p>
            <a:fld id="{4C453065-C0AE-454D-BBAC-DDC5F8B3F222}" type="slidenum">
              <a:rPr lang="en-IE" smtClean="0"/>
              <a:t>3</a:t>
            </a:fld>
            <a:endParaRPr lang="en-IE"/>
          </a:p>
        </p:txBody>
      </p:sp>
    </p:spTree>
    <p:extLst>
      <p:ext uri="{BB962C8B-B14F-4D97-AF65-F5344CB8AC3E}">
        <p14:creationId xmlns:p14="http://schemas.microsoft.com/office/powerpoint/2010/main" val="2418579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8"/>
            <a:ext cx="5486400" cy="9976463"/>
          </a:xfrm>
        </p:spPr>
        <p:txBody>
          <a:bodyPr/>
          <a:lstStyle/>
          <a:p>
            <a:r>
              <a:rPr lang="en-GB" dirty="0"/>
              <a:t>Appendix 3: </a:t>
            </a:r>
          </a:p>
          <a:p>
            <a:r>
              <a:rPr lang="en-GB" dirty="0"/>
              <a:t>Tier 1: Serviced Zoned Land This zoning comprises lands that are able to connect to existing development services, i.e. road and footpath access including public lighting, foul sewer drainage, surface water drainage and water supply, for which there is service capacity available, and can therefore accommodate new development. These lands will generally be positioned within the existing built-up footprint of a settlement or contiguous to existing developed lands. The location and geographical extent of such lands shall be determined by the planning authority at a settlement scale as an integral part of the plan-making process and shall include assessment of available development services. Inclusion in Tier 1 will generally require the lands to within the footprint of or spatially sequential within the identified settlement</a:t>
            </a:r>
          </a:p>
          <a:p>
            <a:endParaRPr lang="en-GB" dirty="0"/>
          </a:p>
          <a:p>
            <a:r>
              <a:rPr lang="en-GB" dirty="0"/>
              <a:t>Tier 2: Serviceable Zoned Land This zoning comprises lands that are not currently sufficiently serviced to support new development but have potential to become fully serviced within the life of the plan i.e. the lands are currently constrained due to the need to deliver some or all development services required to support new development, i.e. road or footpath access including lighting, foul sewer drainage, surface water drainage, water supply and/or additional service capacity. </a:t>
            </a:r>
          </a:p>
          <a:p>
            <a:endParaRPr lang="en-GB" dirty="0"/>
          </a:p>
          <a:p>
            <a:r>
              <a:rPr lang="en-GB" dirty="0"/>
              <a:t>These lands may be positioned within the existing built-up footprint of a settlement, or contiguous to existing developed lands or to tier 1 zoned lands, where required to fulfil the spatially sequential approach to the location of the new development within the identified settlement. </a:t>
            </a:r>
          </a:p>
          <a:p>
            <a:endParaRPr lang="en-GB" dirty="0"/>
          </a:p>
          <a:p>
            <a:r>
              <a:rPr lang="en-GB" dirty="0"/>
              <a:t>The potential for delivery of the required services and/or capacity to support new development must be identified and specific details provided by the planning authority at the time of publication of both the draft and final development or area plan. </a:t>
            </a:r>
          </a:p>
          <a:p>
            <a:endParaRPr lang="en-GB" dirty="0"/>
          </a:p>
          <a:p>
            <a:r>
              <a:rPr lang="en-GB" dirty="0"/>
              <a:t>This infrastructural assessment must be aligned with the approved infrastructural investment programme(s) of the relevant delivery agency(</a:t>
            </a:r>
            <a:r>
              <a:rPr lang="en-GB" dirty="0" err="1"/>
              <a:t>ies</a:t>
            </a:r>
            <a:r>
              <a:rPr lang="en-GB" dirty="0"/>
              <a:t>), for example, Irish Water, or be based on a written commitment by the relevant delivery agency to provide the identified infrastructure within a specified timescale (i.e. within the lifetime of the plan). The planning authority may also commit to the delivery of the required and identified infrastructure in its own infrastructural investment programme (i.e. Budgeted Capital Programme) in order to support certain lands for zoning. </a:t>
            </a:r>
          </a:p>
          <a:p>
            <a:endParaRPr lang="en-GB" dirty="0"/>
          </a:p>
          <a:p>
            <a:r>
              <a:rPr lang="en-GB" dirty="0"/>
              <a:t>The written infrastructural assessment of the planning authority must: </a:t>
            </a:r>
          </a:p>
          <a:p>
            <a:endParaRPr lang="en-GB" dirty="0"/>
          </a:p>
          <a:p>
            <a:pPr marL="228600" indent="-228600">
              <a:buAutoNum type="alphaLcParenR"/>
            </a:pPr>
            <a:r>
              <a:rPr lang="en-GB" dirty="0"/>
              <a:t>include a reasonable estimate of the full cost of delivery of the required infrastructure to the identified zoned lands; </a:t>
            </a:r>
          </a:p>
          <a:p>
            <a:pPr marL="228600" indent="-228600">
              <a:buAutoNum type="alphaLcParenR"/>
            </a:pPr>
            <a:r>
              <a:rPr lang="en-GB" dirty="0"/>
              <a:t>Set out (a) above at both the draft plan and final plan stages of the plan making process. </a:t>
            </a:r>
          </a:p>
          <a:p>
            <a:endParaRPr lang="en-GB" dirty="0"/>
          </a:p>
          <a:p>
            <a:r>
              <a:rPr lang="en-GB" dirty="0"/>
              <a:t>Current development or area plans may include zoned lands that cannot be serviced during the life of a development or area plan by reference to the infrastructural assessment of the planning authority. This means that they cannot be categorised as either Tier 1 lands or Tier 2 lands per the above and therefore are not developable within the plan period. Such lands should not be zoned for development or included within a development plan core strategy for calculation purposes. </a:t>
            </a:r>
          </a:p>
          <a:p>
            <a:endParaRPr lang="en-GB" dirty="0"/>
          </a:p>
          <a:p>
            <a:r>
              <a:rPr lang="en-GB" dirty="0"/>
              <a:t>Further guidance will be provided in updated Statutory Guidelines that will be issued under s.28 of the Planning &amp; Development Act, 2000 (as amended).</a:t>
            </a:r>
            <a:endParaRPr lang="en-IE" dirty="0"/>
          </a:p>
        </p:txBody>
      </p:sp>
      <p:sp>
        <p:nvSpPr>
          <p:cNvPr id="4" name="Slide Number Placeholder 3"/>
          <p:cNvSpPr>
            <a:spLocks noGrp="1"/>
          </p:cNvSpPr>
          <p:nvPr>
            <p:ph type="sldNum" sz="quarter" idx="5"/>
          </p:nvPr>
        </p:nvSpPr>
        <p:spPr/>
        <p:txBody>
          <a:bodyPr/>
          <a:lstStyle/>
          <a:p>
            <a:fld id="{4C453065-C0AE-454D-BBAC-DDC5F8B3F222}" type="slidenum">
              <a:rPr lang="en-IE" smtClean="0"/>
              <a:t>4</a:t>
            </a:fld>
            <a:endParaRPr lang="en-IE"/>
          </a:p>
        </p:txBody>
      </p:sp>
    </p:spTree>
    <p:extLst>
      <p:ext uri="{BB962C8B-B14F-4D97-AF65-F5344CB8AC3E}">
        <p14:creationId xmlns:p14="http://schemas.microsoft.com/office/powerpoint/2010/main" val="4734792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IE" sz="1200" b="1" kern="1200" dirty="0">
                <a:solidFill>
                  <a:schemeClr val="tx1"/>
                </a:solidFill>
                <a:effectLst/>
                <a:latin typeface="+mn-lt"/>
                <a:ea typeface="+mn-ea"/>
                <a:cs typeface="+mn-cs"/>
              </a:rPr>
              <a:t>Zoning</a:t>
            </a:r>
            <a:r>
              <a:rPr lang="en-IE" sz="1200" kern="1200" dirty="0">
                <a:solidFill>
                  <a:schemeClr val="tx1"/>
                </a:solidFill>
                <a:effectLst/>
                <a:latin typeface="+mn-lt"/>
                <a:ea typeface="+mn-ea"/>
                <a:cs typeface="+mn-cs"/>
              </a:rPr>
              <a:t> of land</a:t>
            </a:r>
            <a:endParaRPr lang="en-IE" sz="1000" kern="1200" dirty="0">
              <a:solidFill>
                <a:schemeClr val="tx1"/>
              </a:solidFill>
              <a:effectLst/>
              <a:latin typeface="+mn-lt"/>
              <a:ea typeface="+mn-ea"/>
              <a:cs typeface="+mn-cs"/>
            </a:endParaRPr>
          </a:p>
          <a:p>
            <a:pPr lvl="0"/>
            <a:r>
              <a:rPr lang="en-IE" sz="1200" kern="1200" dirty="0">
                <a:solidFill>
                  <a:schemeClr val="tx1"/>
                </a:solidFill>
                <a:effectLst/>
                <a:latin typeface="+mn-lt"/>
                <a:ea typeface="+mn-ea"/>
                <a:cs typeface="+mn-cs"/>
              </a:rPr>
              <a:t>The development and renewal of areas in need of </a:t>
            </a:r>
            <a:r>
              <a:rPr lang="en-IE" sz="1200" b="1" kern="1200" dirty="0">
                <a:solidFill>
                  <a:schemeClr val="tx1"/>
                </a:solidFill>
                <a:effectLst/>
                <a:latin typeface="+mn-lt"/>
                <a:ea typeface="+mn-ea"/>
                <a:cs typeface="+mn-cs"/>
              </a:rPr>
              <a:t>regeneration – </a:t>
            </a:r>
            <a:r>
              <a:rPr lang="en-IE" sz="1200" b="0" kern="1200" dirty="0">
                <a:solidFill>
                  <a:schemeClr val="tx1"/>
                </a:solidFill>
                <a:effectLst/>
                <a:latin typeface="+mn-lt"/>
                <a:ea typeface="+mn-ea"/>
                <a:cs typeface="+mn-cs"/>
              </a:rPr>
              <a:t>to prevent adverse effects on existing amenities, urban decay, anti-social, shortage of houses or land</a:t>
            </a:r>
            <a:endParaRPr lang="en-IE" sz="1000" b="0" kern="1200" dirty="0">
              <a:solidFill>
                <a:schemeClr val="tx1"/>
              </a:solidFill>
              <a:effectLst/>
              <a:latin typeface="+mn-lt"/>
              <a:ea typeface="+mn-ea"/>
              <a:cs typeface="+mn-cs"/>
            </a:endParaRPr>
          </a:p>
          <a:p>
            <a:pPr lvl="0"/>
            <a:r>
              <a:rPr lang="en-IE" sz="1200" kern="1200" dirty="0">
                <a:solidFill>
                  <a:schemeClr val="tx1"/>
                </a:solidFill>
                <a:effectLst/>
                <a:latin typeface="+mn-lt"/>
                <a:ea typeface="+mn-ea"/>
                <a:cs typeface="+mn-cs"/>
              </a:rPr>
              <a:t>Provision/facilitation of </a:t>
            </a:r>
            <a:r>
              <a:rPr lang="en-IE" sz="1200" b="1" kern="1200" dirty="0">
                <a:solidFill>
                  <a:schemeClr val="tx1"/>
                </a:solidFill>
                <a:effectLst/>
                <a:latin typeface="+mn-lt"/>
                <a:ea typeface="+mn-ea"/>
                <a:cs typeface="+mn-cs"/>
              </a:rPr>
              <a:t>infrastructure – includes transport, energy &amp; comms; water supply &amp; wastewater (water services strategic plan); waste recovery &amp; disposal facilities; ancillary facilities</a:t>
            </a:r>
            <a:endParaRPr lang="en-IE" sz="1000" kern="1200" dirty="0">
              <a:solidFill>
                <a:schemeClr val="tx1"/>
              </a:solidFill>
              <a:effectLst/>
              <a:latin typeface="+mn-lt"/>
              <a:ea typeface="+mn-ea"/>
              <a:cs typeface="+mn-cs"/>
            </a:endParaRPr>
          </a:p>
          <a:p>
            <a:pPr lvl="0"/>
            <a:r>
              <a:rPr lang="en-IE" sz="1200" b="1" kern="1200" dirty="0">
                <a:solidFill>
                  <a:schemeClr val="tx1"/>
                </a:solidFill>
                <a:effectLst/>
                <a:latin typeface="+mn-lt"/>
                <a:ea typeface="+mn-ea"/>
                <a:cs typeface="+mn-cs"/>
              </a:rPr>
              <a:t>Housing Strategy </a:t>
            </a:r>
            <a:r>
              <a:rPr lang="en-IE" sz="1200" kern="1200" dirty="0">
                <a:solidFill>
                  <a:schemeClr val="tx1"/>
                </a:solidFill>
                <a:effectLst/>
                <a:latin typeface="+mn-lt"/>
                <a:ea typeface="+mn-ea"/>
                <a:cs typeface="+mn-cs"/>
              </a:rPr>
              <a:t>&amp; Core Strategy including provision of accommodation for </a:t>
            </a:r>
            <a:r>
              <a:rPr lang="en-IE" sz="1200" b="1" kern="1200" dirty="0">
                <a:solidFill>
                  <a:schemeClr val="tx1"/>
                </a:solidFill>
                <a:effectLst/>
                <a:latin typeface="+mn-lt"/>
                <a:ea typeface="+mn-ea"/>
                <a:cs typeface="+mn-cs"/>
              </a:rPr>
              <a:t>travellers</a:t>
            </a:r>
            <a:endParaRPr lang="en-IE" sz="1000" kern="1200" dirty="0">
              <a:solidFill>
                <a:schemeClr val="tx1"/>
              </a:solidFill>
              <a:effectLst/>
              <a:latin typeface="+mn-lt"/>
              <a:ea typeface="+mn-ea"/>
              <a:cs typeface="+mn-cs"/>
            </a:endParaRPr>
          </a:p>
          <a:p>
            <a:pPr lvl="0"/>
            <a:r>
              <a:rPr lang="en-IE" sz="1200" kern="1200" dirty="0">
                <a:solidFill>
                  <a:schemeClr val="tx1"/>
                </a:solidFill>
                <a:effectLst/>
                <a:latin typeface="+mn-lt"/>
                <a:ea typeface="+mn-ea"/>
                <a:cs typeface="+mn-cs"/>
              </a:rPr>
              <a:t>Conservation and protection of the </a:t>
            </a:r>
            <a:r>
              <a:rPr lang="en-IE" sz="1200" b="1" kern="1200" dirty="0">
                <a:solidFill>
                  <a:schemeClr val="tx1"/>
                </a:solidFill>
                <a:effectLst/>
                <a:latin typeface="+mn-lt"/>
                <a:ea typeface="+mn-ea"/>
                <a:cs typeface="+mn-cs"/>
              </a:rPr>
              <a:t>environment</a:t>
            </a:r>
            <a:endParaRPr lang="en-IE" sz="1000" kern="1200" dirty="0">
              <a:solidFill>
                <a:schemeClr val="tx1"/>
              </a:solidFill>
              <a:effectLst/>
              <a:latin typeface="+mn-lt"/>
              <a:ea typeface="+mn-ea"/>
              <a:cs typeface="+mn-cs"/>
            </a:endParaRPr>
          </a:p>
          <a:p>
            <a:pPr lvl="0"/>
            <a:r>
              <a:rPr lang="en-IE" sz="1200" kern="1200" dirty="0">
                <a:solidFill>
                  <a:schemeClr val="tx1"/>
                </a:solidFill>
                <a:effectLst/>
                <a:latin typeface="+mn-lt"/>
                <a:ea typeface="+mn-ea"/>
                <a:cs typeface="+mn-cs"/>
              </a:rPr>
              <a:t>Management of features of the </a:t>
            </a:r>
            <a:r>
              <a:rPr lang="en-IE" sz="1200" b="1" kern="1200" dirty="0">
                <a:solidFill>
                  <a:schemeClr val="tx1"/>
                </a:solidFill>
                <a:effectLst/>
                <a:latin typeface="+mn-lt"/>
                <a:ea typeface="+mn-ea"/>
                <a:cs typeface="+mn-cs"/>
              </a:rPr>
              <a:t>landscape</a:t>
            </a:r>
            <a:r>
              <a:rPr lang="en-IE" sz="1200" kern="1200" dirty="0">
                <a:solidFill>
                  <a:schemeClr val="tx1"/>
                </a:solidFill>
                <a:effectLst/>
                <a:latin typeface="+mn-lt"/>
                <a:ea typeface="+mn-ea"/>
                <a:cs typeface="+mn-cs"/>
              </a:rPr>
              <a:t>, preservation of character etc</a:t>
            </a:r>
            <a:endParaRPr lang="en-IE" sz="1000" kern="1200" dirty="0">
              <a:solidFill>
                <a:schemeClr val="tx1"/>
              </a:solidFill>
              <a:effectLst/>
              <a:latin typeface="+mn-lt"/>
              <a:ea typeface="+mn-ea"/>
              <a:cs typeface="+mn-cs"/>
            </a:endParaRPr>
          </a:p>
          <a:p>
            <a:pPr lvl="0"/>
            <a:r>
              <a:rPr lang="en-IE" sz="1200" kern="1200" dirty="0">
                <a:solidFill>
                  <a:schemeClr val="tx1"/>
                </a:solidFill>
                <a:effectLst/>
                <a:latin typeface="+mn-lt"/>
                <a:ea typeface="+mn-ea"/>
                <a:cs typeface="+mn-cs"/>
              </a:rPr>
              <a:t>Promotion of compliance with objectives in </a:t>
            </a:r>
            <a:r>
              <a:rPr lang="en-IE" sz="1200" b="1" kern="1200" dirty="0">
                <a:solidFill>
                  <a:schemeClr val="tx1"/>
                </a:solidFill>
                <a:effectLst/>
                <a:latin typeface="+mn-lt"/>
                <a:ea typeface="+mn-ea"/>
                <a:cs typeface="+mn-cs"/>
              </a:rPr>
              <a:t>river basin </a:t>
            </a:r>
            <a:r>
              <a:rPr lang="en-IE" sz="1200" kern="1200" dirty="0">
                <a:solidFill>
                  <a:schemeClr val="tx1"/>
                </a:solidFill>
                <a:effectLst/>
                <a:latin typeface="+mn-lt"/>
                <a:ea typeface="+mn-ea"/>
                <a:cs typeface="+mn-cs"/>
              </a:rPr>
              <a:t>management plans – includes </a:t>
            </a:r>
            <a:r>
              <a:rPr lang="en-IE" sz="1200" b="1" kern="1200" dirty="0">
                <a:solidFill>
                  <a:schemeClr val="tx1"/>
                </a:solidFill>
                <a:effectLst/>
                <a:latin typeface="+mn-lt"/>
                <a:ea typeface="+mn-ea"/>
                <a:cs typeface="+mn-cs"/>
              </a:rPr>
              <a:t>Ground water </a:t>
            </a:r>
            <a:r>
              <a:rPr lang="en-IE" sz="1200" kern="1200" dirty="0">
                <a:solidFill>
                  <a:schemeClr val="tx1"/>
                </a:solidFill>
                <a:effectLst/>
                <a:latin typeface="+mn-lt"/>
                <a:ea typeface="+mn-ea"/>
                <a:cs typeface="+mn-cs"/>
              </a:rPr>
              <a:t>regs and </a:t>
            </a:r>
            <a:r>
              <a:rPr lang="en-IE" sz="1200" b="1" kern="1200" dirty="0">
                <a:solidFill>
                  <a:schemeClr val="tx1"/>
                </a:solidFill>
                <a:effectLst/>
                <a:latin typeface="+mn-lt"/>
                <a:ea typeface="+mn-ea"/>
                <a:cs typeface="+mn-cs"/>
              </a:rPr>
              <a:t>surface water </a:t>
            </a:r>
            <a:r>
              <a:rPr lang="en-IE" sz="1200" kern="1200" dirty="0">
                <a:solidFill>
                  <a:schemeClr val="tx1"/>
                </a:solidFill>
                <a:effectLst/>
                <a:latin typeface="+mn-lt"/>
                <a:ea typeface="+mn-ea"/>
                <a:cs typeface="+mn-cs"/>
              </a:rPr>
              <a:t>regs</a:t>
            </a:r>
            <a:endParaRPr lang="en-IE" sz="1000" kern="1200" dirty="0">
              <a:solidFill>
                <a:schemeClr val="tx1"/>
              </a:solidFill>
              <a:effectLst/>
              <a:latin typeface="+mn-lt"/>
              <a:ea typeface="+mn-ea"/>
              <a:cs typeface="+mn-cs"/>
            </a:endParaRPr>
          </a:p>
          <a:p>
            <a:pPr lvl="0"/>
            <a:r>
              <a:rPr lang="en-IE" sz="1200" kern="1200" dirty="0">
                <a:solidFill>
                  <a:schemeClr val="tx1"/>
                </a:solidFill>
                <a:effectLst/>
                <a:latin typeface="+mn-lt"/>
                <a:ea typeface="+mn-ea"/>
                <a:cs typeface="+mn-cs"/>
              </a:rPr>
              <a:t>Integration of planning with </a:t>
            </a:r>
            <a:r>
              <a:rPr lang="en-IE" sz="1200" b="1" kern="1200" dirty="0">
                <a:solidFill>
                  <a:schemeClr val="tx1"/>
                </a:solidFill>
                <a:effectLst/>
                <a:latin typeface="+mn-lt"/>
                <a:ea typeface="+mn-ea"/>
                <a:cs typeface="+mn-cs"/>
              </a:rPr>
              <a:t>social, community and cultural </a:t>
            </a:r>
            <a:r>
              <a:rPr lang="en-IE" sz="1200" kern="1200" dirty="0">
                <a:solidFill>
                  <a:schemeClr val="tx1"/>
                </a:solidFill>
                <a:effectLst/>
                <a:latin typeface="+mn-lt"/>
                <a:ea typeface="+mn-ea"/>
                <a:cs typeface="+mn-cs"/>
              </a:rPr>
              <a:t>requirements of the area</a:t>
            </a:r>
            <a:endParaRPr lang="en-IE" sz="1000" kern="1200" dirty="0">
              <a:solidFill>
                <a:schemeClr val="tx1"/>
              </a:solidFill>
              <a:effectLst/>
              <a:latin typeface="+mn-lt"/>
              <a:ea typeface="+mn-ea"/>
              <a:cs typeface="+mn-cs"/>
            </a:endParaRPr>
          </a:p>
          <a:p>
            <a:pPr lvl="0"/>
            <a:r>
              <a:rPr lang="en-IE" sz="1200" kern="1200" dirty="0">
                <a:solidFill>
                  <a:schemeClr val="tx1"/>
                </a:solidFill>
                <a:effectLst/>
                <a:latin typeface="+mn-lt"/>
                <a:ea typeface="+mn-ea"/>
                <a:cs typeface="+mn-cs"/>
              </a:rPr>
              <a:t>Provision of services for the </a:t>
            </a:r>
            <a:r>
              <a:rPr lang="en-IE" sz="1200" b="1" kern="1200" dirty="0">
                <a:solidFill>
                  <a:schemeClr val="tx1"/>
                </a:solidFill>
                <a:effectLst/>
                <a:latin typeface="+mn-lt"/>
                <a:ea typeface="+mn-ea"/>
                <a:cs typeface="+mn-cs"/>
              </a:rPr>
              <a:t>community</a:t>
            </a:r>
            <a:r>
              <a:rPr lang="en-IE" sz="1200" kern="1200" dirty="0">
                <a:solidFill>
                  <a:schemeClr val="tx1"/>
                </a:solidFill>
                <a:effectLst/>
                <a:latin typeface="+mn-lt"/>
                <a:ea typeface="+mn-ea"/>
                <a:cs typeface="+mn-cs"/>
              </a:rPr>
              <a:t> – including schools, creche, other educational and childcare facilities</a:t>
            </a:r>
            <a:endParaRPr lang="en-IE" sz="1000" kern="1200" dirty="0">
              <a:solidFill>
                <a:schemeClr val="tx1"/>
              </a:solidFill>
              <a:effectLst/>
              <a:latin typeface="+mn-lt"/>
              <a:ea typeface="+mn-ea"/>
              <a:cs typeface="+mn-cs"/>
            </a:endParaRPr>
          </a:p>
          <a:p>
            <a:pPr lvl="0"/>
            <a:r>
              <a:rPr lang="en-IE" sz="1200" b="1" kern="1200" dirty="0">
                <a:solidFill>
                  <a:schemeClr val="tx1"/>
                </a:solidFill>
                <a:effectLst/>
                <a:latin typeface="+mn-lt"/>
                <a:ea typeface="+mn-ea"/>
                <a:cs typeface="+mn-cs"/>
              </a:rPr>
              <a:t>Protection of structures</a:t>
            </a:r>
            <a:r>
              <a:rPr lang="en-IE" sz="1200" kern="1200" dirty="0">
                <a:solidFill>
                  <a:schemeClr val="tx1"/>
                </a:solidFill>
                <a:effectLst/>
                <a:latin typeface="+mn-lt"/>
                <a:ea typeface="+mn-ea"/>
                <a:cs typeface="+mn-cs"/>
              </a:rPr>
              <a:t> of and preservation of character of </a:t>
            </a:r>
            <a:r>
              <a:rPr lang="en-IE" sz="1200" b="1" kern="1200" dirty="0">
                <a:solidFill>
                  <a:schemeClr val="tx1"/>
                </a:solidFill>
                <a:effectLst/>
                <a:latin typeface="+mn-lt"/>
                <a:ea typeface="+mn-ea"/>
                <a:cs typeface="+mn-cs"/>
              </a:rPr>
              <a:t>Architectural Conservation Areas</a:t>
            </a:r>
            <a:endParaRPr lang="en-IE" sz="1000" kern="1200" dirty="0">
              <a:solidFill>
                <a:schemeClr val="tx1"/>
              </a:solidFill>
              <a:effectLst/>
              <a:latin typeface="+mn-lt"/>
              <a:ea typeface="+mn-ea"/>
              <a:cs typeface="+mn-cs"/>
            </a:endParaRPr>
          </a:p>
          <a:p>
            <a:pPr lvl="0"/>
            <a:r>
              <a:rPr lang="en-IE" sz="1200" kern="1200" dirty="0">
                <a:solidFill>
                  <a:schemeClr val="tx1"/>
                </a:solidFill>
                <a:effectLst/>
                <a:latin typeface="+mn-lt"/>
                <a:ea typeface="+mn-ea"/>
                <a:cs typeface="+mn-cs"/>
              </a:rPr>
              <a:t>Preservation, improvement and extension of amenities and </a:t>
            </a:r>
            <a:r>
              <a:rPr lang="en-IE" sz="1200" b="1" kern="1200" dirty="0">
                <a:solidFill>
                  <a:schemeClr val="tx1"/>
                </a:solidFill>
                <a:effectLst/>
                <a:latin typeface="+mn-lt"/>
                <a:ea typeface="+mn-ea"/>
                <a:cs typeface="+mn-cs"/>
              </a:rPr>
              <a:t>recreational amenities</a:t>
            </a:r>
            <a:endParaRPr lang="en-IE" sz="1000" kern="1200" dirty="0">
              <a:solidFill>
                <a:schemeClr val="tx1"/>
              </a:solidFill>
              <a:effectLst/>
              <a:latin typeface="+mn-lt"/>
              <a:ea typeface="+mn-ea"/>
              <a:cs typeface="+mn-cs"/>
            </a:endParaRPr>
          </a:p>
          <a:p>
            <a:pPr lvl="0"/>
            <a:r>
              <a:rPr lang="en-IE" sz="1200" kern="1200" dirty="0">
                <a:solidFill>
                  <a:schemeClr val="tx1"/>
                </a:solidFill>
                <a:effectLst/>
                <a:latin typeface="+mn-lt"/>
                <a:ea typeface="+mn-ea"/>
                <a:cs typeface="+mn-cs"/>
              </a:rPr>
              <a:t>The control of siting of development having regard to </a:t>
            </a:r>
            <a:r>
              <a:rPr lang="en-IE" sz="1200" b="1" kern="1200" dirty="0">
                <a:solidFill>
                  <a:schemeClr val="tx1"/>
                </a:solidFill>
                <a:effectLst/>
                <a:latin typeface="+mn-lt"/>
                <a:ea typeface="+mn-ea"/>
                <a:cs typeface="+mn-cs"/>
              </a:rPr>
              <a:t>Major Accidents Directive </a:t>
            </a:r>
            <a:r>
              <a:rPr lang="en-IE" sz="1200" kern="1200" dirty="0">
                <a:solidFill>
                  <a:schemeClr val="tx1"/>
                </a:solidFill>
                <a:effectLst/>
                <a:latin typeface="+mn-lt"/>
                <a:ea typeface="+mn-ea"/>
                <a:cs typeface="+mn-cs"/>
              </a:rPr>
              <a:t>(SEVESO sites)</a:t>
            </a:r>
            <a:endParaRPr lang="en-IE" sz="1000" kern="1200" dirty="0">
              <a:solidFill>
                <a:schemeClr val="tx1"/>
              </a:solidFill>
              <a:effectLst/>
              <a:latin typeface="+mn-lt"/>
              <a:ea typeface="+mn-ea"/>
              <a:cs typeface="+mn-cs"/>
            </a:endParaRPr>
          </a:p>
          <a:p>
            <a:pPr lvl="0"/>
            <a:r>
              <a:rPr lang="en-IE" sz="1200" kern="1200" dirty="0">
                <a:solidFill>
                  <a:schemeClr val="tx1"/>
                </a:solidFill>
                <a:effectLst/>
                <a:latin typeface="+mn-lt"/>
                <a:ea typeface="+mn-ea"/>
                <a:cs typeface="+mn-cs"/>
              </a:rPr>
              <a:t>Promotion of </a:t>
            </a:r>
            <a:r>
              <a:rPr lang="en-IE" sz="1200" b="1" kern="1200" dirty="0">
                <a:solidFill>
                  <a:schemeClr val="tx1"/>
                </a:solidFill>
                <a:effectLst/>
                <a:latin typeface="+mn-lt"/>
                <a:ea typeface="+mn-ea"/>
                <a:cs typeface="+mn-cs"/>
              </a:rPr>
              <a:t>sustainable settlement and transport strategies </a:t>
            </a:r>
            <a:r>
              <a:rPr lang="en-IE" sz="1200" kern="1200" dirty="0">
                <a:solidFill>
                  <a:schemeClr val="tx1"/>
                </a:solidFill>
                <a:effectLst/>
                <a:latin typeface="+mn-lt"/>
                <a:ea typeface="+mn-ea"/>
                <a:cs typeface="+mn-cs"/>
              </a:rPr>
              <a:t>including measures to:</a:t>
            </a:r>
            <a:endParaRPr lang="en-IE" sz="1000" kern="1200" dirty="0">
              <a:solidFill>
                <a:schemeClr val="tx1"/>
              </a:solidFill>
              <a:effectLst/>
              <a:latin typeface="+mn-lt"/>
              <a:ea typeface="+mn-ea"/>
              <a:cs typeface="+mn-cs"/>
            </a:endParaRPr>
          </a:p>
          <a:p>
            <a:pPr lvl="1"/>
            <a:r>
              <a:rPr lang="en-IE" sz="1200" kern="1200" dirty="0">
                <a:solidFill>
                  <a:schemeClr val="tx1"/>
                </a:solidFill>
                <a:effectLst/>
                <a:latin typeface="+mn-lt"/>
                <a:ea typeface="+mn-ea"/>
                <a:cs typeface="+mn-cs"/>
              </a:rPr>
              <a:t>Reduce </a:t>
            </a:r>
            <a:r>
              <a:rPr lang="en-IE" sz="1200" b="1" kern="1200" dirty="0">
                <a:solidFill>
                  <a:schemeClr val="tx1"/>
                </a:solidFill>
                <a:effectLst/>
                <a:latin typeface="+mn-lt"/>
                <a:ea typeface="+mn-ea"/>
                <a:cs typeface="+mn-cs"/>
              </a:rPr>
              <a:t>energy</a:t>
            </a:r>
            <a:r>
              <a:rPr lang="en-IE" sz="1200" kern="1200" dirty="0">
                <a:solidFill>
                  <a:schemeClr val="tx1"/>
                </a:solidFill>
                <a:effectLst/>
                <a:latin typeface="+mn-lt"/>
                <a:ea typeface="+mn-ea"/>
                <a:cs typeface="+mn-cs"/>
              </a:rPr>
              <a:t> demand; </a:t>
            </a:r>
            <a:endParaRPr lang="en-IE" sz="1000" kern="1200" dirty="0">
              <a:solidFill>
                <a:schemeClr val="tx1"/>
              </a:solidFill>
              <a:effectLst/>
              <a:latin typeface="+mn-lt"/>
              <a:ea typeface="+mn-ea"/>
              <a:cs typeface="+mn-cs"/>
            </a:endParaRPr>
          </a:p>
          <a:p>
            <a:pPr lvl="1"/>
            <a:r>
              <a:rPr lang="en-IE" sz="1200" kern="1200" dirty="0">
                <a:solidFill>
                  <a:schemeClr val="tx1"/>
                </a:solidFill>
                <a:effectLst/>
                <a:latin typeface="+mn-lt"/>
                <a:ea typeface="+mn-ea"/>
                <a:cs typeface="+mn-cs"/>
              </a:rPr>
              <a:t>Reduce anthropogenic </a:t>
            </a:r>
            <a:r>
              <a:rPr lang="en-IE" sz="1200" b="1" kern="1200" dirty="0">
                <a:solidFill>
                  <a:schemeClr val="tx1"/>
                </a:solidFill>
                <a:effectLst/>
                <a:latin typeface="+mn-lt"/>
                <a:ea typeface="+mn-ea"/>
                <a:cs typeface="+mn-cs"/>
              </a:rPr>
              <a:t>greenhouse gas </a:t>
            </a:r>
            <a:r>
              <a:rPr lang="en-IE" sz="1200" kern="1200" dirty="0">
                <a:solidFill>
                  <a:schemeClr val="tx1"/>
                </a:solidFill>
                <a:effectLst/>
                <a:latin typeface="+mn-lt"/>
                <a:ea typeface="+mn-ea"/>
                <a:cs typeface="+mn-cs"/>
              </a:rPr>
              <a:t>emissions;</a:t>
            </a:r>
            <a:endParaRPr lang="en-IE" sz="1000" kern="1200" dirty="0">
              <a:solidFill>
                <a:schemeClr val="tx1"/>
              </a:solidFill>
              <a:effectLst/>
              <a:latin typeface="+mn-lt"/>
              <a:ea typeface="+mn-ea"/>
              <a:cs typeface="+mn-cs"/>
            </a:endParaRPr>
          </a:p>
          <a:p>
            <a:pPr lvl="1"/>
            <a:r>
              <a:rPr lang="en-IE" sz="1200" kern="1200" dirty="0">
                <a:solidFill>
                  <a:schemeClr val="tx1"/>
                </a:solidFill>
                <a:effectLst/>
                <a:latin typeface="+mn-lt"/>
                <a:ea typeface="+mn-ea"/>
                <a:cs typeface="+mn-cs"/>
              </a:rPr>
              <a:t>Address </a:t>
            </a:r>
            <a:r>
              <a:rPr lang="en-IE" sz="1200" b="1" kern="1200" dirty="0">
                <a:solidFill>
                  <a:schemeClr val="tx1"/>
                </a:solidFill>
                <a:effectLst/>
                <a:latin typeface="+mn-lt"/>
                <a:ea typeface="+mn-ea"/>
                <a:cs typeface="+mn-cs"/>
              </a:rPr>
              <a:t>adaptation</a:t>
            </a:r>
            <a:r>
              <a:rPr lang="en-IE" sz="1200" kern="1200" dirty="0">
                <a:solidFill>
                  <a:schemeClr val="tx1"/>
                </a:solidFill>
                <a:effectLst/>
                <a:latin typeface="+mn-lt"/>
                <a:ea typeface="+mn-ea"/>
                <a:cs typeface="+mn-cs"/>
              </a:rPr>
              <a:t> to climate change                           </a:t>
            </a:r>
            <a:r>
              <a:rPr lang="en-IE" sz="1200" b="1" kern="1200" dirty="0">
                <a:solidFill>
                  <a:schemeClr val="tx1"/>
                </a:solidFill>
                <a:effectLst/>
                <a:latin typeface="+mn-lt"/>
                <a:ea typeface="+mn-ea"/>
                <a:cs typeface="+mn-cs"/>
              </a:rPr>
              <a:t>location, layout &amp; design</a:t>
            </a:r>
            <a:endParaRPr lang="en-IE" sz="1000" b="1" kern="1200" dirty="0">
              <a:solidFill>
                <a:schemeClr val="tx1"/>
              </a:solidFill>
              <a:effectLst/>
              <a:latin typeface="+mn-lt"/>
              <a:ea typeface="+mn-ea"/>
              <a:cs typeface="+mn-cs"/>
            </a:endParaRPr>
          </a:p>
          <a:p>
            <a:pPr lvl="0"/>
            <a:r>
              <a:rPr lang="en-IE" sz="1200" kern="1200" dirty="0">
                <a:solidFill>
                  <a:schemeClr val="tx1"/>
                </a:solidFill>
                <a:effectLst/>
                <a:latin typeface="+mn-lt"/>
                <a:ea typeface="+mn-ea"/>
                <a:cs typeface="+mn-cs"/>
              </a:rPr>
              <a:t>Preservation of </a:t>
            </a:r>
            <a:r>
              <a:rPr lang="en-IE" sz="1200" b="1" kern="1200" dirty="0">
                <a:solidFill>
                  <a:schemeClr val="tx1"/>
                </a:solidFill>
                <a:effectLst/>
                <a:latin typeface="+mn-lt"/>
                <a:ea typeface="+mn-ea"/>
                <a:cs typeface="+mn-cs"/>
              </a:rPr>
              <a:t>public rights of way</a:t>
            </a:r>
            <a:endParaRPr lang="en-IE" sz="1000" kern="1200" dirty="0">
              <a:solidFill>
                <a:schemeClr val="tx1"/>
              </a:solidFill>
              <a:effectLst/>
              <a:latin typeface="+mn-lt"/>
              <a:ea typeface="+mn-ea"/>
              <a:cs typeface="+mn-cs"/>
            </a:endParaRPr>
          </a:p>
          <a:p>
            <a:endParaRPr lang="en-IE" dirty="0"/>
          </a:p>
        </p:txBody>
      </p:sp>
      <p:sp>
        <p:nvSpPr>
          <p:cNvPr id="4" name="Slide Number Placeholder 3"/>
          <p:cNvSpPr>
            <a:spLocks noGrp="1"/>
          </p:cNvSpPr>
          <p:nvPr>
            <p:ph type="sldNum" sz="quarter" idx="5"/>
          </p:nvPr>
        </p:nvSpPr>
        <p:spPr/>
        <p:txBody>
          <a:bodyPr/>
          <a:lstStyle/>
          <a:p>
            <a:fld id="{9193F1D0-6614-4E3F-AAED-2CB0ACBA1B2A}" type="slidenum">
              <a:rPr lang="en-IE" smtClean="0"/>
              <a:t>5</a:t>
            </a:fld>
            <a:endParaRPr lang="en-IE"/>
          </a:p>
        </p:txBody>
      </p:sp>
    </p:spTree>
    <p:extLst>
      <p:ext uri="{BB962C8B-B14F-4D97-AF65-F5344CB8AC3E}">
        <p14:creationId xmlns:p14="http://schemas.microsoft.com/office/powerpoint/2010/main" val="10178899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8"/>
            <a:ext cx="5486400" cy="9976463"/>
          </a:xfrm>
        </p:spPr>
        <p:txBody>
          <a:bodyPr/>
          <a:lstStyle/>
          <a:p>
            <a:r>
              <a:rPr lang="en-GB" dirty="0"/>
              <a:t>Appendix 3: </a:t>
            </a:r>
          </a:p>
          <a:p>
            <a:r>
              <a:rPr lang="en-GB" dirty="0"/>
              <a:t>Tier 1: Serviced Zoned Land This zoning comprises lands that are able to connect to existing development services, i.e. road and footpath access including public lighting, foul sewer drainage, surface water drainage and water supply, for which there is service capacity available, and can therefore accommodate new development. These lands will generally be positioned within the existing built-up footprint of a settlement or contiguous to existing developed lands. The location and geographical extent of such lands shall be determined by the planning authority at a settlement scale as an integral part of the plan-making process and shall include assessment of available development services. Inclusion in Tier 1 will generally require the lands to within the footprint of or spatially sequential within the identified settlement</a:t>
            </a:r>
          </a:p>
          <a:p>
            <a:endParaRPr lang="en-GB" dirty="0"/>
          </a:p>
          <a:p>
            <a:r>
              <a:rPr lang="en-GB" dirty="0"/>
              <a:t>Tier 2: Serviceable Zoned Land This zoning comprises lands that are not currently sufficiently serviced to support new development but have potential to become fully serviced within the life of the plan i.e. the lands are currently constrained due to the need to deliver some or all development services required to support new development, i.e. road or footpath access including lighting, foul sewer drainage, surface water drainage, water supply and/or additional service capacity. </a:t>
            </a:r>
          </a:p>
          <a:p>
            <a:endParaRPr lang="en-GB" dirty="0"/>
          </a:p>
          <a:p>
            <a:r>
              <a:rPr lang="en-GB" dirty="0"/>
              <a:t>These lands may be positioned within the existing built-up footprint of a settlement, or contiguous to existing developed lands or to tier 1 zoned lands, where required to fulfil the spatially sequential approach to the location of the new development within the identified settlement. </a:t>
            </a:r>
          </a:p>
          <a:p>
            <a:endParaRPr lang="en-GB" dirty="0"/>
          </a:p>
          <a:p>
            <a:r>
              <a:rPr lang="en-GB" dirty="0"/>
              <a:t>The potential for delivery of the required services and/or capacity to support new development must be identified and specific details provided by the planning authority at the time of publication of both the draft and final development or area plan. </a:t>
            </a:r>
          </a:p>
          <a:p>
            <a:endParaRPr lang="en-GB" dirty="0"/>
          </a:p>
          <a:p>
            <a:r>
              <a:rPr lang="en-GB" dirty="0"/>
              <a:t>This infrastructural assessment must be aligned with the approved infrastructural investment programme(s) of the relevant delivery agency(</a:t>
            </a:r>
            <a:r>
              <a:rPr lang="en-GB" dirty="0" err="1"/>
              <a:t>ies</a:t>
            </a:r>
            <a:r>
              <a:rPr lang="en-GB" dirty="0"/>
              <a:t>), for example, Irish Water, or be based on a written commitment by the relevant delivery agency to provide the identified infrastructure within a specified timescale (i.e. within the lifetime of the plan). The planning authority may also commit to the delivery of the required and identified infrastructure in its own infrastructural investment programme (i.e. Budgeted Capital Programme) in order to support certain lands for zoning. </a:t>
            </a:r>
          </a:p>
          <a:p>
            <a:endParaRPr lang="en-GB" dirty="0"/>
          </a:p>
          <a:p>
            <a:r>
              <a:rPr lang="en-GB" dirty="0"/>
              <a:t>The written infrastructural assessment of the planning authority must: </a:t>
            </a:r>
          </a:p>
          <a:p>
            <a:endParaRPr lang="en-GB" dirty="0"/>
          </a:p>
          <a:p>
            <a:pPr marL="228600" indent="-228600">
              <a:buAutoNum type="alphaLcParenR"/>
            </a:pPr>
            <a:r>
              <a:rPr lang="en-GB" dirty="0"/>
              <a:t>include a reasonable estimate of the full cost of delivery of the required infrastructure to the identified zoned lands; </a:t>
            </a:r>
          </a:p>
          <a:p>
            <a:pPr marL="228600" indent="-228600">
              <a:buAutoNum type="alphaLcParenR"/>
            </a:pPr>
            <a:r>
              <a:rPr lang="en-GB" dirty="0"/>
              <a:t>Set out (a) above at both the draft plan and final plan stages of the plan making process. </a:t>
            </a:r>
          </a:p>
          <a:p>
            <a:endParaRPr lang="en-GB" dirty="0"/>
          </a:p>
          <a:p>
            <a:r>
              <a:rPr lang="en-GB" dirty="0"/>
              <a:t>Current development or area plans may include zoned lands that cannot be serviced during the life of a development or area plan by reference to the infrastructural assessment of the planning authority. This means that they cannot be categorised as either Tier 1 lands or Tier 2 lands per the above and therefore are not developable within the plan period. Such lands should not be zoned for development or included within a development plan core strategy for calculation purposes. </a:t>
            </a:r>
          </a:p>
          <a:p>
            <a:endParaRPr lang="en-GB" dirty="0"/>
          </a:p>
          <a:p>
            <a:r>
              <a:rPr lang="en-GB" dirty="0"/>
              <a:t>Further guidance will be provided in updated Statutory Guidelines that will be issued under s.28 of the Planning &amp; Development Act, 2000 (as amended).</a:t>
            </a:r>
            <a:endParaRPr lang="en-IE" dirty="0"/>
          </a:p>
        </p:txBody>
      </p:sp>
      <p:sp>
        <p:nvSpPr>
          <p:cNvPr id="4" name="Slide Number Placeholder 3"/>
          <p:cNvSpPr>
            <a:spLocks noGrp="1"/>
          </p:cNvSpPr>
          <p:nvPr>
            <p:ph type="sldNum" sz="quarter" idx="5"/>
          </p:nvPr>
        </p:nvSpPr>
        <p:spPr/>
        <p:txBody>
          <a:bodyPr/>
          <a:lstStyle/>
          <a:p>
            <a:fld id="{4C453065-C0AE-454D-BBAC-DDC5F8B3F222}" type="slidenum">
              <a:rPr lang="en-IE" smtClean="0"/>
              <a:t>6</a:t>
            </a:fld>
            <a:endParaRPr lang="en-IE"/>
          </a:p>
        </p:txBody>
      </p:sp>
    </p:spTree>
    <p:extLst>
      <p:ext uri="{BB962C8B-B14F-4D97-AF65-F5344CB8AC3E}">
        <p14:creationId xmlns:p14="http://schemas.microsoft.com/office/powerpoint/2010/main" val="32818932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8"/>
            <a:ext cx="5486400" cy="9976463"/>
          </a:xfrm>
        </p:spPr>
        <p:txBody>
          <a:bodyPr/>
          <a:lstStyle/>
          <a:p>
            <a:r>
              <a:rPr lang="en-GB" dirty="0"/>
              <a:t>Appendix 3: </a:t>
            </a:r>
          </a:p>
          <a:p>
            <a:r>
              <a:rPr lang="en-GB" dirty="0"/>
              <a:t>Tier 1: Serviced Zoned Land This zoning comprises lands that are able to connect to existing development services, i.e. road and footpath access including public lighting, foul sewer drainage, surface water drainage and water supply, for which there is service capacity available, and can therefore accommodate new development. These lands will generally be positioned within the existing built-up footprint of a settlement or contiguous to existing developed lands. The location and geographical extent of such lands shall be determined by the planning authority at a settlement scale as an integral part of the plan-making process and shall include assessment of available development services. Inclusion in Tier 1 will generally require the lands to within the footprint of or spatially sequential within the identified settlement</a:t>
            </a:r>
          </a:p>
          <a:p>
            <a:endParaRPr lang="en-GB" dirty="0"/>
          </a:p>
          <a:p>
            <a:r>
              <a:rPr lang="en-GB" dirty="0"/>
              <a:t>Tier 2: Serviceable Zoned Land This zoning comprises lands that are not currently sufficiently serviced to support new development but have potential to become fully serviced within the life of the plan i.e. the lands are currently constrained due to the need to deliver some or all development services required to support new development, i.e. road or footpath access including lighting, foul sewer drainage, surface water drainage, water supply and/or additional service capacity. </a:t>
            </a:r>
          </a:p>
          <a:p>
            <a:endParaRPr lang="en-GB" dirty="0"/>
          </a:p>
          <a:p>
            <a:r>
              <a:rPr lang="en-GB" dirty="0"/>
              <a:t>These lands may be positioned within the existing built-up footprint of a settlement, or contiguous to existing developed lands or to tier 1 zoned lands, where required to fulfil the spatially sequential approach to the location of the new development within the identified settlement. </a:t>
            </a:r>
          </a:p>
          <a:p>
            <a:endParaRPr lang="en-GB" dirty="0"/>
          </a:p>
          <a:p>
            <a:r>
              <a:rPr lang="en-GB" dirty="0"/>
              <a:t>The potential for delivery of the required services and/or capacity to support new development must be identified and specific details provided by the planning authority at the time of publication of both the draft and final development or area plan. </a:t>
            </a:r>
          </a:p>
          <a:p>
            <a:endParaRPr lang="en-GB" dirty="0"/>
          </a:p>
          <a:p>
            <a:r>
              <a:rPr lang="en-GB" dirty="0"/>
              <a:t>This infrastructural assessment must be aligned with the approved infrastructural investment programme(s) of the relevant delivery agency(</a:t>
            </a:r>
            <a:r>
              <a:rPr lang="en-GB" dirty="0" err="1"/>
              <a:t>ies</a:t>
            </a:r>
            <a:r>
              <a:rPr lang="en-GB" dirty="0"/>
              <a:t>), for example, Irish Water, or be based on a written commitment by the relevant delivery agency to provide the identified infrastructure within a specified timescale (i.e. within the lifetime of the plan). The planning authority may also commit to the delivery of the required and identified infrastructure in its own infrastructural investment programme (i.e. Budgeted Capital Programme) in order to support certain lands for zoning. </a:t>
            </a:r>
          </a:p>
          <a:p>
            <a:endParaRPr lang="en-GB" dirty="0"/>
          </a:p>
          <a:p>
            <a:r>
              <a:rPr lang="en-GB" dirty="0"/>
              <a:t>The written infrastructural assessment of the planning authority must: </a:t>
            </a:r>
          </a:p>
          <a:p>
            <a:endParaRPr lang="en-GB" dirty="0"/>
          </a:p>
          <a:p>
            <a:pPr marL="228600" indent="-228600">
              <a:buAutoNum type="alphaLcParenR"/>
            </a:pPr>
            <a:r>
              <a:rPr lang="en-GB" dirty="0"/>
              <a:t>include a reasonable estimate of the full cost of delivery of the required infrastructure to the identified zoned lands; </a:t>
            </a:r>
          </a:p>
          <a:p>
            <a:pPr marL="228600" indent="-228600">
              <a:buAutoNum type="alphaLcParenR"/>
            </a:pPr>
            <a:r>
              <a:rPr lang="en-GB" dirty="0"/>
              <a:t>Set out (a) above at both the draft plan and final plan stages of the plan making process. </a:t>
            </a:r>
          </a:p>
          <a:p>
            <a:endParaRPr lang="en-GB" dirty="0"/>
          </a:p>
          <a:p>
            <a:r>
              <a:rPr lang="en-GB" dirty="0"/>
              <a:t>Current development or area plans may include zoned lands that cannot be serviced during the life of a development or area plan by reference to the infrastructural assessment of the planning authority. This means that they cannot be categorised as either Tier 1 lands or Tier 2 lands per the above and therefore are not developable within the plan period. Such lands should not be zoned for development or included within a development plan core strategy for calculation purposes. </a:t>
            </a:r>
          </a:p>
          <a:p>
            <a:endParaRPr lang="en-GB" dirty="0"/>
          </a:p>
          <a:p>
            <a:r>
              <a:rPr lang="en-GB" dirty="0"/>
              <a:t>Further guidance will be provided in updated Statutory Guidelines that will be issued under s.28 of the Planning &amp; Development Act, 2000 (as amended).</a:t>
            </a:r>
            <a:endParaRPr lang="en-IE" dirty="0"/>
          </a:p>
        </p:txBody>
      </p:sp>
      <p:sp>
        <p:nvSpPr>
          <p:cNvPr id="4" name="Slide Number Placeholder 3"/>
          <p:cNvSpPr>
            <a:spLocks noGrp="1"/>
          </p:cNvSpPr>
          <p:nvPr>
            <p:ph type="sldNum" sz="quarter" idx="5"/>
          </p:nvPr>
        </p:nvSpPr>
        <p:spPr/>
        <p:txBody>
          <a:bodyPr/>
          <a:lstStyle/>
          <a:p>
            <a:fld id="{4C453065-C0AE-454D-BBAC-DDC5F8B3F222}" type="slidenum">
              <a:rPr lang="en-IE" smtClean="0"/>
              <a:t>7</a:t>
            </a:fld>
            <a:endParaRPr lang="en-IE"/>
          </a:p>
        </p:txBody>
      </p:sp>
    </p:spTree>
    <p:extLst>
      <p:ext uri="{BB962C8B-B14F-4D97-AF65-F5344CB8AC3E}">
        <p14:creationId xmlns:p14="http://schemas.microsoft.com/office/powerpoint/2010/main" val="10528683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8"/>
            <a:ext cx="5486400" cy="9976463"/>
          </a:xfrm>
        </p:spPr>
        <p:txBody>
          <a:bodyPr/>
          <a:lstStyle/>
          <a:p>
            <a:r>
              <a:rPr lang="en-GB" dirty="0"/>
              <a:t>Appendix 3: </a:t>
            </a:r>
          </a:p>
          <a:p>
            <a:r>
              <a:rPr lang="en-GB" dirty="0"/>
              <a:t>Tier 1: Serviced Zoned Land This zoning comprises lands that are able to connect to existing development services, i.e. road and footpath access including public lighting, foul sewer drainage, surface water drainage and water supply, for which there is service capacity available, and can therefore accommodate new development. These lands will generally be positioned within the existing built-up footprint of a settlement or contiguous to existing developed lands. The location and geographical extent of such lands shall be determined by the planning authority at a settlement scale as an integral part of the plan-making process and shall include assessment of available development services. Inclusion in Tier 1 will generally require the lands to within the footprint of or spatially sequential within the identified settlement</a:t>
            </a:r>
          </a:p>
          <a:p>
            <a:endParaRPr lang="en-GB" dirty="0"/>
          </a:p>
          <a:p>
            <a:r>
              <a:rPr lang="en-GB" dirty="0"/>
              <a:t>Tier 2: Serviceable Zoned Land This zoning comprises lands that are not currently sufficiently serviced to support new development but have potential to become fully serviced within the life of the plan i.e. the lands are currently constrained due to the need to deliver some or all development services required to support new development, i.e. road or footpath access including lighting, foul sewer drainage, surface water drainage, water supply and/or additional service capacity. </a:t>
            </a:r>
          </a:p>
          <a:p>
            <a:endParaRPr lang="en-GB" dirty="0"/>
          </a:p>
          <a:p>
            <a:r>
              <a:rPr lang="en-GB" dirty="0"/>
              <a:t>These lands may be positioned within the existing built-up footprint of a settlement, or contiguous to existing developed lands or to tier 1 zoned lands, where required to fulfil the spatially sequential approach to the location of the new development within the identified settlement. </a:t>
            </a:r>
          </a:p>
          <a:p>
            <a:endParaRPr lang="en-GB" dirty="0"/>
          </a:p>
          <a:p>
            <a:r>
              <a:rPr lang="en-GB" dirty="0"/>
              <a:t>The potential for delivery of the required services and/or capacity to support new development must be identified and specific details provided by the planning authority at the time of publication of both the draft and final development or area plan. </a:t>
            </a:r>
          </a:p>
          <a:p>
            <a:endParaRPr lang="en-GB" dirty="0"/>
          </a:p>
          <a:p>
            <a:r>
              <a:rPr lang="en-GB" dirty="0"/>
              <a:t>This infrastructural assessment must be aligned with the approved infrastructural investment programme(s) of the relevant delivery agency(</a:t>
            </a:r>
            <a:r>
              <a:rPr lang="en-GB" dirty="0" err="1"/>
              <a:t>ies</a:t>
            </a:r>
            <a:r>
              <a:rPr lang="en-GB" dirty="0"/>
              <a:t>), for example, Irish Water, or be based on a written commitment by the relevant delivery agency to provide the identified infrastructure within a specified timescale (i.e. within the lifetime of the plan). The planning authority may also commit to the delivery of the required and identified infrastructure in its own infrastructural investment programme (i.e. Budgeted Capital Programme) in order to support certain lands for zoning. </a:t>
            </a:r>
          </a:p>
          <a:p>
            <a:endParaRPr lang="en-GB" dirty="0"/>
          </a:p>
          <a:p>
            <a:r>
              <a:rPr lang="en-GB" dirty="0"/>
              <a:t>The written infrastructural assessment of the planning authority must: </a:t>
            </a:r>
          </a:p>
          <a:p>
            <a:endParaRPr lang="en-GB" dirty="0"/>
          </a:p>
          <a:p>
            <a:pPr marL="228600" indent="-228600">
              <a:buAutoNum type="alphaLcParenR"/>
            </a:pPr>
            <a:r>
              <a:rPr lang="en-GB" dirty="0"/>
              <a:t>include a reasonable estimate of the full cost of delivery of the required infrastructure to the identified zoned lands; </a:t>
            </a:r>
          </a:p>
          <a:p>
            <a:pPr marL="228600" indent="-228600">
              <a:buAutoNum type="alphaLcParenR"/>
            </a:pPr>
            <a:r>
              <a:rPr lang="en-GB" dirty="0"/>
              <a:t>Set out (a) above at both the draft plan and final plan stages of the plan making process. </a:t>
            </a:r>
          </a:p>
          <a:p>
            <a:endParaRPr lang="en-GB" dirty="0"/>
          </a:p>
          <a:p>
            <a:r>
              <a:rPr lang="en-GB" dirty="0"/>
              <a:t>Current development or area plans may include zoned lands that cannot be serviced during the life of a development or area plan by reference to the infrastructural assessment of the planning authority. This means that they cannot be categorised as either Tier 1 lands or Tier 2 lands per the above and therefore are not developable within the plan period. Such lands should not be zoned for development or included within a development plan core strategy for calculation purposes. </a:t>
            </a:r>
          </a:p>
          <a:p>
            <a:endParaRPr lang="en-GB" dirty="0"/>
          </a:p>
          <a:p>
            <a:r>
              <a:rPr lang="en-GB" dirty="0"/>
              <a:t>Further guidance will be provided in updated Statutory Guidelines that will be issued under s.28 of the Planning &amp; Development Act, 2000 (as amended).</a:t>
            </a:r>
            <a:endParaRPr lang="en-IE" dirty="0"/>
          </a:p>
        </p:txBody>
      </p:sp>
      <p:sp>
        <p:nvSpPr>
          <p:cNvPr id="4" name="Slide Number Placeholder 3"/>
          <p:cNvSpPr>
            <a:spLocks noGrp="1"/>
          </p:cNvSpPr>
          <p:nvPr>
            <p:ph type="sldNum" sz="quarter" idx="5"/>
          </p:nvPr>
        </p:nvSpPr>
        <p:spPr/>
        <p:txBody>
          <a:bodyPr/>
          <a:lstStyle/>
          <a:p>
            <a:fld id="{4C453065-C0AE-454D-BBAC-DDC5F8B3F222}" type="slidenum">
              <a:rPr lang="en-IE" smtClean="0"/>
              <a:t>8</a:t>
            </a:fld>
            <a:endParaRPr lang="en-IE"/>
          </a:p>
        </p:txBody>
      </p:sp>
    </p:spTree>
    <p:extLst>
      <p:ext uri="{BB962C8B-B14F-4D97-AF65-F5344CB8AC3E}">
        <p14:creationId xmlns:p14="http://schemas.microsoft.com/office/powerpoint/2010/main" val="9221316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71805A-B013-431F-AE99-920EC6EE9CA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17FD8BDF-23D2-4434-A71C-C26C32C777E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BB227066-A9C7-44D7-B993-742D00A90BD9}"/>
              </a:ext>
            </a:extLst>
          </p:cNvPr>
          <p:cNvSpPr>
            <a:spLocks noGrp="1"/>
          </p:cNvSpPr>
          <p:nvPr>
            <p:ph type="dt" sz="half" idx="10"/>
          </p:nvPr>
        </p:nvSpPr>
        <p:spPr/>
        <p:txBody>
          <a:bodyPr/>
          <a:lstStyle/>
          <a:p>
            <a:fld id="{C8E3A886-9FF5-4C07-B38A-9B044E2BFCE9}" type="datetimeFigureOut">
              <a:rPr lang="en-IE" smtClean="0"/>
              <a:t>25/05/2020</a:t>
            </a:fld>
            <a:endParaRPr lang="en-IE"/>
          </a:p>
        </p:txBody>
      </p:sp>
      <p:sp>
        <p:nvSpPr>
          <p:cNvPr id="5" name="Footer Placeholder 4">
            <a:extLst>
              <a:ext uri="{FF2B5EF4-FFF2-40B4-BE49-F238E27FC236}">
                <a16:creationId xmlns:a16="http://schemas.microsoft.com/office/drawing/2014/main" id="{663BBC1B-B77C-45CD-A73C-7136D544E165}"/>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848145FD-BB43-4ED3-8256-15C47DCBFA13}"/>
              </a:ext>
            </a:extLst>
          </p:cNvPr>
          <p:cNvSpPr>
            <a:spLocks noGrp="1"/>
          </p:cNvSpPr>
          <p:nvPr>
            <p:ph type="sldNum" sz="quarter" idx="12"/>
          </p:nvPr>
        </p:nvSpPr>
        <p:spPr/>
        <p:txBody>
          <a:bodyPr/>
          <a:lstStyle/>
          <a:p>
            <a:fld id="{49B71A30-42CB-410E-90B8-43031B8FF803}" type="slidenum">
              <a:rPr lang="en-IE" smtClean="0"/>
              <a:t>‹#›</a:t>
            </a:fld>
            <a:endParaRPr lang="en-IE"/>
          </a:p>
        </p:txBody>
      </p:sp>
    </p:spTree>
    <p:extLst>
      <p:ext uri="{BB962C8B-B14F-4D97-AF65-F5344CB8AC3E}">
        <p14:creationId xmlns:p14="http://schemas.microsoft.com/office/powerpoint/2010/main" val="35784998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96520-45D6-40D3-9176-4FCF65787830}"/>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2BE0C995-BFBA-4837-A29C-8EEEFA34AE2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5A9660AD-D439-4AA2-820E-46C995B8BC57}"/>
              </a:ext>
            </a:extLst>
          </p:cNvPr>
          <p:cNvSpPr>
            <a:spLocks noGrp="1"/>
          </p:cNvSpPr>
          <p:nvPr>
            <p:ph type="dt" sz="half" idx="10"/>
          </p:nvPr>
        </p:nvSpPr>
        <p:spPr/>
        <p:txBody>
          <a:bodyPr/>
          <a:lstStyle/>
          <a:p>
            <a:fld id="{C8E3A886-9FF5-4C07-B38A-9B044E2BFCE9}" type="datetimeFigureOut">
              <a:rPr lang="en-IE" smtClean="0"/>
              <a:t>25/05/2020</a:t>
            </a:fld>
            <a:endParaRPr lang="en-IE"/>
          </a:p>
        </p:txBody>
      </p:sp>
      <p:sp>
        <p:nvSpPr>
          <p:cNvPr id="5" name="Footer Placeholder 4">
            <a:extLst>
              <a:ext uri="{FF2B5EF4-FFF2-40B4-BE49-F238E27FC236}">
                <a16:creationId xmlns:a16="http://schemas.microsoft.com/office/drawing/2014/main" id="{DF8402B5-AFA8-445E-B54C-4B24E7C81812}"/>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87C20682-71DF-446D-A50A-2A33872286E0}"/>
              </a:ext>
            </a:extLst>
          </p:cNvPr>
          <p:cNvSpPr>
            <a:spLocks noGrp="1"/>
          </p:cNvSpPr>
          <p:nvPr>
            <p:ph type="sldNum" sz="quarter" idx="12"/>
          </p:nvPr>
        </p:nvSpPr>
        <p:spPr/>
        <p:txBody>
          <a:bodyPr/>
          <a:lstStyle/>
          <a:p>
            <a:fld id="{49B71A30-42CB-410E-90B8-43031B8FF803}" type="slidenum">
              <a:rPr lang="en-IE" smtClean="0"/>
              <a:t>‹#›</a:t>
            </a:fld>
            <a:endParaRPr lang="en-IE"/>
          </a:p>
        </p:txBody>
      </p:sp>
    </p:spTree>
    <p:extLst>
      <p:ext uri="{BB962C8B-B14F-4D97-AF65-F5344CB8AC3E}">
        <p14:creationId xmlns:p14="http://schemas.microsoft.com/office/powerpoint/2010/main" val="1455722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955167F-DD44-49FD-9727-6484EC25541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9987E1E7-4694-4109-941A-0A21B23D87C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F1181CD6-1C09-425B-AC11-BB33E005FEE6}"/>
              </a:ext>
            </a:extLst>
          </p:cNvPr>
          <p:cNvSpPr>
            <a:spLocks noGrp="1"/>
          </p:cNvSpPr>
          <p:nvPr>
            <p:ph type="dt" sz="half" idx="10"/>
          </p:nvPr>
        </p:nvSpPr>
        <p:spPr/>
        <p:txBody>
          <a:bodyPr/>
          <a:lstStyle/>
          <a:p>
            <a:fld id="{C8E3A886-9FF5-4C07-B38A-9B044E2BFCE9}" type="datetimeFigureOut">
              <a:rPr lang="en-IE" smtClean="0"/>
              <a:t>25/05/2020</a:t>
            </a:fld>
            <a:endParaRPr lang="en-IE"/>
          </a:p>
        </p:txBody>
      </p:sp>
      <p:sp>
        <p:nvSpPr>
          <p:cNvPr id="5" name="Footer Placeholder 4">
            <a:extLst>
              <a:ext uri="{FF2B5EF4-FFF2-40B4-BE49-F238E27FC236}">
                <a16:creationId xmlns:a16="http://schemas.microsoft.com/office/drawing/2014/main" id="{A449B184-A1AA-4DB3-99A4-7E7291A542F1}"/>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B521A562-EA4C-4DA2-AFF7-FC6638223CAA}"/>
              </a:ext>
            </a:extLst>
          </p:cNvPr>
          <p:cNvSpPr>
            <a:spLocks noGrp="1"/>
          </p:cNvSpPr>
          <p:nvPr>
            <p:ph type="sldNum" sz="quarter" idx="12"/>
          </p:nvPr>
        </p:nvSpPr>
        <p:spPr/>
        <p:txBody>
          <a:bodyPr/>
          <a:lstStyle/>
          <a:p>
            <a:fld id="{49B71A30-42CB-410E-90B8-43031B8FF803}" type="slidenum">
              <a:rPr lang="en-IE" smtClean="0"/>
              <a:t>‹#›</a:t>
            </a:fld>
            <a:endParaRPr lang="en-IE"/>
          </a:p>
        </p:txBody>
      </p:sp>
    </p:spTree>
    <p:extLst>
      <p:ext uri="{BB962C8B-B14F-4D97-AF65-F5344CB8AC3E}">
        <p14:creationId xmlns:p14="http://schemas.microsoft.com/office/powerpoint/2010/main" val="41825130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13D045-CD5C-4AC5-87C1-FDB1ABCB5CFA}"/>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C1D44DBD-E422-4D5F-8A33-90FBFF8D7FD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9B324058-B506-4779-A248-8C43ECEAE021}"/>
              </a:ext>
            </a:extLst>
          </p:cNvPr>
          <p:cNvSpPr>
            <a:spLocks noGrp="1"/>
          </p:cNvSpPr>
          <p:nvPr>
            <p:ph type="dt" sz="half" idx="10"/>
          </p:nvPr>
        </p:nvSpPr>
        <p:spPr/>
        <p:txBody>
          <a:bodyPr/>
          <a:lstStyle/>
          <a:p>
            <a:fld id="{C8E3A886-9FF5-4C07-B38A-9B044E2BFCE9}" type="datetimeFigureOut">
              <a:rPr lang="en-IE" smtClean="0"/>
              <a:t>25/05/2020</a:t>
            </a:fld>
            <a:endParaRPr lang="en-IE"/>
          </a:p>
        </p:txBody>
      </p:sp>
      <p:sp>
        <p:nvSpPr>
          <p:cNvPr id="5" name="Footer Placeholder 4">
            <a:extLst>
              <a:ext uri="{FF2B5EF4-FFF2-40B4-BE49-F238E27FC236}">
                <a16:creationId xmlns:a16="http://schemas.microsoft.com/office/drawing/2014/main" id="{FFF16FAB-B8F0-4881-AF23-E3DA7C5078E2}"/>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2BDA61D9-7AA3-4F64-BD29-5A6A179B2D49}"/>
              </a:ext>
            </a:extLst>
          </p:cNvPr>
          <p:cNvSpPr>
            <a:spLocks noGrp="1"/>
          </p:cNvSpPr>
          <p:nvPr>
            <p:ph type="sldNum" sz="quarter" idx="12"/>
          </p:nvPr>
        </p:nvSpPr>
        <p:spPr/>
        <p:txBody>
          <a:bodyPr/>
          <a:lstStyle/>
          <a:p>
            <a:fld id="{49B71A30-42CB-410E-90B8-43031B8FF803}" type="slidenum">
              <a:rPr lang="en-IE" smtClean="0"/>
              <a:t>‹#›</a:t>
            </a:fld>
            <a:endParaRPr lang="en-IE"/>
          </a:p>
        </p:txBody>
      </p:sp>
    </p:spTree>
    <p:extLst>
      <p:ext uri="{BB962C8B-B14F-4D97-AF65-F5344CB8AC3E}">
        <p14:creationId xmlns:p14="http://schemas.microsoft.com/office/powerpoint/2010/main" val="1045290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977D8-7407-4407-8B8B-E93B012B2D6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31EC0F6E-9DF8-4E0D-A887-DD89FE10265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6F424CC-39CA-46D2-9FEA-038D0FF1A1B0}"/>
              </a:ext>
            </a:extLst>
          </p:cNvPr>
          <p:cNvSpPr>
            <a:spLocks noGrp="1"/>
          </p:cNvSpPr>
          <p:nvPr>
            <p:ph type="dt" sz="half" idx="10"/>
          </p:nvPr>
        </p:nvSpPr>
        <p:spPr/>
        <p:txBody>
          <a:bodyPr/>
          <a:lstStyle/>
          <a:p>
            <a:fld id="{C8E3A886-9FF5-4C07-B38A-9B044E2BFCE9}" type="datetimeFigureOut">
              <a:rPr lang="en-IE" smtClean="0"/>
              <a:t>25/05/2020</a:t>
            </a:fld>
            <a:endParaRPr lang="en-IE"/>
          </a:p>
        </p:txBody>
      </p:sp>
      <p:sp>
        <p:nvSpPr>
          <p:cNvPr id="5" name="Footer Placeholder 4">
            <a:extLst>
              <a:ext uri="{FF2B5EF4-FFF2-40B4-BE49-F238E27FC236}">
                <a16:creationId xmlns:a16="http://schemas.microsoft.com/office/drawing/2014/main" id="{FB1E6E61-A250-4BB3-B2B4-47816AFE76F2}"/>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7964821F-9E43-456B-AECD-954567533BF5}"/>
              </a:ext>
            </a:extLst>
          </p:cNvPr>
          <p:cNvSpPr>
            <a:spLocks noGrp="1"/>
          </p:cNvSpPr>
          <p:nvPr>
            <p:ph type="sldNum" sz="quarter" idx="12"/>
          </p:nvPr>
        </p:nvSpPr>
        <p:spPr/>
        <p:txBody>
          <a:bodyPr/>
          <a:lstStyle/>
          <a:p>
            <a:fld id="{49B71A30-42CB-410E-90B8-43031B8FF803}" type="slidenum">
              <a:rPr lang="en-IE" smtClean="0"/>
              <a:t>‹#›</a:t>
            </a:fld>
            <a:endParaRPr lang="en-IE"/>
          </a:p>
        </p:txBody>
      </p:sp>
    </p:spTree>
    <p:extLst>
      <p:ext uri="{BB962C8B-B14F-4D97-AF65-F5344CB8AC3E}">
        <p14:creationId xmlns:p14="http://schemas.microsoft.com/office/powerpoint/2010/main" val="763444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9138C-AB4A-4E79-9A3F-29547EF0D04D}"/>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B5D86A47-58DC-4943-AAD2-FF0C218FDC3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2772F790-66AF-4789-8CD2-2354AA5F136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8BA1D2A6-8246-4969-BB6A-856211093FAE}"/>
              </a:ext>
            </a:extLst>
          </p:cNvPr>
          <p:cNvSpPr>
            <a:spLocks noGrp="1"/>
          </p:cNvSpPr>
          <p:nvPr>
            <p:ph type="dt" sz="half" idx="10"/>
          </p:nvPr>
        </p:nvSpPr>
        <p:spPr/>
        <p:txBody>
          <a:bodyPr/>
          <a:lstStyle/>
          <a:p>
            <a:fld id="{C8E3A886-9FF5-4C07-B38A-9B044E2BFCE9}" type="datetimeFigureOut">
              <a:rPr lang="en-IE" smtClean="0"/>
              <a:t>25/05/2020</a:t>
            </a:fld>
            <a:endParaRPr lang="en-IE"/>
          </a:p>
        </p:txBody>
      </p:sp>
      <p:sp>
        <p:nvSpPr>
          <p:cNvPr id="6" name="Footer Placeholder 5">
            <a:extLst>
              <a:ext uri="{FF2B5EF4-FFF2-40B4-BE49-F238E27FC236}">
                <a16:creationId xmlns:a16="http://schemas.microsoft.com/office/drawing/2014/main" id="{E5D955A2-93D2-4C1F-B2A9-9AEFB38C1731}"/>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169C810A-45DC-4626-8078-F9F0EE0DFA1D}"/>
              </a:ext>
            </a:extLst>
          </p:cNvPr>
          <p:cNvSpPr>
            <a:spLocks noGrp="1"/>
          </p:cNvSpPr>
          <p:nvPr>
            <p:ph type="sldNum" sz="quarter" idx="12"/>
          </p:nvPr>
        </p:nvSpPr>
        <p:spPr/>
        <p:txBody>
          <a:bodyPr/>
          <a:lstStyle/>
          <a:p>
            <a:fld id="{49B71A30-42CB-410E-90B8-43031B8FF803}" type="slidenum">
              <a:rPr lang="en-IE" smtClean="0"/>
              <a:t>‹#›</a:t>
            </a:fld>
            <a:endParaRPr lang="en-IE"/>
          </a:p>
        </p:txBody>
      </p:sp>
    </p:spTree>
    <p:extLst>
      <p:ext uri="{BB962C8B-B14F-4D97-AF65-F5344CB8AC3E}">
        <p14:creationId xmlns:p14="http://schemas.microsoft.com/office/powerpoint/2010/main" val="11154042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4CC6C-0275-4E0F-960C-0587C5A43E27}"/>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120DA591-E39C-4E6C-BB4B-EE684CE8311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F5499CC-5B29-47D4-A871-27B033C07DB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A8B1B167-2D66-40A5-AC9C-27FF3096D7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24783D3-3DCA-4132-B2A2-5627560140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2FACB4CE-4861-4575-AE83-AC473B98B031}"/>
              </a:ext>
            </a:extLst>
          </p:cNvPr>
          <p:cNvSpPr>
            <a:spLocks noGrp="1"/>
          </p:cNvSpPr>
          <p:nvPr>
            <p:ph type="dt" sz="half" idx="10"/>
          </p:nvPr>
        </p:nvSpPr>
        <p:spPr/>
        <p:txBody>
          <a:bodyPr/>
          <a:lstStyle/>
          <a:p>
            <a:fld id="{C8E3A886-9FF5-4C07-B38A-9B044E2BFCE9}" type="datetimeFigureOut">
              <a:rPr lang="en-IE" smtClean="0"/>
              <a:t>25/05/2020</a:t>
            </a:fld>
            <a:endParaRPr lang="en-IE"/>
          </a:p>
        </p:txBody>
      </p:sp>
      <p:sp>
        <p:nvSpPr>
          <p:cNvPr id="8" name="Footer Placeholder 7">
            <a:extLst>
              <a:ext uri="{FF2B5EF4-FFF2-40B4-BE49-F238E27FC236}">
                <a16:creationId xmlns:a16="http://schemas.microsoft.com/office/drawing/2014/main" id="{9EF5A43D-6B04-4CCD-A27C-F171AA19FA66}"/>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F284EBF1-99BC-480C-B784-039640774CA6}"/>
              </a:ext>
            </a:extLst>
          </p:cNvPr>
          <p:cNvSpPr>
            <a:spLocks noGrp="1"/>
          </p:cNvSpPr>
          <p:nvPr>
            <p:ph type="sldNum" sz="quarter" idx="12"/>
          </p:nvPr>
        </p:nvSpPr>
        <p:spPr/>
        <p:txBody>
          <a:bodyPr/>
          <a:lstStyle/>
          <a:p>
            <a:fld id="{49B71A30-42CB-410E-90B8-43031B8FF803}" type="slidenum">
              <a:rPr lang="en-IE" smtClean="0"/>
              <a:t>‹#›</a:t>
            </a:fld>
            <a:endParaRPr lang="en-IE"/>
          </a:p>
        </p:txBody>
      </p:sp>
    </p:spTree>
    <p:extLst>
      <p:ext uri="{BB962C8B-B14F-4D97-AF65-F5344CB8AC3E}">
        <p14:creationId xmlns:p14="http://schemas.microsoft.com/office/powerpoint/2010/main" val="10836116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ED65F-D807-4706-B9C0-F126978B7A5D}"/>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BF0F6EAE-DB4F-4096-B515-3B7D4F84880E}"/>
              </a:ext>
            </a:extLst>
          </p:cNvPr>
          <p:cNvSpPr>
            <a:spLocks noGrp="1"/>
          </p:cNvSpPr>
          <p:nvPr>
            <p:ph type="dt" sz="half" idx="10"/>
          </p:nvPr>
        </p:nvSpPr>
        <p:spPr/>
        <p:txBody>
          <a:bodyPr/>
          <a:lstStyle/>
          <a:p>
            <a:fld id="{C8E3A886-9FF5-4C07-B38A-9B044E2BFCE9}" type="datetimeFigureOut">
              <a:rPr lang="en-IE" smtClean="0"/>
              <a:t>25/05/2020</a:t>
            </a:fld>
            <a:endParaRPr lang="en-IE"/>
          </a:p>
        </p:txBody>
      </p:sp>
      <p:sp>
        <p:nvSpPr>
          <p:cNvPr id="4" name="Footer Placeholder 3">
            <a:extLst>
              <a:ext uri="{FF2B5EF4-FFF2-40B4-BE49-F238E27FC236}">
                <a16:creationId xmlns:a16="http://schemas.microsoft.com/office/drawing/2014/main" id="{C376E392-1107-42CE-8FB9-0B0CBA18ED29}"/>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DB3D27D1-D8C3-4AE5-A355-0F9813313C0A}"/>
              </a:ext>
            </a:extLst>
          </p:cNvPr>
          <p:cNvSpPr>
            <a:spLocks noGrp="1"/>
          </p:cNvSpPr>
          <p:nvPr>
            <p:ph type="sldNum" sz="quarter" idx="12"/>
          </p:nvPr>
        </p:nvSpPr>
        <p:spPr/>
        <p:txBody>
          <a:bodyPr/>
          <a:lstStyle/>
          <a:p>
            <a:fld id="{49B71A30-42CB-410E-90B8-43031B8FF803}" type="slidenum">
              <a:rPr lang="en-IE" smtClean="0"/>
              <a:t>‹#›</a:t>
            </a:fld>
            <a:endParaRPr lang="en-IE"/>
          </a:p>
        </p:txBody>
      </p:sp>
    </p:spTree>
    <p:extLst>
      <p:ext uri="{BB962C8B-B14F-4D97-AF65-F5344CB8AC3E}">
        <p14:creationId xmlns:p14="http://schemas.microsoft.com/office/powerpoint/2010/main" val="1303682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A420C28-863C-489F-8C0E-F4B8171C2328}"/>
              </a:ext>
            </a:extLst>
          </p:cNvPr>
          <p:cNvSpPr>
            <a:spLocks noGrp="1"/>
          </p:cNvSpPr>
          <p:nvPr>
            <p:ph type="dt" sz="half" idx="10"/>
          </p:nvPr>
        </p:nvSpPr>
        <p:spPr/>
        <p:txBody>
          <a:bodyPr/>
          <a:lstStyle/>
          <a:p>
            <a:fld id="{C8E3A886-9FF5-4C07-B38A-9B044E2BFCE9}" type="datetimeFigureOut">
              <a:rPr lang="en-IE" smtClean="0"/>
              <a:t>25/05/2020</a:t>
            </a:fld>
            <a:endParaRPr lang="en-IE"/>
          </a:p>
        </p:txBody>
      </p:sp>
      <p:sp>
        <p:nvSpPr>
          <p:cNvPr id="3" name="Footer Placeholder 2">
            <a:extLst>
              <a:ext uri="{FF2B5EF4-FFF2-40B4-BE49-F238E27FC236}">
                <a16:creationId xmlns:a16="http://schemas.microsoft.com/office/drawing/2014/main" id="{6B7182FB-D523-4DB0-B9AD-BAE379ADA24C}"/>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C40A248D-C794-414E-8E97-8856A8B66883}"/>
              </a:ext>
            </a:extLst>
          </p:cNvPr>
          <p:cNvSpPr>
            <a:spLocks noGrp="1"/>
          </p:cNvSpPr>
          <p:nvPr>
            <p:ph type="sldNum" sz="quarter" idx="12"/>
          </p:nvPr>
        </p:nvSpPr>
        <p:spPr/>
        <p:txBody>
          <a:bodyPr/>
          <a:lstStyle/>
          <a:p>
            <a:fld id="{49B71A30-42CB-410E-90B8-43031B8FF803}" type="slidenum">
              <a:rPr lang="en-IE" smtClean="0"/>
              <a:t>‹#›</a:t>
            </a:fld>
            <a:endParaRPr lang="en-IE"/>
          </a:p>
        </p:txBody>
      </p:sp>
    </p:spTree>
    <p:extLst>
      <p:ext uri="{BB962C8B-B14F-4D97-AF65-F5344CB8AC3E}">
        <p14:creationId xmlns:p14="http://schemas.microsoft.com/office/powerpoint/2010/main" val="31010477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EEA93-5C40-477D-9294-D9226E417F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B030D81D-5D28-40CC-A8E8-F622D3A1053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7D142205-D04A-4438-8FCC-7ACCC8DE66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17EB6E-A860-4B33-8A71-D7945B9EFD26}"/>
              </a:ext>
            </a:extLst>
          </p:cNvPr>
          <p:cNvSpPr>
            <a:spLocks noGrp="1"/>
          </p:cNvSpPr>
          <p:nvPr>
            <p:ph type="dt" sz="half" idx="10"/>
          </p:nvPr>
        </p:nvSpPr>
        <p:spPr/>
        <p:txBody>
          <a:bodyPr/>
          <a:lstStyle/>
          <a:p>
            <a:fld id="{C8E3A886-9FF5-4C07-B38A-9B044E2BFCE9}" type="datetimeFigureOut">
              <a:rPr lang="en-IE" smtClean="0"/>
              <a:t>25/05/2020</a:t>
            </a:fld>
            <a:endParaRPr lang="en-IE"/>
          </a:p>
        </p:txBody>
      </p:sp>
      <p:sp>
        <p:nvSpPr>
          <p:cNvPr id="6" name="Footer Placeholder 5">
            <a:extLst>
              <a:ext uri="{FF2B5EF4-FFF2-40B4-BE49-F238E27FC236}">
                <a16:creationId xmlns:a16="http://schemas.microsoft.com/office/drawing/2014/main" id="{A13824B4-21E3-4413-A6F0-CD6B053E4ABE}"/>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3AB336B0-BDDC-45D7-AEBB-DFE9D8B5FDCF}"/>
              </a:ext>
            </a:extLst>
          </p:cNvPr>
          <p:cNvSpPr>
            <a:spLocks noGrp="1"/>
          </p:cNvSpPr>
          <p:nvPr>
            <p:ph type="sldNum" sz="quarter" idx="12"/>
          </p:nvPr>
        </p:nvSpPr>
        <p:spPr/>
        <p:txBody>
          <a:bodyPr/>
          <a:lstStyle/>
          <a:p>
            <a:fld id="{49B71A30-42CB-410E-90B8-43031B8FF803}" type="slidenum">
              <a:rPr lang="en-IE" smtClean="0"/>
              <a:t>‹#›</a:t>
            </a:fld>
            <a:endParaRPr lang="en-IE"/>
          </a:p>
        </p:txBody>
      </p:sp>
    </p:spTree>
    <p:extLst>
      <p:ext uri="{BB962C8B-B14F-4D97-AF65-F5344CB8AC3E}">
        <p14:creationId xmlns:p14="http://schemas.microsoft.com/office/powerpoint/2010/main" val="12562572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79ED2-3018-4343-A422-5CB75301F8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CA78B447-BF3B-4F39-ACE0-42EA480D155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7751DCE0-E7E9-400E-8EC5-9162645B02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639641C-E539-46D1-B8CE-B6C529A6433A}"/>
              </a:ext>
            </a:extLst>
          </p:cNvPr>
          <p:cNvSpPr>
            <a:spLocks noGrp="1"/>
          </p:cNvSpPr>
          <p:nvPr>
            <p:ph type="dt" sz="half" idx="10"/>
          </p:nvPr>
        </p:nvSpPr>
        <p:spPr/>
        <p:txBody>
          <a:bodyPr/>
          <a:lstStyle/>
          <a:p>
            <a:fld id="{C8E3A886-9FF5-4C07-B38A-9B044E2BFCE9}" type="datetimeFigureOut">
              <a:rPr lang="en-IE" smtClean="0"/>
              <a:t>25/05/2020</a:t>
            </a:fld>
            <a:endParaRPr lang="en-IE"/>
          </a:p>
        </p:txBody>
      </p:sp>
      <p:sp>
        <p:nvSpPr>
          <p:cNvPr id="6" name="Footer Placeholder 5">
            <a:extLst>
              <a:ext uri="{FF2B5EF4-FFF2-40B4-BE49-F238E27FC236}">
                <a16:creationId xmlns:a16="http://schemas.microsoft.com/office/drawing/2014/main" id="{B50289DB-05D8-4A62-AAE2-04B936C63BB6}"/>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E5FCF54C-34A8-4B8C-B35E-8CFF5A1CF5F5}"/>
              </a:ext>
            </a:extLst>
          </p:cNvPr>
          <p:cNvSpPr>
            <a:spLocks noGrp="1"/>
          </p:cNvSpPr>
          <p:nvPr>
            <p:ph type="sldNum" sz="quarter" idx="12"/>
          </p:nvPr>
        </p:nvSpPr>
        <p:spPr/>
        <p:txBody>
          <a:bodyPr/>
          <a:lstStyle/>
          <a:p>
            <a:fld id="{49B71A30-42CB-410E-90B8-43031B8FF803}" type="slidenum">
              <a:rPr lang="en-IE" smtClean="0"/>
              <a:t>‹#›</a:t>
            </a:fld>
            <a:endParaRPr lang="en-IE"/>
          </a:p>
        </p:txBody>
      </p:sp>
    </p:spTree>
    <p:extLst>
      <p:ext uri="{BB962C8B-B14F-4D97-AF65-F5344CB8AC3E}">
        <p14:creationId xmlns:p14="http://schemas.microsoft.com/office/powerpoint/2010/main" val="1687458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55DBAEE-1547-44D4-959A-389E1D86C6A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9DF55884-997F-466B-94FB-E8D7A617C3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9DD33DEB-E83F-4DC7-9082-9385F480ED0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E3A886-9FF5-4C07-B38A-9B044E2BFCE9}" type="datetimeFigureOut">
              <a:rPr lang="en-IE" smtClean="0"/>
              <a:t>25/05/2020</a:t>
            </a:fld>
            <a:endParaRPr lang="en-IE"/>
          </a:p>
        </p:txBody>
      </p:sp>
      <p:sp>
        <p:nvSpPr>
          <p:cNvPr id="5" name="Footer Placeholder 4">
            <a:extLst>
              <a:ext uri="{FF2B5EF4-FFF2-40B4-BE49-F238E27FC236}">
                <a16:creationId xmlns:a16="http://schemas.microsoft.com/office/drawing/2014/main" id="{63CA630E-CBF9-4EA1-A5FB-C6B9C4D0931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C5D867B7-083A-4AFD-9FBB-F64D3BB2B7F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B71A30-42CB-410E-90B8-43031B8FF803}" type="slidenum">
              <a:rPr lang="en-IE" smtClean="0"/>
              <a:t>‹#›</a:t>
            </a:fld>
            <a:endParaRPr lang="en-IE"/>
          </a:p>
        </p:txBody>
      </p:sp>
    </p:spTree>
    <p:extLst>
      <p:ext uri="{BB962C8B-B14F-4D97-AF65-F5344CB8AC3E}">
        <p14:creationId xmlns:p14="http://schemas.microsoft.com/office/powerpoint/2010/main" val="20289581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png"/><Relationship Id="rId7" Type="http://schemas.openxmlformats.org/officeDocument/2006/relationships/diagramQuickStyle" Target="../diagrams/quickStyle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2.png"/><Relationship Id="rId9" Type="http://schemas.microsoft.com/office/2007/relationships/diagramDrawing" Target="../diagrams/drawing1.xml"/></Relationships>
</file>

<file path=ppt/slides/_rels/slide7.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image" Target="../media/image1.png"/><Relationship Id="rId7" Type="http://schemas.openxmlformats.org/officeDocument/2006/relationships/image" Target="../media/image10.jpg"/><Relationship Id="rId12"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9.jpg"/><Relationship Id="rId11" Type="http://schemas.openxmlformats.org/officeDocument/2006/relationships/image" Target="../media/image14.jpeg"/><Relationship Id="rId5" Type="http://schemas.openxmlformats.org/officeDocument/2006/relationships/image" Target="../media/image8.jpg"/><Relationship Id="rId10" Type="http://schemas.openxmlformats.org/officeDocument/2006/relationships/image" Target="../media/image13.jpg"/><Relationship Id="rId4" Type="http://schemas.openxmlformats.org/officeDocument/2006/relationships/image" Target="../media/image2.png"/><Relationship Id="rId9" Type="http://schemas.openxmlformats.org/officeDocument/2006/relationships/image" Target="../media/image12.jp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C83ECB08-3757-4ED5-83E2-4A5190FE7121}"/>
              </a:ext>
            </a:extLst>
          </p:cNvPr>
          <p:cNvSpPr/>
          <p:nvPr/>
        </p:nvSpPr>
        <p:spPr>
          <a:xfrm>
            <a:off x="3773488" y="870268"/>
            <a:ext cx="4645025" cy="5117465"/>
          </a:xfrm>
          <a:custGeom>
            <a:avLst/>
            <a:gdLst>
              <a:gd name="connsiteX0" fmla="*/ 5566611 w 9737558"/>
              <a:gd name="connsiteY0" fmla="*/ 1507957 h 11036968"/>
              <a:gd name="connsiteX1" fmla="*/ 5662863 w 9737558"/>
              <a:gd name="connsiteY1" fmla="*/ 1507957 h 11036968"/>
              <a:gd name="connsiteX2" fmla="*/ 5823285 w 9737558"/>
              <a:gd name="connsiteY2" fmla="*/ 1363579 h 11036968"/>
              <a:gd name="connsiteX3" fmla="*/ 6112042 w 9737558"/>
              <a:gd name="connsiteY3" fmla="*/ 1443789 h 11036968"/>
              <a:gd name="connsiteX4" fmla="*/ 6224337 w 9737558"/>
              <a:gd name="connsiteY4" fmla="*/ 1347536 h 11036968"/>
              <a:gd name="connsiteX5" fmla="*/ 6497053 w 9737558"/>
              <a:gd name="connsiteY5" fmla="*/ 1299410 h 11036968"/>
              <a:gd name="connsiteX6" fmla="*/ 6609348 w 9737558"/>
              <a:gd name="connsiteY6" fmla="*/ 866273 h 11036968"/>
              <a:gd name="connsiteX7" fmla="*/ 6513095 w 9737558"/>
              <a:gd name="connsiteY7" fmla="*/ 513347 h 11036968"/>
              <a:gd name="connsiteX8" fmla="*/ 6256421 w 9737558"/>
              <a:gd name="connsiteY8" fmla="*/ 304800 h 11036968"/>
              <a:gd name="connsiteX9" fmla="*/ 5678906 w 9737558"/>
              <a:gd name="connsiteY9" fmla="*/ 272715 h 11036968"/>
              <a:gd name="connsiteX10" fmla="*/ 5213685 w 9737558"/>
              <a:gd name="connsiteY10" fmla="*/ 417094 h 11036968"/>
              <a:gd name="connsiteX11" fmla="*/ 4860758 w 9737558"/>
              <a:gd name="connsiteY11" fmla="*/ 320842 h 11036968"/>
              <a:gd name="connsiteX12" fmla="*/ 4588042 w 9737558"/>
              <a:gd name="connsiteY12" fmla="*/ 0 h 11036968"/>
              <a:gd name="connsiteX13" fmla="*/ 4267200 w 9737558"/>
              <a:gd name="connsiteY13" fmla="*/ 48126 h 11036968"/>
              <a:gd name="connsiteX14" fmla="*/ 3962400 w 9737558"/>
              <a:gd name="connsiteY14" fmla="*/ 112294 h 11036968"/>
              <a:gd name="connsiteX15" fmla="*/ 3769895 w 9737558"/>
              <a:gd name="connsiteY15" fmla="*/ 48126 h 11036968"/>
              <a:gd name="connsiteX16" fmla="*/ 3593432 w 9737558"/>
              <a:gd name="connsiteY16" fmla="*/ 272715 h 11036968"/>
              <a:gd name="connsiteX17" fmla="*/ 3288632 w 9737558"/>
              <a:gd name="connsiteY17" fmla="*/ 513347 h 11036968"/>
              <a:gd name="connsiteX18" fmla="*/ 2967790 w 9737558"/>
              <a:gd name="connsiteY18" fmla="*/ 689810 h 11036968"/>
              <a:gd name="connsiteX19" fmla="*/ 2807369 w 9737558"/>
              <a:gd name="connsiteY19" fmla="*/ 721894 h 11036968"/>
              <a:gd name="connsiteX20" fmla="*/ 2646948 w 9737558"/>
              <a:gd name="connsiteY20" fmla="*/ 449179 h 11036968"/>
              <a:gd name="connsiteX21" fmla="*/ 2646948 w 9737558"/>
              <a:gd name="connsiteY21" fmla="*/ 304800 h 11036968"/>
              <a:gd name="connsiteX22" fmla="*/ 1941095 w 9737558"/>
              <a:gd name="connsiteY22" fmla="*/ 304800 h 11036968"/>
              <a:gd name="connsiteX23" fmla="*/ 1732548 w 9737558"/>
              <a:gd name="connsiteY23" fmla="*/ 978568 h 11036968"/>
              <a:gd name="connsiteX24" fmla="*/ 1748590 w 9737558"/>
              <a:gd name="connsiteY24" fmla="*/ 1138989 h 11036968"/>
              <a:gd name="connsiteX25" fmla="*/ 1636295 w 9737558"/>
              <a:gd name="connsiteY25" fmla="*/ 1427747 h 11036968"/>
              <a:gd name="connsiteX26" fmla="*/ 1764632 w 9737558"/>
              <a:gd name="connsiteY26" fmla="*/ 1668379 h 11036968"/>
              <a:gd name="connsiteX27" fmla="*/ 1925053 w 9737558"/>
              <a:gd name="connsiteY27" fmla="*/ 1876926 h 11036968"/>
              <a:gd name="connsiteX28" fmla="*/ 1700463 w 9737558"/>
              <a:gd name="connsiteY28" fmla="*/ 2422357 h 11036968"/>
              <a:gd name="connsiteX29" fmla="*/ 1604211 w 9737558"/>
              <a:gd name="connsiteY29" fmla="*/ 2855494 h 11036968"/>
              <a:gd name="connsiteX30" fmla="*/ 1443790 w 9737558"/>
              <a:gd name="connsiteY30" fmla="*/ 2775284 h 11036968"/>
              <a:gd name="connsiteX31" fmla="*/ 1267327 w 9737558"/>
              <a:gd name="connsiteY31" fmla="*/ 2679031 h 11036968"/>
              <a:gd name="connsiteX32" fmla="*/ 930442 w 9737558"/>
              <a:gd name="connsiteY32" fmla="*/ 2679031 h 11036968"/>
              <a:gd name="connsiteX33" fmla="*/ 866274 w 9737558"/>
              <a:gd name="connsiteY33" fmla="*/ 2630905 h 11036968"/>
              <a:gd name="connsiteX34" fmla="*/ 497306 w 9737558"/>
              <a:gd name="connsiteY34" fmla="*/ 2935705 h 11036968"/>
              <a:gd name="connsiteX35" fmla="*/ 497306 w 9737558"/>
              <a:gd name="connsiteY35" fmla="*/ 3224463 h 11036968"/>
              <a:gd name="connsiteX36" fmla="*/ 593558 w 9737558"/>
              <a:gd name="connsiteY36" fmla="*/ 3368842 h 11036968"/>
              <a:gd name="connsiteX37" fmla="*/ 80211 w 9737558"/>
              <a:gd name="connsiteY37" fmla="*/ 3705726 h 11036968"/>
              <a:gd name="connsiteX38" fmla="*/ 625642 w 9737558"/>
              <a:gd name="connsiteY38" fmla="*/ 4026568 h 11036968"/>
              <a:gd name="connsiteX39" fmla="*/ 561474 w 9737558"/>
              <a:gd name="connsiteY39" fmla="*/ 4796589 h 11036968"/>
              <a:gd name="connsiteX40" fmla="*/ 0 w 9737558"/>
              <a:gd name="connsiteY40" fmla="*/ 5245768 h 11036968"/>
              <a:gd name="connsiteX41" fmla="*/ 80211 w 9737558"/>
              <a:gd name="connsiteY41" fmla="*/ 5502442 h 11036968"/>
              <a:gd name="connsiteX42" fmla="*/ 673769 w 9737558"/>
              <a:gd name="connsiteY42" fmla="*/ 5903494 h 11036968"/>
              <a:gd name="connsiteX43" fmla="*/ 850232 w 9737558"/>
              <a:gd name="connsiteY43" fmla="*/ 6047873 h 11036968"/>
              <a:gd name="connsiteX44" fmla="*/ 1347537 w 9737558"/>
              <a:gd name="connsiteY44" fmla="*/ 6144126 h 11036968"/>
              <a:gd name="connsiteX45" fmla="*/ 1283369 w 9737558"/>
              <a:gd name="connsiteY45" fmla="*/ 6352673 h 11036968"/>
              <a:gd name="connsiteX46" fmla="*/ 786063 w 9737558"/>
              <a:gd name="connsiteY46" fmla="*/ 6384757 h 11036968"/>
              <a:gd name="connsiteX47" fmla="*/ 609600 w 9737558"/>
              <a:gd name="connsiteY47" fmla="*/ 6625389 h 11036968"/>
              <a:gd name="connsiteX48" fmla="*/ 449179 w 9737558"/>
              <a:gd name="connsiteY48" fmla="*/ 6882063 h 11036968"/>
              <a:gd name="connsiteX49" fmla="*/ 737937 w 9737558"/>
              <a:gd name="connsiteY49" fmla="*/ 7331242 h 11036968"/>
              <a:gd name="connsiteX50" fmla="*/ 1122948 w 9737558"/>
              <a:gd name="connsiteY50" fmla="*/ 7154779 h 11036968"/>
              <a:gd name="connsiteX51" fmla="*/ 2679032 w 9737558"/>
              <a:gd name="connsiteY51" fmla="*/ 7668126 h 11036968"/>
              <a:gd name="connsiteX52" fmla="*/ 2646948 w 9737558"/>
              <a:gd name="connsiteY52" fmla="*/ 7908757 h 11036968"/>
              <a:gd name="connsiteX53" fmla="*/ 3080085 w 9737558"/>
              <a:gd name="connsiteY53" fmla="*/ 8341894 h 11036968"/>
              <a:gd name="connsiteX54" fmla="*/ 3336758 w 9737558"/>
              <a:gd name="connsiteY54" fmla="*/ 8005010 h 11036968"/>
              <a:gd name="connsiteX55" fmla="*/ 4491790 w 9737558"/>
              <a:gd name="connsiteY55" fmla="*/ 8021052 h 11036968"/>
              <a:gd name="connsiteX56" fmla="*/ 4812632 w 9737558"/>
              <a:gd name="connsiteY56" fmla="*/ 8807115 h 11036968"/>
              <a:gd name="connsiteX57" fmla="*/ 5021179 w 9737558"/>
              <a:gd name="connsiteY57" fmla="*/ 8791073 h 11036968"/>
              <a:gd name="connsiteX58" fmla="*/ 5229727 w 9737558"/>
              <a:gd name="connsiteY58" fmla="*/ 9208168 h 11036968"/>
              <a:gd name="connsiteX59" fmla="*/ 5614737 w 9737558"/>
              <a:gd name="connsiteY59" fmla="*/ 8983579 h 11036968"/>
              <a:gd name="connsiteX60" fmla="*/ 6144127 w 9737558"/>
              <a:gd name="connsiteY60" fmla="*/ 8887326 h 11036968"/>
              <a:gd name="connsiteX61" fmla="*/ 6416842 w 9737558"/>
              <a:gd name="connsiteY61" fmla="*/ 9031705 h 11036968"/>
              <a:gd name="connsiteX62" fmla="*/ 6192253 w 9737558"/>
              <a:gd name="connsiteY62" fmla="*/ 10186736 h 11036968"/>
              <a:gd name="connsiteX63" fmla="*/ 7026442 w 9737558"/>
              <a:gd name="connsiteY63" fmla="*/ 10700084 h 11036968"/>
              <a:gd name="connsiteX64" fmla="*/ 7299158 w 9737558"/>
              <a:gd name="connsiteY64" fmla="*/ 10892589 h 11036968"/>
              <a:gd name="connsiteX65" fmla="*/ 7668127 w 9737558"/>
              <a:gd name="connsiteY65" fmla="*/ 11036968 h 11036968"/>
              <a:gd name="connsiteX66" fmla="*/ 8309811 w 9737558"/>
              <a:gd name="connsiteY66" fmla="*/ 10074442 h 11036968"/>
              <a:gd name="connsiteX67" fmla="*/ 8454190 w 9737558"/>
              <a:gd name="connsiteY67" fmla="*/ 8935452 h 11036968"/>
              <a:gd name="connsiteX68" fmla="*/ 8293769 w 9737558"/>
              <a:gd name="connsiteY68" fmla="*/ 8470231 h 11036968"/>
              <a:gd name="connsiteX69" fmla="*/ 8550442 w 9737558"/>
              <a:gd name="connsiteY69" fmla="*/ 8277726 h 11036968"/>
              <a:gd name="connsiteX70" fmla="*/ 8855242 w 9737558"/>
              <a:gd name="connsiteY70" fmla="*/ 8277726 h 11036968"/>
              <a:gd name="connsiteX71" fmla="*/ 8951495 w 9737558"/>
              <a:gd name="connsiteY71" fmla="*/ 7812505 h 11036968"/>
              <a:gd name="connsiteX72" fmla="*/ 9144000 w 9737558"/>
              <a:gd name="connsiteY72" fmla="*/ 7491663 h 11036968"/>
              <a:gd name="connsiteX73" fmla="*/ 8855242 w 9737558"/>
              <a:gd name="connsiteY73" fmla="*/ 6994357 h 11036968"/>
              <a:gd name="connsiteX74" fmla="*/ 8791074 w 9737558"/>
              <a:gd name="connsiteY74" fmla="*/ 6320589 h 11036968"/>
              <a:gd name="connsiteX75" fmla="*/ 8983579 w 9737558"/>
              <a:gd name="connsiteY75" fmla="*/ 6096000 h 11036968"/>
              <a:gd name="connsiteX76" fmla="*/ 9288379 w 9737558"/>
              <a:gd name="connsiteY76" fmla="*/ 5855368 h 11036968"/>
              <a:gd name="connsiteX77" fmla="*/ 9512969 w 9737558"/>
              <a:gd name="connsiteY77" fmla="*/ 5791200 h 11036968"/>
              <a:gd name="connsiteX78" fmla="*/ 9448800 w 9737558"/>
              <a:gd name="connsiteY78" fmla="*/ 5406189 h 11036968"/>
              <a:gd name="connsiteX79" fmla="*/ 9625263 w 9737558"/>
              <a:gd name="connsiteY79" fmla="*/ 5293894 h 11036968"/>
              <a:gd name="connsiteX80" fmla="*/ 9641306 w 9737558"/>
              <a:gd name="connsiteY80" fmla="*/ 4748463 h 11036968"/>
              <a:gd name="connsiteX81" fmla="*/ 9545053 w 9737558"/>
              <a:gd name="connsiteY81" fmla="*/ 4363452 h 11036968"/>
              <a:gd name="connsiteX82" fmla="*/ 9432758 w 9737558"/>
              <a:gd name="connsiteY82" fmla="*/ 4010526 h 11036968"/>
              <a:gd name="connsiteX83" fmla="*/ 9384632 w 9737558"/>
              <a:gd name="connsiteY83" fmla="*/ 3866147 h 11036968"/>
              <a:gd name="connsiteX84" fmla="*/ 9721516 w 9737558"/>
              <a:gd name="connsiteY84" fmla="*/ 3818021 h 11036968"/>
              <a:gd name="connsiteX85" fmla="*/ 9737558 w 9737558"/>
              <a:gd name="connsiteY85" fmla="*/ 3625515 h 11036968"/>
              <a:gd name="connsiteX86" fmla="*/ 9400674 w 9737558"/>
              <a:gd name="connsiteY86" fmla="*/ 3561347 h 11036968"/>
              <a:gd name="connsiteX87" fmla="*/ 9111916 w 9737558"/>
              <a:gd name="connsiteY87" fmla="*/ 3561347 h 11036968"/>
              <a:gd name="connsiteX88" fmla="*/ 9047748 w 9737558"/>
              <a:gd name="connsiteY88" fmla="*/ 3785936 h 11036968"/>
              <a:gd name="connsiteX89" fmla="*/ 8903369 w 9737558"/>
              <a:gd name="connsiteY89" fmla="*/ 3914273 h 11036968"/>
              <a:gd name="connsiteX90" fmla="*/ 8454190 w 9737558"/>
              <a:gd name="connsiteY90" fmla="*/ 3320715 h 11036968"/>
              <a:gd name="connsiteX91" fmla="*/ 8630653 w 9737558"/>
              <a:gd name="connsiteY91" fmla="*/ 3176336 h 11036968"/>
              <a:gd name="connsiteX92" fmla="*/ 7780421 w 9737558"/>
              <a:gd name="connsiteY92" fmla="*/ 2935705 h 11036968"/>
              <a:gd name="connsiteX93" fmla="*/ 7299158 w 9737558"/>
              <a:gd name="connsiteY93" fmla="*/ 2871536 h 11036968"/>
              <a:gd name="connsiteX94" fmla="*/ 7074569 w 9737558"/>
              <a:gd name="connsiteY94" fmla="*/ 2695073 h 11036968"/>
              <a:gd name="connsiteX95" fmla="*/ 6866021 w 9737558"/>
              <a:gd name="connsiteY95" fmla="*/ 2197768 h 11036968"/>
              <a:gd name="connsiteX96" fmla="*/ 6753727 w 9737558"/>
              <a:gd name="connsiteY96" fmla="*/ 2085473 h 11036968"/>
              <a:gd name="connsiteX97" fmla="*/ 5967663 w 9737558"/>
              <a:gd name="connsiteY97" fmla="*/ 2326105 h 11036968"/>
              <a:gd name="connsiteX98" fmla="*/ 5550569 w 9737558"/>
              <a:gd name="connsiteY98" fmla="*/ 1812757 h 11036968"/>
              <a:gd name="connsiteX99" fmla="*/ 5566611 w 9737558"/>
              <a:gd name="connsiteY99" fmla="*/ 1507957 h 1103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9737558" h="11036968">
                <a:moveTo>
                  <a:pt x="5566611" y="1507957"/>
                </a:moveTo>
                <a:lnTo>
                  <a:pt x="5662863" y="1507957"/>
                </a:lnTo>
                <a:lnTo>
                  <a:pt x="5823285" y="1363579"/>
                </a:lnTo>
                <a:lnTo>
                  <a:pt x="6112042" y="1443789"/>
                </a:lnTo>
                <a:lnTo>
                  <a:pt x="6224337" y="1347536"/>
                </a:lnTo>
                <a:lnTo>
                  <a:pt x="6497053" y="1299410"/>
                </a:lnTo>
                <a:lnTo>
                  <a:pt x="6609348" y="866273"/>
                </a:lnTo>
                <a:lnTo>
                  <a:pt x="6513095" y="513347"/>
                </a:lnTo>
                <a:lnTo>
                  <a:pt x="6256421" y="304800"/>
                </a:lnTo>
                <a:lnTo>
                  <a:pt x="5678906" y="272715"/>
                </a:lnTo>
                <a:lnTo>
                  <a:pt x="5213685" y="417094"/>
                </a:lnTo>
                <a:lnTo>
                  <a:pt x="4860758" y="320842"/>
                </a:lnTo>
                <a:lnTo>
                  <a:pt x="4588042" y="0"/>
                </a:lnTo>
                <a:lnTo>
                  <a:pt x="4267200" y="48126"/>
                </a:lnTo>
                <a:lnTo>
                  <a:pt x="3962400" y="112294"/>
                </a:lnTo>
                <a:lnTo>
                  <a:pt x="3769895" y="48126"/>
                </a:lnTo>
                <a:lnTo>
                  <a:pt x="3593432" y="272715"/>
                </a:lnTo>
                <a:lnTo>
                  <a:pt x="3288632" y="513347"/>
                </a:lnTo>
                <a:lnTo>
                  <a:pt x="2967790" y="689810"/>
                </a:lnTo>
                <a:lnTo>
                  <a:pt x="2807369" y="721894"/>
                </a:lnTo>
                <a:lnTo>
                  <a:pt x="2646948" y="449179"/>
                </a:lnTo>
                <a:lnTo>
                  <a:pt x="2646948" y="304800"/>
                </a:lnTo>
                <a:lnTo>
                  <a:pt x="1941095" y="304800"/>
                </a:lnTo>
                <a:lnTo>
                  <a:pt x="1732548" y="978568"/>
                </a:lnTo>
                <a:lnTo>
                  <a:pt x="1748590" y="1138989"/>
                </a:lnTo>
                <a:lnTo>
                  <a:pt x="1636295" y="1427747"/>
                </a:lnTo>
                <a:lnTo>
                  <a:pt x="1764632" y="1668379"/>
                </a:lnTo>
                <a:lnTo>
                  <a:pt x="1925053" y="1876926"/>
                </a:lnTo>
                <a:lnTo>
                  <a:pt x="1700463" y="2422357"/>
                </a:lnTo>
                <a:lnTo>
                  <a:pt x="1604211" y="2855494"/>
                </a:lnTo>
                <a:lnTo>
                  <a:pt x="1443790" y="2775284"/>
                </a:lnTo>
                <a:lnTo>
                  <a:pt x="1267327" y="2679031"/>
                </a:lnTo>
                <a:lnTo>
                  <a:pt x="930442" y="2679031"/>
                </a:lnTo>
                <a:lnTo>
                  <a:pt x="866274" y="2630905"/>
                </a:lnTo>
                <a:lnTo>
                  <a:pt x="497306" y="2935705"/>
                </a:lnTo>
                <a:lnTo>
                  <a:pt x="497306" y="3224463"/>
                </a:lnTo>
                <a:lnTo>
                  <a:pt x="593558" y="3368842"/>
                </a:lnTo>
                <a:lnTo>
                  <a:pt x="80211" y="3705726"/>
                </a:lnTo>
                <a:lnTo>
                  <a:pt x="625642" y="4026568"/>
                </a:lnTo>
                <a:lnTo>
                  <a:pt x="561474" y="4796589"/>
                </a:lnTo>
                <a:lnTo>
                  <a:pt x="0" y="5245768"/>
                </a:lnTo>
                <a:lnTo>
                  <a:pt x="80211" y="5502442"/>
                </a:lnTo>
                <a:lnTo>
                  <a:pt x="673769" y="5903494"/>
                </a:lnTo>
                <a:lnTo>
                  <a:pt x="850232" y="6047873"/>
                </a:lnTo>
                <a:lnTo>
                  <a:pt x="1347537" y="6144126"/>
                </a:lnTo>
                <a:lnTo>
                  <a:pt x="1283369" y="6352673"/>
                </a:lnTo>
                <a:lnTo>
                  <a:pt x="786063" y="6384757"/>
                </a:lnTo>
                <a:lnTo>
                  <a:pt x="609600" y="6625389"/>
                </a:lnTo>
                <a:lnTo>
                  <a:pt x="449179" y="6882063"/>
                </a:lnTo>
                <a:lnTo>
                  <a:pt x="737937" y="7331242"/>
                </a:lnTo>
                <a:lnTo>
                  <a:pt x="1122948" y="7154779"/>
                </a:lnTo>
                <a:lnTo>
                  <a:pt x="2679032" y="7668126"/>
                </a:lnTo>
                <a:lnTo>
                  <a:pt x="2646948" y="7908757"/>
                </a:lnTo>
                <a:lnTo>
                  <a:pt x="3080085" y="8341894"/>
                </a:lnTo>
                <a:lnTo>
                  <a:pt x="3336758" y="8005010"/>
                </a:lnTo>
                <a:lnTo>
                  <a:pt x="4491790" y="8021052"/>
                </a:lnTo>
                <a:lnTo>
                  <a:pt x="4812632" y="8807115"/>
                </a:lnTo>
                <a:lnTo>
                  <a:pt x="5021179" y="8791073"/>
                </a:lnTo>
                <a:lnTo>
                  <a:pt x="5229727" y="9208168"/>
                </a:lnTo>
                <a:lnTo>
                  <a:pt x="5614737" y="8983579"/>
                </a:lnTo>
                <a:lnTo>
                  <a:pt x="6144127" y="8887326"/>
                </a:lnTo>
                <a:lnTo>
                  <a:pt x="6416842" y="9031705"/>
                </a:lnTo>
                <a:lnTo>
                  <a:pt x="6192253" y="10186736"/>
                </a:lnTo>
                <a:lnTo>
                  <a:pt x="7026442" y="10700084"/>
                </a:lnTo>
                <a:lnTo>
                  <a:pt x="7299158" y="10892589"/>
                </a:lnTo>
                <a:lnTo>
                  <a:pt x="7668127" y="11036968"/>
                </a:lnTo>
                <a:lnTo>
                  <a:pt x="8309811" y="10074442"/>
                </a:lnTo>
                <a:lnTo>
                  <a:pt x="8454190" y="8935452"/>
                </a:lnTo>
                <a:lnTo>
                  <a:pt x="8293769" y="8470231"/>
                </a:lnTo>
                <a:lnTo>
                  <a:pt x="8550442" y="8277726"/>
                </a:lnTo>
                <a:lnTo>
                  <a:pt x="8855242" y="8277726"/>
                </a:lnTo>
                <a:lnTo>
                  <a:pt x="8951495" y="7812505"/>
                </a:lnTo>
                <a:lnTo>
                  <a:pt x="9144000" y="7491663"/>
                </a:lnTo>
                <a:lnTo>
                  <a:pt x="8855242" y="6994357"/>
                </a:lnTo>
                <a:lnTo>
                  <a:pt x="8791074" y="6320589"/>
                </a:lnTo>
                <a:lnTo>
                  <a:pt x="8983579" y="6096000"/>
                </a:lnTo>
                <a:lnTo>
                  <a:pt x="9288379" y="5855368"/>
                </a:lnTo>
                <a:lnTo>
                  <a:pt x="9512969" y="5791200"/>
                </a:lnTo>
                <a:lnTo>
                  <a:pt x="9448800" y="5406189"/>
                </a:lnTo>
                <a:lnTo>
                  <a:pt x="9625263" y="5293894"/>
                </a:lnTo>
                <a:lnTo>
                  <a:pt x="9641306" y="4748463"/>
                </a:lnTo>
                <a:lnTo>
                  <a:pt x="9545053" y="4363452"/>
                </a:lnTo>
                <a:lnTo>
                  <a:pt x="9432758" y="4010526"/>
                </a:lnTo>
                <a:lnTo>
                  <a:pt x="9384632" y="3866147"/>
                </a:lnTo>
                <a:lnTo>
                  <a:pt x="9721516" y="3818021"/>
                </a:lnTo>
                <a:lnTo>
                  <a:pt x="9737558" y="3625515"/>
                </a:lnTo>
                <a:lnTo>
                  <a:pt x="9400674" y="3561347"/>
                </a:lnTo>
                <a:lnTo>
                  <a:pt x="9111916" y="3561347"/>
                </a:lnTo>
                <a:lnTo>
                  <a:pt x="9047748" y="3785936"/>
                </a:lnTo>
                <a:lnTo>
                  <a:pt x="8903369" y="3914273"/>
                </a:lnTo>
                <a:lnTo>
                  <a:pt x="8454190" y="3320715"/>
                </a:lnTo>
                <a:lnTo>
                  <a:pt x="8630653" y="3176336"/>
                </a:lnTo>
                <a:lnTo>
                  <a:pt x="7780421" y="2935705"/>
                </a:lnTo>
                <a:lnTo>
                  <a:pt x="7299158" y="2871536"/>
                </a:lnTo>
                <a:lnTo>
                  <a:pt x="7074569" y="2695073"/>
                </a:lnTo>
                <a:lnTo>
                  <a:pt x="6866021" y="2197768"/>
                </a:lnTo>
                <a:lnTo>
                  <a:pt x="6753727" y="2085473"/>
                </a:lnTo>
                <a:lnTo>
                  <a:pt x="5967663" y="2326105"/>
                </a:lnTo>
                <a:lnTo>
                  <a:pt x="5550569" y="1812757"/>
                </a:lnTo>
                <a:lnTo>
                  <a:pt x="5566611" y="1507957"/>
                </a:lnTo>
                <a:close/>
              </a:path>
            </a:pathLst>
          </a:custGeom>
          <a:solidFill>
            <a:schemeClr val="accent1">
              <a:lumMod val="20000"/>
              <a:lumOff val="80000"/>
            </a:schemeClr>
          </a:solidFill>
          <a:ln w="19050" cap="flat" cmpd="sng" algn="ctr">
            <a:solidFill>
              <a:srgbClr val="A5A5A5">
                <a:lumMod val="75000"/>
                <a:alpha val="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IE" dirty="0"/>
          </a:p>
        </p:txBody>
      </p:sp>
      <p:grpSp>
        <p:nvGrpSpPr>
          <p:cNvPr id="16" name="Group 15">
            <a:extLst>
              <a:ext uri="{FF2B5EF4-FFF2-40B4-BE49-F238E27FC236}">
                <a16:creationId xmlns:a16="http://schemas.microsoft.com/office/drawing/2014/main" id="{82D9617C-E447-46FE-9812-C9DA318401FB}"/>
              </a:ext>
            </a:extLst>
          </p:cNvPr>
          <p:cNvGrpSpPr/>
          <p:nvPr/>
        </p:nvGrpSpPr>
        <p:grpSpPr>
          <a:xfrm>
            <a:off x="63063" y="105104"/>
            <a:ext cx="11699730" cy="846852"/>
            <a:chOff x="137813" y="6009122"/>
            <a:chExt cx="11624979" cy="746241"/>
          </a:xfrm>
        </p:grpSpPr>
        <p:pic>
          <p:nvPicPr>
            <p:cNvPr id="18" name="Picture 17">
              <a:extLst>
                <a:ext uri="{FF2B5EF4-FFF2-40B4-BE49-F238E27FC236}">
                  <a16:creationId xmlns:a16="http://schemas.microsoft.com/office/drawing/2014/main" id="{9DC92F38-5019-48EA-B85F-2C9D78568487}"/>
                </a:ext>
              </a:extLst>
            </p:cNvPr>
            <p:cNvPicPr/>
            <p:nvPr/>
          </p:nvPicPr>
          <p:blipFill>
            <a:blip r:embed="rId3" cstate="print">
              <a:alphaModFix/>
              <a:extLst>
                <a:ext uri="{28A0092B-C50C-407E-A947-70E740481C1C}">
                  <a14:useLocalDpi xmlns:a14="http://schemas.microsoft.com/office/drawing/2010/main" val="0"/>
                </a:ext>
              </a:extLst>
            </a:blip>
            <a:stretch>
              <a:fillRect/>
            </a:stretch>
          </p:blipFill>
          <p:spPr>
            <a:xfrm>
              <a:off x="137813" y="6009122"/>
              <a:ext cx="2185510" cy="680927"/>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pic>
          <p:nvPicPr>
            <p:cNvPr id="21" name="Picture 20">
              <a:extLst>
                <a:ext uri="{FF2B5EF4-FFF2-40B4-BE49-F238E27FC236}">
                  <a16:creationId xmlns:a16="http://schemas.microsoft.com/office/drawing/2014/main" id="{3CFD6BFA-7BB4-4095-A142-03A885DFBB3B}"/>
                </a:ext>
              </a:extLst>
            </p:cNvPr>
            <p:cNvPicPr>
              <a:picLocks noChangeAspect="1"/>
            </p:cNvPicPr>
            <p:nvPr/>
          </p:nvPicPr>
          <p:blipFill>
            <a:blip r:embed="rId4"/>
            <a:stretch>
              <a:fillRect/>
            </a:stretch>
          </p:blipFill>
          <p:spPr>
            <a:xfrm>
              <a:off x="2435290" y="6009122"/>
              <a:ext cx="9327502" cy="746241"/>
            </a:xfrm>
            <a:prstGeom prst="rect">
              <a:avLst/>
            </a:prstGeom>
          </p:spPr>
        </p:pic>
      </p:grpSp>
      <p:sp>
        <p:nvSpPr>
          <p:cNvPr id="13" name="TextBox 12">
            <a:extLst>
              <a:ext uri="{FF2B5EF4-FFF2-40B4-BE49-F238E27FC236}">
                <a16:creationId xmlns:a16="http://schemas.microsoft.com/office/drawing/2014/main" id="{3F093361-EC28-441F-8844-84F2EB771FD5}"/>
              </a:ext>
            </a:extLst>
          </p:cNvPr>
          <p:cNvSpPr txBox="1"/>
          <p:nvPr/>
        </p:nvSpPr>
        <p:spPr>
          <a:xfrm>
            <a:off x="967671" y="578834"/>
            <a:ext cx="10696009" cy="6032421"/>
          </a:xfrm>
          <a:prstGeom prst="rect">
            <a:avLst/>
          </a:prstGeom>
          <a:noFill/>
        </p:spPr>
        <p:txBody>
          <a:bodyPr wrap="square" rtlCol="0">
            <a:spAutoFit/>
          </a:bodyPr>
          <a:lstStyle/>
          <a:p>
            <a:pPr>
              <a:spcBef>
                <a:spcPts val="600"/>
              </a:spcBef>
              <a:spcAft>
                <a:spcPts val="600"/>
              </a:spcAft>
            </a:pPr>
            <a:endParaRPr lang="en-US" altLang="en-US" sz="3600" b="1" dirty="0">
              <a:solidFill>
                <a:srgbClr val="002060"/>
              </a:solidFill>
            </a:endParaRPr>
          </a:p>
          <a:p>
            <a:pPr>
              <a:spcBef>
                <a:spcPts val="600"/>
              </a:spcBef>
              <a:spcAft>
                <a:spcPts val="600"/>
              </a:spcAft>
            </a:pPr>
            <a:endParaRPr lang="en-US" altLang="en-US" sz="3600" b="1" dirty="0">
              <a:solidFill>
                <a:srgbClr val="002060"/>
              </a:solidFill>
            </a:endParaRPr>
          </a:p>
          <a:p>
            <a:pPr algn="ctr">
              <a:spcBef>
                <a:spcPts val="600"/>
              </a:spcBef>
              <a:spcAft>
                <a:spcPts val="600"/>
              </a:spcAft>
            </a:pPr>
            <a:r>
              <a:rPr lang="en-US" altLang="en-US" sz="3600" b="1" dirty="0">
                <a:solidFill>
                  <a:srgbClr val="002060"/>
                </a:solidFill>
              </a:rPr>
              <a:t>Review of the South Dublin County Development Plan 2016-2022</a:t>
            </a:r>
          </a:p>
          <a:p>
            <a:pPr algn="ctr">
              <a:spcBef>
                <a:spcPts val="600"/>
              </a:spcBef>
              <a:spcAft>
                <a:spcPts val="600"/>
              </a:spcAft>
            </a:pPr>
            <a:r>
              <a:rPr lang="en-US" altLang="en-US" sz="3600" b="1" dirty="0">
                <a:solidFill>
                  <a:srgbClr val="002060"/>
                </a:solidFill>
              </a:rPr>
              <a:t>Preparation of a new Development Plan 2022-2028</a:t>
            </a:r>
          </a:p>
          <a:p>
            <a:pPr>
              <a:spcBef>
                <a:spcPts val="600"/>
              </a:spcBef>
              <a:spcAft>
                <a:spcPts val="600"/>
              </a:spcAft>
            </a:pPr>
            <a:endParaRPr lang="en-US" altLang="en-US" sz="3600" b="1" dirty="0">
              <a:solidFill>
                <a:srgbClr val="002060"/>
              </a:solidFill>
            </a:endParaRPr>
          </a:p>
          <a:p>
            <a:pPr>
              <a:spcBef>
                <a:spcPts val="600"/>
              </a:spcBef>
              <a:spcAft>
                <a:spcPts val="600"/>
              </a:spcAft>
            </a:pPr>
            <a:endParaRPr lang="en-US" altLang="en-US" sz="3600" b="1" dirty="0">
              <a:solidFill>
                <a:srgbClr val="002060"/>
              </a:solidFill>
            </a:endParaRPr>
          </a:p>
          <a:p>
            <a:pPr>
              <a:spcBef>
                <a:spcPts val="600"/>
              </a:spcBef>
              <a:spcAft>
                <a:spcPts val="600"/>
              </a:spcAft>
            </a:pPr>
            <a:r>
              <a:rPr lang="en-US" altLang="en-US" sz="2800" b="1" dirty="0">
                <a:solidFill>
                  <a:srgbClr val="002060"/>
                </a:solidFill>
              </a:rPr>
              <a:t>Presentation to SPC 28</a:t>
            </a:r>
            <a:r>
              <a:rPr lang="en-US" altLang="en-US" sz="2800" b="1" baseline="30000" dirty="0">
                <a:solidFill>
                  <a:srgbClr val="002060"/>
                </a:solidFill>
              </a:rPr>
              <a:t>th</a:t>
            </a:r>
            <a:r>
              <a:rPr lang="en-US" altLang="en-US" sz="2800" b="1" dirty="0">
                <a:solidFill>
                  <a:srgbClr val="002060"/>
                </a:solidFill>
              </a:rPr>
              <a:t> May 2020</a:t>
            </a:r>
          </a:p>
          <a:p>
            <a:pPr>
              <a:spcBef>
                <a:spcPts val="600"/>
              </a:spcBef>
              <a:spcAft>
                <a:spcPts val="600"/>
              </a:spcAft>
            </a:pPr>
            <a:endParaRPr lang="en-US" altLang="en-US" sz="3200" b="1" dirty="0">
              <a:solidFill>
                <a:schemeClr val="accent2"/>
              </a:solidFill>
            </a:endParaRPr>
          </a:p>
        </p:txBody>
      </p:sp>
      <p:pic>
        <p:nvPicPr>
          <p:cNvPr id="12" name="Picture 11">
            <a:extLst>
              <a:ext uri="{FF2B5EF4-FFF2-40B4-BE49-F238E27FC236}">
                <a16:creationId xmlns:a16="http://schemas.microsoft.com/office/drawing/2014/main" id="{2430EAB7-8953-4FB8-A1AD-7B663872AEE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52386" y="6126082"/>
            <a:ext cx="1523371" cy="734155"/>
          </a:xfrm>
          <a:prstGeom prst="rect">
            <a:avLst/>
          </a:prstGeom>
        </p:spPr>
      </p:pic>
    </p:spTree>
    <p:extLst>
      <p:ext uri="{BB962C8B-B14F-4D97-AF65-F5344CB8AC3E}">
        <p14:creationId xmlns:p14="http://schemas.microsoft.com/office/powerpoint/2010/main" val="6833137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4B303998-E092-4229-B28B-1AC989C5DDB1}"/>
              </a:ext>
            </a:extLst>
          </p:cNvPr>
          <p:cNvSpPr txBox="1"/>
          <p:nvPr/>
        </p:nvSpPr>
        <p:spPr>
          <a:xfrm>
            <a:off x="6125995" y="6534797"/>
            <a:ext cx="5267093" cy="307777"/>
          </a:xfrm>
          <a:prstGeom prst="rect">
            <a:avLst/>
          </a:prstGeom>
          <a:noFill/>
        </p:spPr>
        <p:txBody>
          <a:bodyPr wrap="square" rtlCol="0">
            <a:spAutoFit/>
          </a:bodyPr>
          <a:lstStyle/>
          <a:p>
            <a:r>
              <a:rPr lang="en-IE" sz="1400" b="1" dirty="0">
                <a:latin typeface="Arial" panose="020B0604020202020204" pitchFamily="34" charset="0"/>
                <a:cs typeface="Arial" panose="020B0604020202020204" pitchFamily="34" charset="0"/>
              </a:rPr>
              <a:t>2022 - 2028 Development Plan - Density Framework</a:t>
            </a:r>
          </a:p>
        </p:txBody>
      </p:sp>
      <p:grpSp>
        <p:nvGrpSpPr>
          <p:cNvPr id="16" name="Group 15">
            <a:extLst>
              <a:ext uri="{FF2B5EF4-FFF2-40B4-BE49-F238E27FC236}">
                <a16:creationId xmlns:a16="http://schemas.microsoft.com/office/drawing/2014/main" id="{82D9617C-E447-46FE-9812-C9DA318401FB}"/>
              </a:ext>
            </a:extLst>
          </p:cNvPr>
          <p:cNvGrpSpPr/>
          <p:nvPr/>
        </p:nvGrpSpPr>
        <p:grpSpPr>
          <a:xfrm>
            <a:off x="137813" y="6042678"/>
            <a:ext cx="11624979" cy="746241"/>
            <a:chOff x="137813" y="6009122"/>
            <a:chExt cx="11624979" cy="746241"/>
          </a:xfrm>
        </p:grpSpPr>
        <p:pic>
          <p:nvPicPr>
            <p:cNvPr id="18" name="Picture 17">
              <a:extLst>
                <a:ext uri="{FF2B5EF4-FFF2-40B4-BE49-F238E27FC236}">
                  <a16:creationId xmlns:a16="http://schemas.microsoft.com/office/drawing/2014/main" id="{9DC92F38-5019-48EA-B85F-2C9D78568487}"/>
                </a:ext>
              </a:extLst>
            </p:cNvPr>
            <p:cNvPicPr/>
            <p:nvPr/>
          </p:nvPicPr>
          <p:blipFill>
            <a:blip r:embed="rId3" cstate="print">
              <a:alphaModFix/>
              <a:extLst>
                <a:ext uri="{28A0092B-C50C-407E-A947-70E740481C1C}">
                  <a14:useLocalDpi xmlns:a14="http://schemas.microsoft.com/office/drawing/2010/main" val="0"/>
                </a:ext>
              </a:extLst>
            </a:blip>
            <a:stretch>
              <a:fillRect/>
            </a:stretch>
          </p:blipFill>
          <p:spPr>
            <a:xfrm>
              <a:off x="137813" y="6009122"/>
              <a:ext cx="2185510" cy="680927"/>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pic>
          <p:nvPicPr>
            <p:cNvPr id="21" name="Picture 20">
              <a:extLst>
                <a:ext uri="{FF2B5EF4-FFF2-40B4-BE49-F238E27FC236}">
                  <a16:creationId xmlns:a16="http://schemas.microsoft.com/office/drawing/2014/main" id="{3CFD6BFA-7BB4-4095-A142-03A885DFBB3B}"/>
                </a:ext>
              </a:extLst>
            </p:cNvPr>
            <p:cNvPicPr>
              <a:picLocks noChangeAspect="1"/>
            </p:cNvPicPr>
            <p:nvPr/>
          </p:nvPicPr>
          <p:blipFill>
            <a:blip r:embed="rId4"/>
            <a:stretch>
              <a:fillRect/>
            </a:stretch>
          </p:blipFill>
          <p:spPr>
            <a:xfrm>
              <a:off x="2435290" y="6009122"/>
              <a:ext cx="9327502" cy="746241"/>
            </a:xfrm>
            <a:prstGeom prst="rect">
              <a:avLst/>
            </a:prstGeom>
          </p:spPr>
        </p:pic>
      </p:grpSp>
      <p:sp>
        <p:nvSpPr>
          <p:cNvPr id="13" name="TextBox 12">
            <a:extLst>
              <a:ext uri="{FF2B5EF4-FFF2-40B4-BE49-F238E27FC236}">
                <a16:creationId xmlns:a16="http://schemas.microsoft.com/office/drawing/2014/main" id="{3F093361-EC28-441F-8844-84F2EB771FD5}"/>
              </a:ext>
            </a:extLst>
          </p:cNvPr>
          <p:cNvSpPr txBox="1"/>
          <p:nvPr/>
        </p:nvSpPr>
        <p:spPr>
          <a:xfrm>
            <a:off x="286951" y="246615"/>
            <a:ext cx="7930777" cy="646331"/>
          </a:xfrm>
          <a:prstGeom prst="rect">
            <a:avLst/>
          </a:prstGeom>
          <a:noFill/>
        </p:spPr>
        <p:txBody>
          <a:bodyPr wrap="square" rtlCol="0">
            <a:spAutoFit/>
          </a:bodyPr>
          <a:lstStyle/>
          <a:p>
            <a:pPr>
              <a:spcBef>
                <a:spcPts val="600"/>
              </a:spcBef>
              <a:spcAft>
                <a:spcPts val="600"/>
              </a:spcAft>
            </a:pPr>
            <a:r>
              <a:rPr lang="en-US" altLang="en-US" sz="3600" b="1" dirty="0">
                <a:solidFill>
                  <a:srgbClr val="002060"/>
                </a:solidFill>
              </a:rPr>
              <a:t>Introduction </a:t>
            </a:r>
            <a:r>
              <a:rPr lang="en-US" altLang="en-US" sz="3200" b="1" dirty="0">
                <a:solidFill>
                  <a:schemeClr val="accent2"/>
                </a:solidFill>
              </a:rPr>
              <a:t>  </a:t>
            </a:r>
          </a:p>
        </p:txBody>
      </p:sp>
      <p:pic>
        <p:nvPicPr>
          <p:cNvPr id="19" name="Picture 18">
            <a:extLst>
              <a:ext uri="{FF2B5EF4-FFF2-40B4-BE49-F238E27FC236}">
                <a16:creationId xmlns:a16="http://schemas.microsoft.com/office/drawing/2014/main" id="{A70CE381-4F02-47FA-B0FE-03003594C73B}"/>
              </a:ext>
            </a:extLst>
          </p:cNvPr>
          <p:cNvPicPr>
            <a:picLocks noChangeAspect="1"/>
          </p:cNvPicPr>
          <p:nvPr/>
        </p:nvPicPr>
        <p:blipFill>
          <a:blip r:embed="rId5"/>
          <a:stretch>
            <a:fillRect/>
          </a:stretch>
        </p:blipFill>
        <p:spPr>
          <a:xfrm>
            <a:off x="7582382" y="1191520"/>
            <a:ext cx="2843497" cy="4038774"/>
          </a:xfrm>
          <a:prstGeom prst="rect">
            <a:avLst/>
          </a:prstGeom>
          <a:ln>
            <a:solidFill>
              <a:schemeClr val="bg2">
                <a:lumMod val="75000"/>
              </a:schemeClr>
            </a:solidFill>
          </a:ln>
          <a:effectLst>
            <a:outerShdw blurRad="50800" dist="38100" dir="13500000" sx="102000" sy="102000" algn="br" rotWithShape="0">
              <a:prstClr val="black">
                <a:alpha val="43000"/>
              </a:prstClr>
            </a:outerShdw>
          </a:effectLst>
        </p:spPr>
      </p:pic>
      <p:sp>
        <p:nvSpPr>
          <p:cNvPr id="3" name="TextBox 2">
            <a:extLst>
              <a:ext uri="{FF2B5EF4-FFF2-40B4-BE49-F238E27FC236}">
                <a16:creationId xmlns:a16="http://schemas.microsoft.com/office/drawing/2014/main" id="{722A1BED-CB6A-40CA-812D-952906A4C68A}"/>
              </a:ext>
            </a:extLst>
          </p:cNvPr>
          <p:cNvSpPr txBox="1"/>
          <p:nvPr/>
        </p:nvSpPr>
        <p:spPr>
          <a:xfrm>
            <a:off x="515007" y="1355834"/>
            <a:ext cx="6547945" cy="4139595"/>
          </a:xfrm>
          <a:prstGeom prst="rect">
            <a:avLst/>
          </a:prstGeom>
          <a:noFill/>
        </p:spPr>
        <p:txBody>
          <a:bodyPr wrap="square" rtlCol="0">
            <a:spAutoFit/>
          </a:bodyPr>
          <a:lstStyle/>
          <a:p>
            <a:pPr marL="285750" indent="-285750">
              <a:lnSpc>
                <a:spcPct val="150000"/>
              </a:lnSpc>
              <a:spcAft>
                <a:spcPts val="600"/>
              </a:spcAft>
              <a:buFont typeface="Arial" panose="020B0604020202020204" pitchFamily="34" charset="0"/>
              <a:buChar char="•"/>
            </a:pPr>
            <a:r>
              <a:rPr lang="en-IE" sz="2800" dirty="0">
                <a:solidFill>
                  <a:schemeClr val="accent1">
                    <a:lumMod val="50000"/>
                  </a:schemeClr>
                </a:solidFill>
              </a:rPr>
              <a:t>Purpose of a Development Plan</a:t>
            </a:r>
          </a:p>
          <a:p>
            <a:pPr marL="285750" indent="-285750">
              <a:lnSpc>
                <a:spcPct val="150000"/>
              </a:lnSpc>
              <a:spcAft>
                <a:spcPts val="600"/>
              </a:spcAft>
              <a:buFont typeface="Arial" panose="020B0604020202020204" pitchFamily="34" charset="0"/>
              <a:buChar char="•"/>
            </a:pPr>
            <a:r>
              <a:rPr lang="en-IE" sz="2800" dirty="0">
                <a:solidFill>
                  <a:schemeClr val="accent1">
                    <a:lumMod val="50000"/>
                  </a:schemeClr>
                </a:solidFill>
              </a:rPr>
              <a:t>Timelines &amp; Process</a:t>
            </a:r>
          </a:p>
          <a:p>
            <a:pPr marL="285750" indent="-285750">
              <a:lnSpc>
                <a:spcPct val="150000"/>
              </a:lnSpc>
              <a:spcAft>
                <a:spcPts val="600"/>
              </a:spcAft>
              <a:buFont typeface="Arial" panose="020B0604020202020204" pitchFamily="34" charset="0"/>
              <a:buChar char="•"/>
            </a:pPr>
            <a:r>
              <a:rPr lang="en-IE" sz="2800" dirty="0">
                <a:solidFill>
                  <a:schemeClr val="accent1">
                    <a:lumMod val="50000"/>
                  </a:schemeClr>
                </a:solidFill>
              </a:rPr>
              <a:t>Key themes at Pre-Draft Stage</a:t>
            </a:r>
          </a:p>
          <a:p>
            <a:pPr marL="285750" indent="-285750">
              <a:lnSpc>
                <a:spcPct val="150000"/>
              </a:lnSpc>
              <a:spcAft>
                <a:spcPts val="600"/>
              </a:spcAft>
              <a:buFont typeface="Arial" panose="020B0604020202020204" pitchFamily="34" charset="0"/>
              <a:buChar char="•"/>
            </a:pPr>
            <a:r>
              <a:rPr lang="en-IE" sz="2800" dirty="0">
                <a:solidFill>
                  <a:schemeClr val="accent1">
                    <a:lumMod val="50000"/>
                  </a:schemeClr>
                </a:solidFill>
              </a:rPr>
              <a:t>SPC consultation and feedback</a:t>
            </a:r>
          </a:p>
          <a:p>
            <a:pPr marL="285750" indent="-285750">
              <a:lnSpc>
                <a:spcPct val="150000"/>
              </a:lnSpc>
              <a:spcAft>
                <a:spcPts val="600"/>
              </a:spcAft>
              <a:buFont typeface="Arial" panose="020B0604020202020204" pitchFamily="34" charset="0"/>
              <a:buChar char="•"/>
            </a:pPr>
            <a:r>
              <a:rPr lang="en-IE" sz="2800" dirty="0">
                <a:solidFill>
                  <a:schemeClr val="accent1">
                    <a:lumMod val="50000"/>
                  </a:schemeClr>
                </a:solidFill>
              </a:rPr>
              <a:t>Identification of SPC key issues</a:t>
            </a:r>
          </a:p>
          <a:p>
            <a:pPr marL="285750" indent="-285750">
              <a:buFont typeface="Arial" panose="020B0604020202020204" pitchFamily="34" charset="0"/>
              <a:buChar char="•"/>
            </a:pPr>
            <a:endParaRPr lang="en-IE" sz="2800" dirty="0"/>
          </a:p>
        </p:txBody>
      </p:sp>
    </p:spTree>
    <p:extLst>
      <p:ext uri="{BB962C8B-B14F-4D97-AF65-F5344CB8AC3E}">
        <p14:creationId xmlns:p14="http://schemas.microsoft.com/office/powerpoint/2010/main" val="1966718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4B303998-E092-4229-B28B-1AC989C5DDB1}"/>
              </a:ext>
            </a:extLst>
          </p:cNvPr>
          <p:cNvSpPr txBox="1"/>
          <p:nvPr/>
        </p:nvSpPr>
        <p:spPr>
          <a:xfrm>
            <a:off x="6125995" y="6534797"/>
            <a:ext cx="5267093" cy="307777"/>
          </a:xfrm>
          <a:prstGeom prst="rect">
            <a:avLst/>
          </a:prstGeom>
          <a:noFill/>
        </p:spPr>
        <p:txBody>
          <a:bodyPr wrap="square" rtlCol="0">
            <a:spAutoFit/>
          </a:bodyPr>
          <a:lstStyle/>
          <a:p>
            <a:r>
              <a:rPr lang="en-IE" sz="1400" b="1" dirty="0">
                <a:latin typeface="Arial" panose="020B0604020202020204" pitchFamily="34" charset="0"/>
                <a:cs typeface="Arial" panose="020B0604020202020204" pitchFamily="34" charset="0"/>
              </a:rPr>
              <a:t>2022 - 2028 Development Plan - Density Framework</a:t>
            </a:r>
          </a:p>
        </p:txBody>
      </p:sp>
      <p:grpSp>
        <p:nvGrpSpPr>
          <p:cNvPr id="16" name="Group 15">
            <a:extLst>
              <a:ext uri="{FF2B5EF4-FFF2-40B4-BE49-F238E27FC236}">
                <a16:creationId xmlns:a16="http://schemas.microsoft.com/office/drawing/2014/main" id="{82D9617C-E447-46FE-9812-C9DA318401FB}"/>
              </a:ext>
            </a:extLst>
          </p:cNvPr>
          <p:cNvGrpSpPr/>
          <p:nvPr/>
        </p:nvGrpSpPr>
        <p:grpSpPr>
          <a:xfrm>
            <a:off x="137813" y="6042678"/>
            <a:ext cx="11624979" cy="746241"/>
            <a:chOff x="137813" y="6009122"/>
            <a:chExt cx="11624979" cy="746241"/>
          </a:xfrm>
        </p:grpSpPr>
        <p:pic>
          <p:nvPicPr>
            <p:cNvPr id="18" name="Picture 17">
              <a:extLst>
                <a:ext uri="{FF2B5EF4-FFF2-40B4-BE49-F238E27FC236}">
                  <a16:creationId xmlns:a16="http://schemas.microsoft.com/office/drawing/2014/main" id="{9DC92F38-5019-48EA-B85F-2C9D78568487}"/>
                </a:ext>
              </a:extLst>
            </p:cNvPr>
            <p:cNvPicPr/>
            <p:nvPr/>
          </p:nvPicPr>
          <p:blipFill>
            <a:blip r:embed="rId3" cstate="print">
              <a:alphaModFix/>
              <a:extLst>
                <a:ext uri="{28A0092B-C50C-407E-A947-70E740481C1C}">
                  <a14:useLocalDpi xmlns:a14="http://schemas.microsoft.com/office/drawing/2010/main" val="0"/>
                </a:ext>
              </a:extLst>
            </a:blip>
            <a:stretch>
              <a:fillRect/>
            </a:stretch>
          </p:blipFill>
          <p:spPr>
            <a:xfrm>
              <a:off x="137813" y="6009122"/>
              <a:ext cx="2185510" cy="680927"/>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pic>
          <p:nvPicPr>
            <p:cNvPr id="21" name="Picture 20">
              <a:extLst>
                <a:ext uri="{FF2B5EF4-FFF2-40B4-BE49-F238E27FC236}">
                  <a16:creationId xmlns:a16="http://schemas.microsoft.com/office/drawing/2014/main" id="{3CFD6BFA-7BB4-4095-A142-03A885DFBB3B}"/>
                </a:ext>
              </a:extLst>
            </p:cNvPr>
            <p:cNvPicPr>
              <a:picLocks noChangeAspect="1"/>
            </p:cNvPicPr>
            <p:nvPr/>
          </p:nvPicPr>
          <p:blipFill>
            <a:blip r:embed="rId4"/>
            <a:stretch>
              <a:fillRect/>
            </a:stretch>
          </p:blipFill>
          <p:spPr>
            <a:xfrm>
              <a:off x="2435290" y="6009122"/>
              <a:ext cx="9327502" cy="746241"/>
            </a:xfrm>
            <a:prstGeom prst="rect">
              <a:avLst/>
            </a:prstGeom>
          </p:spPr>
        </p:pic>
      </p:grpSp>
      <p:sp>
        <p:nvSpPr>
          <p:cNvPr id="13" name="TextBox 12">
            <a:extLst>
              <a:ext uri="{FF2B5EF4-FFF2-40B4-BE49-F238E27FC236}">
                <a16:creationId xmlns:a16="http://schemas.microsoft.com/office/drawing/2014/main" id="{3F093361-EC28-441F-8844-84F2EB771FD5}"/>
              </a:ext>
            </a:extLst>
          </p:cNvPr>
          <p:cNvSpPr txBox="1"/>
          <p:nvPr/>
        </p:nvSpPr>
        <p:spPr>
          <a:xfrm>
            <a:off x="286951" y="246615"/>
            <a:ext cx="7930777" cy="646331"/>
          </a:xfrm>
          <a:prstGeom prst="rect">
            <a:avLst/>
          </a:prstGeom>
          <a:noFill/>
        </p:spPr>
        <p:txBody>
          <a:bodyPr wrap="square" rtlCol="0">
            <a:spAutoFit/>
          </a:bodyPr>
          <a:lstStyle/>
          <a:p>
            <a:pPr>
              <a:spcBef>
                <a:spcPts val="600"/>
              </a:spcBef>
              <a:spcAft>
                <a:spcPts val="600"/>
              </a:spcAft>
            </a:pPr>
            <a:r>
              <a:rPr lang="en-US" altLang="en-US" sz="3600" b="1" dirty="0">
                <a:solidFill>
                  <a:srgbClr val="002060"/>
                </a:solidFill>
              </a:rPr>
              <a:t>Purpose </a:t>
            </a:r>
            <a:r>
              <a:rPr lang="en-US" altLang="en-US" sz="3200" b="1" dirty="0">
                <a:solidFill>
                  <a:schemeClr val="accent2"/>
                </a:solidFill>
              </a:rPr>
              <a:t>  </a:t>
            </a:r>
          </a:p>
        </p:txBody>
      </p:sp>
      <p:pic>
        <p:nvPicPr>
          <p:cNvPr id="2" name="Picture 1">
            <a:extLst>
              <a:ext uri="{FF2B5EF4-FFF2-40B4-BE49-F238E27FC236}">
                <a16:creationId xmlns:a16="http://schemas.microsoft.com/office/drawing/2014/main" id="{49467A0D-3F4C-4241-AEE8-889AE395B3C6}"/>
              </a:ext>
            </a:extLst>
          </p:cNvPr>
          <p:cNvPicPr>
            <a:picLocks noChangeAspect="1"/>
          </p:cNvPicPr>
          <p:nvPr/>
        </p:nvPicPr>
        <p:blipFill>
          <a:blip r:embed="rId5"/>
          <a:stretch>
            <a:fillRect/>
          </a:stretch>
        </p:blipFill>
        <p:spPr>
          <a:xfrm rot="-600000">
            <a:off x="7804068" y="695842"/>
            <a:ext cx="3187864" cy="4572235"/>
          </a:xfrm>
          <a:prstGeom prst="rect">
            <a:avLst/>
          </a:prstGeom>
          <a:effectLst>
            <a:outerShdw blurRad="50800" dist="330200" dir="7500000" algn="ctr" rotWithShape="0">
              <a:schemeClr val="bg2"/>
            </a:outerShdw>
          </a:effectLst>
        </p:spPr>
      </p:pic>
      <p:sp>
        <p:nvSpPr>
          <p:cNvPr id="3" name="TextBox 2">
            <a:extLst>
              <a:ext uri="{FF2B5EF4-FFF2-40B4-BE49-F238E27FC236}">
                <a16:creationId xmlns:a16="http://schemas.microsoft.com/office/drawing/2014/main" id="{AEC8E90F-F071-4B44-AD97-96B9F00D6F5C}"/>
              </a:ext>
            </a:extLst>
          </p:cNvPr>
          <p:cNvSpPr txBox="1"/>
          <p:nvPr/>
        </p:nvSpPr>
        <p:spPr>
          <a:xfrm>
            <a:off x="286951" y="1387366"/>
            <a:ext cx="6324056" cy="5112169"/>
          </a:xfrm>
          <a:prstGeom prst="rect">
            <a:avLst/>
          </a:prstGeom>
          <a:noFill/>
        </p:spPr>
        <p:txBody>
          <a:bodyPr wrap="square" rtlCol="0">
            <a:spAutoFit/>
          </a:bodyPr>
          <a:lstStyle/>
          <a:p>
            <a:pPr marL="228600" indent="-457200" algn="just">
              <a:lnSpc>
                <a:spcPct val="90000"/>
              </a:lnSpc>
              <a:spcAft>
                <a:spcPts val="1800"/>
              </a:spcAft>
              <a:buFont typeface="Wingdings" panose="05000000000000000000" pitchFamily="2" charset="2"/>
              <a:buChar char="Ø"/>
            </a:pPr>
            <a:r>
              <a:rPr lang="en-US" sz="2800" dirty="0"/>
              <a:t>To </a:t>
            </a:r>
            <a:r>
              <a:rPr lang="en-US" sz="2800" b="1" dirty="0"/>
              <a:t>deliver an overall strategy for the proper planning and sustainable development </a:t>
            </a:r>
            <a:r>
              <a:rPr lang="en-US" sz="2800" dirty="0"/>
              <a:t>of South County Dublin</a:t>
            </a:r>
          </a:p>
          <a:p>
            <a:pPr marL="228600" indent="-457200" algn="just">
              <a:lnSpc>
                <a:spcPct val="90000"/>
              </a:lnSpc>
              <a:spcAft>
                <a:spcPts val="1800"/>
              </a:spcAft>
              <a:buFont typeface="Wingdings" panose="05000000000000000000" pitchFamily="2" charset="2"/>
              <a:buChar char="Ø"/>
            </a:pPr>
            <a:r>
              <a:rPr lang="en-US" sz="2800" dirty="0"/>
              <a:t>Set out the planning and development </a:t>
            </a:r>
            <a:r>
              <a:rPr lang="en-US" sz="2800" b="1" dirty="0"/>
              <a:t>objectives</a:t>
            </a:r>
            <a:r>
              <a:rPr lang="en-US" sz="2800" dirty="0"/>
              <a:t> of the planning authority for a </a:t>
            </a:r>
            <a:r>
              <a:rPr lang="en-US" sz="2800" b="1" dirty="0"/>
              <a:t>six-year period</a:t>
            </a:r>
            <a:r>
              <a:rPr lang="en-US" sz="2800" dirty="0"/>
              <a:t> in both a written statement and maps</a:t>
            </a:r>
          </a:p>
          <a:p>
            <a:pPr marL="228600" indent="-457200">
              <a:lnSpc>
                <a:spcPct val="90000"/>
              </a:lnSpc>
              <a:spcAft>
                <a:spcPts val="600"/>
              </a:spcAft>
              <a:buFont typeface="Wingdings" panose="05000000000000000000" pitchFamily="2" charset="2"/>
              <a:buChar char="Ø"/>
            </a:pPr>
            <a:r>
              <a:rPr lang="en-US" sz="2800" dirty="0"/>
              <a:t>Set out a ‘</a:t>
            </a:r>
            <a:r>
              <a:rPr lang="en-US" sz="2800" b="1" dirty="0"/>
              <a:t>core strategy</a:t>
            </a:r>
            <a:r>
              <a:rPr lang="en-US" sz="2800" dirty="0"/>
              <a:t>’ for location and quantum of housing and employment</a:t>
            </a:r>
          </a:p>
          <a:p>
            <a:pPr indent="-228600">
              <a:lnSpc>
                <a:spcPct val="90000"/>
              </a:lnSpc>
              <a:spcAft>
                <a:spcPts val="600"/>
              </a:spcAft>
              <a:buFont typeface="Arial" panose="020B0604020202020204" pitchFamily="34" charset="0"/>
              <a:buChar char="•"/>
            </a:pPr>
            <a:endParaRPr lang="en-US" dirty="0"/>
          </a:p>
          <a:p>
            <a:endParaRPr lang="en-IE" dirty="0"/>
          </a:p>
        </p:txBody>
      </p:sp>
    </p:spTree>
    <p:extLst>
      <p:ext uri="{BB962C8B-B14F-4D97-AF65-F5344CB8AC3E}">
        <p14:creationId xmlns:p14="http://schemas.microsoft.com/office/powerpoint/2010/main" val="40934162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4B303998-E092-4229-B28B-1AC989C5DDB1}"/>
              </a:ext>
            </a:extLst>
          </p:cNvPr>
          <p:cNvSpPr txBox="1"/>
          <p:nvPr/>
        </p:nvSpPr>
        <p:spPr>
          <a:xfrm>
            <a:off x="6125995" y="6534797"/>
            <a:ext cx="5267093" cy="307777"/>
          </a:xfrm>
          <a:prstGeom prst="rect">
            <a:avLst/>
          </a:prstGeom>
          <a:noFill/>
        </p:spPr>
        <p:txBody>
          <a:bodyPr wrap="square" rtlCol="0">
            <a:spAutoFit/>
          </a:bodyPr>
          <a:lstStyle/>
          <a:p>
            <a:r>
              <a:rPr lang="en-IE" sz="1400" b="1" dirty="0">
                <a:latin typeface="Arial" panose="020B0604020202020204" pitchFamily="34" charset="0"/>
                <a:cs typeface="Arial" panose="020B0604020202020204" pitchFamily="34" charset="0"/>
              </a:rPr>
              <a:t>2022 - 2028 Development Plan - Density Framework</a:t>
            </a:r>
          </a:p>
        </p:txBody>
      </p:sp>
      <p:grpSp>
        <p:nvGrpSpPr>
          <p:cNvPr id="16" name="Group 15">
            <a:extLst>
              <a:ext uri="{FF2B5EF4-FFF2-40B4-BE49-F238E27FC236}">
                <a16:creationId xmlns:a16="http://schemas.microsoft.com/office/drawing/2014/main" id="{82D9617C-E447-46FE-9812-C9DA318401FB}"/>
              </a:ext>
            </a:extLst>
          </p:cNvPr>
          <p:cNvGrpSpPr/>
          <p:nvPr/>
        </p:nvGrpSpPr>
        <p:grpSpPr>
          <a:xfrm>
            <a:off x="137813" y="6042678"/>
            <a:ext cx="11624979" cy="746241"/>
            <a:chOff x="137813" y="6009122"/>
            <a:chExt cx="11624979" cy="746241"/>
          </a:xfrm>
        </p:grpSpPr>
        <p:pic>
          <p:nvPicPr>
            <p:cNvPr id="18" name="Picture 17">
              <a:extLst>
                <a:ext uri="{FF2B5EF4-FFF2-40B4-BE49-F238E27FC236}">
                  <a16:creationId xmlns:a16="http://schemas.microsoft.com/office/drawing/2014/main" id="{9DC92F38-5019-48EA-B85F-2C9D78568487}"/>
                </a:ext>
              </a:extLst>
            </p:cNvPr>
            <p:cNvPicPr/>
            <p:nvPr/>
          </p:nvPicPr>
          <p:blipFill>
            <a:blip r:embed="rId3" cstate="print">
              <a:alphaModFix/>
              <a:extLst>
                <a:ext uri="{28A0092B-C50C-407E-A947-70E740481C1C}">
                  <a14:useLocalDpi xmlns:a14="http://schemas.microsoft.com/office/drawing/2010/main" val="0"/>
                </a:ext>
              </a:extLst>
            </a:blip>
            <a:stretch>
              <a:fillRect/>
            </a:stretch>
          </p:blipFill>
          <p:spPr>
            <a:xfrm>
              <a:off x="137813" y="6009122"/>
              <a:ext cx="2185510" cy="680927"/>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pic>
          <p:nvPicPr>
            <p:cNvPr id="21" name="Picture 20">
              <a:extLst>
                <a:ext uri="{FF2B5EF4-FFF2-40B4-BE49-F238E27FC236}">
                  <a16:creationId xmlns:a16="http://schemas.microsoft.com/office/drawing/2014/main" id="{3CFD6BFA-7BB4-4095-A142-03A885DFBB3B}"/>
                </a:ext>
              </a:extLst>
            </p:cNvPr>
            <p:cNvPicPr>
              <a:picLocks noChangeAspect="1"/>
            </p:cNvPicPr>
            <p:nvPr/>
          </p:nvPicPr>
          <p:blipFill>
            <a:blip r:embed="rId4"/>
            <a:stretch>
              <a:fillRect/>
            </a:stretch>
          </p:blipFill>
          <p:spPr>
            <a:xfrm>
              <a:off x="2435290" y="6009122"/>
              <a:ext cx="9327502" cy="746241"/>
            </a:xfrm>
            <a:prstGeom prst="rect">
              <a:avLst/>
            </a:prstGeom>
          </p:spPr>
        </p:pic>
      </p:grpSp>
      <p:pic>
        <p:nvPicPr>
          <p:cNvPr id="11" name="Picture 10">
            <a:extLst>
              <a:ext uri="{FF2B5EF4-FFF2-40B4-BE49-F238E27FC236}">
                <a16:creationId xmlns:a16="http://schemas.microsoft.com/office/drawing/2014/main" id="{CB8E4128-446E-4EAD-98B1-427B504B575B}"/>
              </a:ext>
            </a:extLst>
          </p:cNvPr>
          <p:cNvPicPr>
            <a:picLocks noChangeAspect="1"/>
          </p:cNvPicPr>
          <p:nvPr/>
        </p:nvPicPr>
        <p:blipFill>
          <a:blip r:embed="rId5"/>
          <a:stretch>
            <a:fillRect/>
          </a:stretch>
        </p:blipFill>
        <p:spPr>
          <a:xfrm>
            <a:off x="7507558" y="892946"/>
            <a:ext cx="4526381" cy="4628481"/>
          </a:xfrm>
          <a:prstGeom prst="rect">
            <a:avLst/>
          </a:prstGeom>
        </p:spPr>
      </p:pic>
      <p:sp>
        <p:nvSpPr>
          <p:cNvPr id="13" name="TextBox 12">
            <a:extLst>
              <a:ext uri="{FF2B5EF4-FFF2-40B4-BE49-F238E27FC236}">
                <a16:creationId xmlns:a16="http://schemas.microsoft.com/office/drawing/2014/main" id="{3F093361-EC28-441F-8844-84F2EB771FD5}"/>
              </a:ext>
            </a:extLst>
          </p:cNvPr>
          <p:cNvSpPr txBox="1"/>
          <p:nvPr/>
        </p:nvSpPr>
        <p:spPr>
          <a:xfrm>
            <a:off x="286951" y="246615"/>
            <a:ext cx="7930777" cy="646331"/>
          </a:xfrm>
          <a:prstGeom prst="rect">
            <a:avLst/>
          </a:prstGeom>
          <a:noFill/>
        </p:spPr>
        <p:txBody>
          <a:bodyPr wrap="square" rtlCol="0">
            <a:spAutoFit/>
          </a:bodyPr>
          <a:lstStyle/>
          <a:p>
            <a:pPr>
              <a:spcBef>
                <a:spcPts val="600"/>
              </a:spcBef>
              <a:spcAft>
                <a:spcPts val="600"/>
              </a:spcAft>
            </a:pPr>
            <a:r>
              <a:rPr lang="en-US" altLang="en-US" sz="3600" b="1" dirty="0">
                <a:solidFill>
                  <a:srgbClr val="002060"/>
                </a:solidFill>
              </a:rPr>
              <a:t>Context – A Hierarchy of Plans </a:t>
            </a:r>
            <a:r>
              <a:rPr lang="en-US" altLang="en-US" sz="3200" b="1" dirty="0">
                <a:solidFill>
                  <a:schemeClr val="accent2"/>
                </a:solidFill>
              </a:rPr>
              <a:t>  </a:t>
            </a:r>
          </a:p>
        </p:txBody>
      </p:sp>
      <p:pic>
        <p:nvPicPr>
          <p:cNvPr id="9" name="Picture 2" descr="Image result for hierarchy of plans planning ireland">
            <a:extLst>
              <a:ext uri="{FF2B5EF4-FFF2-40B4-BE49-F238E27FC236}">
                <a16:creationId xmlns:a16="http://schemas.microsoft.com/office/drawing/2014/main" id="{2FBDD21C-1DD5-46B9-92C6-E36B14EA461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467" b="23533"/>
          <a:stretch/>
        </p:blipFill>
        <p:spPr bwMode="auto">
          <a:xfrm>
            <a:off x="286951" y="1513490"/>
            <a:ext cx="7220607" cy="40615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29648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857675B0-7F23-4E3A-8E32-5B4D29F771F3}"/>
              </a:ext>
            </a:extLst>
          </p:cNvPr>
          <p:cNvGrpSpPr/>
          <p:nvPr/>
        </p:nvGrpSpPr>
        <p:grpSpPr>
          <a:xfrm>
            <a:off x="2683763" y="1036194"/>
            <a:ext cx="7671911" cy="5077060"/>
            <a:chOff x="-7465" y="0"/>
            <a:chExt cx="5372374" cy="3145792"/>
          </a:xfrm>
        </p:grpSpPr>
        <p:sp>
          <p:nvSpPr>
            <p:cNvPr id="8" name="AutoShape 2">
              <a:extLst>
                <a:ext uri="{FF2B5EF4-FFF2-40B4-BE49-F238E27FC236}">
                  <a16:creationId xmlns:a16="http://schemas.microsoft.com/office/drawing/2014/main" id="{5F427308-43E7-43CB-98CD-33C9AEA661C2}"/>
                </a:ext>
              </a:extLst>
            </p:cNvPr>
            <p:cNvSpPr>
              <a:spLocks noChangeArrowheads="1"/>
            </p:cNvSpPr>
            <p:nvPr/>
          </p:nvSpPr>
          <p:spPr bwMode="auto">
            <a:xfrm rot="5400000">
              <a:off x="163361" y="-163361"/>
              <a:ext cx="856284" cy="1183005"/>
            </a:xfrm>
            <a:prstGeom prst="roundRect">
              <a:avLst>
                <a:gd name="adj" fmla="val 13032"/>
              </a:avLst>
            </a:prstGeom>
            <a:solidFill>
              <a:srgbClr val="70AD47"/>
            </a:solidFill>
            <a:ln w="19050">
              <a:solidFill>
                <a:schemeClr val="accent6">
                  <a:lumMod val="75000"/>
                </a:schemeClr>
              </a:solidFill>
            </a:ln>
            <a:effectLst>
              <a:softEdge rad="31750"/>
            </a:effectLst>
          </p:spPr>
          <p:txBody>
            <a:bodyPr rot="0" vert="horz" wrap="square" lIns="91440" tIns="45720" rIns="91440" bIns="45720" anchor="ctr" anchorCtr="0" upright="1">
              <a:noAutofit/>
            </a:bodyPr>
            <a:lstStyle/>
            <a:p>
              <a:pPr algn="ctr">
                <a:lnSpc>
                  <a:spcPct val="107000"/>
                </a:lnSpc>
                <a:spcAft>
                  <a:spcPts val="800"/>
                </a:spcAft>
              </a:pPr>
              <a:r>
                <a:rPr lang="en-IE" sz="1400" b="1" i="1" dirty="0">
                  <a:effectLst/>
                  <a:latin typeface="Calibri Light" panose="020F0302020204030204" pitchFamily="34" charset="0"/>
                  <a:ea typeface="Times New Roman" panose="02020603050405020304" pitchFamily="18" charset="0"/>
                  <a:cs typeface="Times New Roman" panose="02020603050405020304" pitchFamily="18" charset="0"/>
                </a:rPr>
                <a:t>Zoning of Land</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AutoShape 2">
              <a:extLst>
                <a:ext uri="{FF2B5EF4-FFF2-40B4-BE49-F238E27FC236}">
                  <a16:creationId xmlns:a16="http://schemas.microsoft.com/office/drawing/2014/main" id="{C3FB21F4-D67A-4D38-8919-F8298366CBAB}"/>
                </a:ext>
              </a:extLst>
            </p:cNvPr>
            <p:cNvSpPr>
              <a:spLocks noChangeArrowheads="1"/>
            </p:cNvSpPr>
            <p:nvPr/>
          </p:nvSpPr>
          <p:spPr bwMode="auto">
            <a:xfrm rot="5400000">
              <a:off x="4275866" y="-166456"/>
              <a:ext cx="847725" cy="1207770"/>
            </a:xfrm>
            <a:prstGeom prst="roundRect">
              <a:avLst>
                <a:gd name="adj" fmla="val 13032"/>
              </a:avLst>
            </a:prstGeom>
            <a:solidFill>
              <a:srgbClr val="70AD47"/>
            </a:solidFill>
            <a:ln w="19050">
              <a:solidFill>
                <a:schemeClr val="accent6">
                  <a:lumMod val="75000"/>
                </a:schemeClr>
              </a:solidFill>
            </a:ln>
            <a:effectLst>
              <a:softEdge rad="31750"/>
            </a:effectLst>
          </p:spPr>
          <p:txBody>
            <a:bodyPr rot="0" vert="horz" wrap="square" lIns="91440" tIns="45720" rIns="91440" bIns="45720" anchor="ctr" anchorCtr="0" upright="1">
              <a:noAutofit/>
            </a:bodyPr>
            <a:lstStyle/>
            <a:p>
              <a:pPr algn="ctr">
                <a:lnSpc>
                  <a:spcPct val="107000"/>
                </a:lnSpc>
                <a:spcAft>
                  <a:spcPts val="800"/>
                </a:spcAft>
              </a:pPr>
              <a:r>
                <a:rPr lang="en-GB" sz="1400" b="1" i="1" dirty="0">
                  <a:effectLst/>
                  <a:latin typeface="Calibri Light" panose="020F0302020204030204" pitchFamily="34" charset="0"/>
                  <a:ea typeface="Times New Roman" panose="02020603050405020304" pitchFamily="18" charset="0"/>
                  <a:cs typeface="Times New Roman" panose="02020603050405020304" pitchFamily="18" charset="0"/>
                </a:rPr>
                <a:t>Services for  Communities</a:t>
              </a:r>
            </a:p>
            <a:p>
              <a:pPr algn="ctr">
                <a:lnSpc>
                  <a:spcPct val="107000"/>
                </a:lnSpc>
                <a:spcAft>
                  <a:spcPts val="800"/>
                </a:spcAft>
              </a:pPr>
              <a:r>
                <a:rPr lang="en-GB" sz="1400" b="1" i="1" dirty="0">
                  <a:latin typeface="Calibri Light" panose="020F0302020204030204" pitchFamily="34" charset="0"/>
                  <a:ea typeface="Calibri" panose="020F0502020204030204" pitchFamily="34" charset="0"/>
                  <a:cs typeface="Times New Roman" panose="02020603050405020304" pitchFamily="18" charset="0"/>
                </a:rPr>
                <a:t>Social, community, cultural integration with planning</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AutoShape 2">
              <a:extLst>
                <a:ext uri="{FF2B5EF4-FFF2-40B4-BE49-F238E27FC236}">
                  <a16:creationId xmlns:a16="http://schemas.microsoft.com/office/drawing/2014/main" id="{772AA109-605F-4AE2-9966-C6FEA50E25AC}"/>
                </a:ext>
              </a:extLst>
            </p:cNvPr>
            <p:cNvSpPr>
              <a:spLocks noChangeArrowheads="1"/>
            </p:cNvSpPr>
            <p:nvPr/>
          </p:nvSpPr>
          <p:spPr bwMode="auto">
            <a:xfrm rot="5400000">
              <a:off x="1264222" y="39775"/>
              <a:ext cx="1346233" cy="1269365"/>
            </a:xfrm>
            <a:prstGeom prst="roundRect">
              <a:avLst>
                <a:gd name="adj" fmla="val 13032"/>
              </a:avLst>
            </a:prstGeom>
            <a:solidFill>
              <a:srgbClr val="70AD47"/>
            </a:solidFill>
            <a:ln w="19050">
              <a:solidFill>
                <a:schemeClr val="accent6">
                  <a:lumMod val="75000"/>
                </a:schemeClr>
              </a:solidFill>
            </a:ln>
            <a:effectLst>
              <a:softEdge rad="31750"/>
            </a:effectLst>
          </p:spPr>
          <p:txBody>
            <a:bodyPr rot="0" vert="horz" wrap="square" lIns="91440" tIns="45720" rIns="91440" bIns="45720" anchor="ctr" anchorCtr="0" upright="1">
              <a:noAutofit/>
            </a:bodyPr>
            <a:lstStyle/>
            <a:p>
              <a:pPr algn="ctr">
                <a:lnSpc>
                  <a:spcPct val="107000"/>
                </a:lnSpc>
                <a:spcAft>
                  <a:spcPts val="800"/>
                </a:spcAft>
              </a:pPr>
              <a:r>
                <a:rPr lang="en-IE" sz="1400" b="1" i="1" dirty="0">
                  <a:effectLst/>
                  <a:latin typeface="Calibri Light" panose="020F0302020204030204" pitchFamily="34" charset="0"/>
                  <a:ea typeface="Times New Roman" panose="02020603050405020304" pitchFamily="18" charset="0"/>
                  <a:cs typeface="Times New Roman" panose="02020603050405020304" pitchFamily="18" charset="0"/>
                </a:rPr>
                <a:t>Conservation &amp; Protection of the Environment</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AutoShape 2">
              <a:extLst>
                <a:ext uri="{FF2B5EF4-FFF2-40B4-BE49-F238E27FC236}">
                  <a16:creationId xmlns:a16="http://schemas.microsoft.com/office/drawing/2014/main" id="{2DDCB217-900A-462D-83D8-22FC67A76BBD}"/>
                </a:ext>
              </a:extLst>
            </p:cNvPr>
            <p:cNvSpPr>
              <a:spLocks noChangeArrowheads="1"/>
            </p:cNvSpPr>
            <p:nvPr/>
          </p:nvSpPr>
          <p:spPr bwMode="auto">
            <a:xfrm rot="5400000">
              <a:off x="2656458" y="39610"/>
              <a:ext cx="1345988" cy="1269944"/>
            </a:xfrm>
            <a:prstGeom prst="roundRect">
              <a:avLst>
                <a:gd name="adj" fmla="val 13032"/>
              </a:avLst>
            </a:prstGeom>
            <a:solidFill>
              <a:srgbClr val="70AD47"/>
            </a:solidFill>
            <a:ln w="19050">
              <a:solidFill>
                <a:schemeClr val="accent6">
                  <a:lumMod val="75000"/>
                </a:schemeClr>
              </a:solidFill>
            </a:ln>
            <a:effectLst>
              <a:softEdge rad="31750"/>
            </a:effectLst>
          </p:spPr>
          <p:txBody>
            <a:bodyPr rot="0" vert="horz" wrap="square" lIns="91440" tIns="45720" rIns="91440" bIns="45720" anchor="ctr" anchorCtr="0" upright="1">
              <a:noAutofit/>
            </a:bodyPr>
            <a:lstStyle/>
            <a:p>
              <a:pPr algn="ctr">
                <a:lnSpc>
                  <a:spcPct val="107000"/>
                </a:lnSpc>
                <a:spcAft>
                  <a:spcPts val="800"/>
                </a:spcAft>
              </a:pPr>
              <a:r>
                <a:rPr lang="en-GB" sz="1400" b="1" i="1" dirty="0">
                  <a:latin typeface="Calibri Light" panose="020F0302020204030204" pitchFamily="34" charset="0"/>
                  <a:ea typeface="Times New Roman" panose="02020603050405020304" pitchFamily="18" charset="0"/>
                  <a:cs typeface="Times New Roman" panose="02020603050405020304" pitchFamily="18" charset="0"/>
                </a:rPr>
                <a:t>Compliance with objectives of river basin management plans</a:t>
              </a:r>
              <a:endParaRPr lang="en-IE" sz="14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AutoShape 2">
              <a:extLst>
                <a:ext uri="{FF2B5EF4-FFF2-40B4-BE49-F238E27FC236}">
                  <a16:creationId xmlns:a16="http://schemas.microsoft.com/office/drawing/2014/main" id="{3D3D2751-B6C8-4BDB-A025-7B20FF963CC8}"/>
                </a:ext>
              </a:extLst>
            </p:cNvPr>
            <p:cNvSpPr>
              <a:spLocks noChangeArrowheads="1"/>
            </p:cNvSpPr>
            <p:nvPr/>
          </p:nvSpPr>
          <p:spPr bwMode="auto">
            <a:xfrm rot="5400000">
              <a:off x="4431048" y="881018"/>
              <a:ext cx="639075" cy="1183006"/>
            </a:xfrm>
            <a:prstGeom prst="roundRect">
              <a:avLst>
                <a:gd name="adj" fmla="val 13032"/>
              </a:avLst>
            </a:prstGeom>
            <a:solidFill>
              <a:srgbClr val="70AD47"/>
            </a:solidFill>
            <a:ln w="19050">
              <a:solidFill>
                <a:schemeClr val="accent6">
                  <a:lumMod val="75000"/>
                </a:schemeClr>
              </a:solidFill>
            </a:ln>
            <a:effectLst>
              <a:softEdge rad="31750"/>
            </a:effectLst>
          </p:spPr>
          <p:txBody>
            <a:bodyPr rot="0" vert="horz" wrap="square" lIns="91440" tIns="45720" rIns="91440" bIns="45720" anchor="ctr" anchorCtr="0" upright="1">
              <a:noAutofit/>
            </a:bodyPr>
            <a:lstStyle/>
            <a:p>
              <a:pPr algn="ctr">
                <a:lnSpc>
                  <a:spcPct val="107000"/>
                </a:lnSpc>
                <a:spcAft>
                  <a:spcPts val="800"/>
                </a:spcAft>
              </a:pPr>
              <a:r>
                <a:rPr lang="en-IE" sz="1400" b="1" i="1" dirty="0">
                  <a:latin typeface="Calibri Light" panose="020F0302020204030204" pitchFamily="34" charset="0"/>
                  <a:ea typeface="Times New Roman" panose="02020603050405020304" pitchFamily="18" charset="0"/>
                  <a:cs typeface="Times New Roman" panose="02020603050405020304" pitchFamily="18" charset="0"/>
                </a:rPr>
                <a:t>Preservation of Landscape Character </a:t>
              </a:r>
              <a:endParaRPr lang="en-IE"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AutoShape 2">
              <a:extLst>
                <a:ext uri="{FF2B5EF4-FFF2-40B4-BE49-F238E27FC236}">
                  <a16:creationId xmlns:a16="http://schemas.microsoft.com/office/drawing/2014/main" id="{2621B11C-A64C-44C6-B352-07492CFEB6E8}"/>
                </a:ext>
              </a:extLst>
            </p:cNvPr>
            <p:cNvSpPr>
              <a:spLocks noChangeArrowheads="1"/>
            </p:cNvSpPr>
            <p:nvPr/>
          </p:nvSpPr>
          <p:spPr bwMode="auto">
            <a:xfrm rot="5400000">
              <a:off x="253545" y="899529"/>
              <a:ext cx="686695" cy="1142586"/>
            </a:xfrm>
            <a:prstGeom prst="roundRect">
              <a:avLst>
                <a:gd name="adj" fmla="val 13032"/>
              </a:avLst>
            </a:prstGeom>
            <a:solidFill>
              <a:srgbClr val="70AD47"/>
            </a:solidFill>
            <a:ln w="19050">
              <a:solidFill>
                <a:schemeClr val="accent6">
                  <a:lumMod val="75000"/>
                </a:schemeClr>
              </a:solidFill>
            </a:ln>
            <a:effectLst>
              <a:softEdge rad="31750"/>
            </a:effectLst>
          </p:spPr>
          <p:txBody>
            <a:bodyPr rot="0" vert="horz" wrap="square" lIns="91440" tIns="45720" rIns="91440" bIns="45720" anchor="ctr" anchorCtr="0" upright="1">
              <a:noAutofit/>
            </a:bodyPr>
            <a:lstStyle/>
            <a:p>
              <a:pPr algn="ctr">
                <a:lnSpc>
                  <a:spcPct val="107000"/>
                </a:lnSpc>
                <a:spcAft>
                  <a:spcPts val="800"/>
                </a:spcAft>
              </a:pPr>
              <a:r>
                <a:rPr lang="en-GB" sz="1400" b="1" i="1" dirty="0">
                  <a:effectLst/>
                  <a:latin typeface="Calibri Light" panose="020F0302020204030204" pitchFamily="34" charset="0"/>
                  <a:ea typeface="Times New Roman" panose="02020603050405020304" pitchFamily="18" charset="0"/>
                  <a:cs typeface="Times New Roman" panose="02020603050405020304" pitchFamily="18" charset="0"/>
                </a:rPr>
                <a:t>Regeneration areas</a:t>
              </a:r>
            </a:p>
            <a:p>
              <a:pPr algn="ctr">
                <a:lnSpc>
                  <a:spcPct val="107000"/>
                </a:lnSpc>
                <a:spcAft>
                  <a:spcPts val="800"/>
                </a:spcAft>
              </a:pPr>
              <a:r>
                <a:rPr lang="en-GB" sz="1400" b="1" i="1" dirty="0">
                  <a:latin typeface="Calibri Light" panose="020F0302020204030204" pitchFamily="34" charset="0"/>
                  <a:ea typeface="Calibri" panose="020F0502020204030204" pitchFamily="34" charset="0"/>
                  <a:cs typeface="Times New Roman" panose="02020603050405020304" pitchFamily="18" charset="0"/>
                </a:rPr>
                <a:t>Development &amp; Renewal</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AutoShape 2">
              <a:extLst>
                <a:ext uri="{FF2B5EF4-FFF2-40B4-BE49-F238E27FC236}">
                  <a16:creationId xmlns:a16="http://schemas.microsoft.com/office/drawing/2014/main" id="{C2E7E497-FFA8-49AA-834A-927DDBE5BF3D}"/>
                </a:ext>
              </a:extLst>
            </p:cNvPr>
            <p:cNvSpPr>
              <a:spLocks noChangeArrowheads="1"/>
            </p:cNvSpPr>
            <p:nvPr/>
          </p:nvSpPr>
          <p:spPr bwMode="auto">
            <a:xfrm rot="5400000">
              <a:off x="1567792" y="1212429"/>
              <a:ext cx="785101" cy="1226187"/>
            </a:xfrm>
            <a:prstGeom prst="roundRect">
              <a:avLst>
                <a:gd name="adj" fmla="val 13032"/>
              </a:avLst>
            </a:prstGeom>
            <a:solidFill>
              <a:srgbClr val="70AD47"/>
            </a:solidFill>
            <a:ln w="19050">
              <a:solidFill>
                <a:schemeClr val="accent6">
                  <a:lumMod val="75000"/>
                </a:schemeClr>
              </a:solidFill>
            </a:ln>
            <a:effectLst>
              <a:softEdge rad="31750"/>
            </a:effectLst>
          </p:spPr>
          <p:txBody>
            <a:bodyPr rot="0" vert="horz" wrap="square" lIns="91440" tIns="45720" rIns="91440" bIns="45720" anchor="ctr" anchorCtr="0" upright="1">
              <a:noAutofit/>
            </a:bodyPr>
            <a:lstStyle/>
            <a:p>
              <a:pPr algn="ctr">
                <a:lnSpc>
                  <a:spcPct val="107000"/>
                </a:lnSpc>
                <a:spcAft>
                  <a:spcPts val="800"/>
                </a:spcAft>
              </a:pPr>
              <a:r>
                <a:rPr lang="en-IE" sz="1400" b="1" i="1" dirty="0">
                  <a:effectLst/>
                  <a:latin typeface="Calibri Light" panose="020F0302020204030204" pitchFamily="34" charset="0"/>
                  <a:ea typeface="Times New Roman" panose="02020603050405020304" pitchFamily="18" charset="0"/>
                  <a:cs typeface="Times New Roman" panose="02020603050405020304" pitchFamily="18" charset="0"/>
                </a:rPr>
                <a:t>Infrastructure facilitation/provision</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AutoShape 2">
              <a:extLst>
                <a:ext uri="{FF2B5EF4-FFF2-40B4-BE49-F238E27FC236}">
                  <a16:creationId xmlns:a16="http://schemas.microsoft.com/office/drawing/2014/main" id="{BA06F220-3C82-4C23-BB82-390B349DA74C}"/>
                </a:ext>
              </a:extLst>
            </p:cNvPr>
            <p:cNvSpPr>
              <a:spLocks noChangeArrowheads="1"/>
            </p:cNvSpPr>
            <p:nvPr/>
          </p:nvSpPr>
          <p:spPr bwMode="auto">
            <a:xfrm rot="5400000">
              <a:off x="2945259" y="1197875"/>
              <a:ext cx="807805" cy="1232590"/>
            </a:xfrm>
            <a:prstGeom prst="roundRect">
              <a:avLst>
                <a:gd name="adj" fmla="val 13032"/>
              </a:avLst>
            </a:prstGeom>
            <a:solidFill>
              <a:srgbClr val="70AD47"/>
            </a:solidFill>
            <a:ln w="19050">
              <a:solidFill>
                <a:schemeClr val="accent6">
                  <a:lumMod val="75000"/>
                </a:schemeClr>
              </a:solidFill>
            </a:ln>
            <a:effectLst>
              <a:softEdge rad="31750"/>
            </a:effectLst>
          </p:spPr>
          <p:txBody>
            <a:bodyPr rot="0" vert="horz" wrap="square" lIns="91440" tIns="45720" rIns="91440" bIns="45720" anchor="ctr" anchorCtr="0" upright="1">
              <a:noAutofit/>
            </a:bodyPr>
            <a:lstStyle/>
            <a:p>
              <a:pPr algn="ctr">
                <a:lnSpc>
                  <a:spcPct val="107000"/>
                </a:lnSpc>
                <a:spcAft>
                  <a:spcPts val="800"/>
                </a:spcAft>
              </a:pPr>
              <a:r>
                <a:rPr lang="en-IE" sz="1400" b="1" i="1" dirty="0">
                  <a:effectLst/>
                  <a:latin typeface="Calibri Light" panose="020F0302020204030204" pitchFamily="34" charset="0"/>
                  <a:ea typeface="Times New Roman" panose="02020603050405020304" pitchFamily="18" charset="0"/>
                  <a:cs typeface="Times New Roman" panose="02020603050405020304" pitchFamily="18" charset="0"/>
                </a:rPr>
                <a:t>Recreational amenities</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8" name="AutoShape 2">
              <a:extLst>
                <a:ext uri="{FF2B5EF4-FFF2-40B4-BE49-F238E27FC236}">
                  <a16:creationId xmlns:a16="http://schemas.microsoft.com/office/drawing/2014/main" id="{1DCC6A80-F889-462F-A97E-1C88D927EEC1}"/>
                </a:ext>
              </a:extLst>
            </p:cNvPr>
            <p:cNvSpPr>
              <a:spLocks noChangeArrowheads="1"/>
            </p:cNvSpPr>
            <p:nvPr/>
          </p:nvSpPr>
          <p:spPr bwMode="auto">
            <a:xfrm rot="5400000">
              <a:off x="4288902" y="1895096"/>
              <a:ext cx="969010" cy="1183005"/>
            </a:xfrm>
            <a:prstGeom prst="roundRect">
              <a:avLst>
                <a:gd name="adj" fmla="val 13032"/>
              </a:avLst>
            </a:prstGeom>
            <a:solidFill>
              <a:srgbClr val="70AD47"/>
            </a:solidFill>
            <a:ln w="19050">
              <a:solidFill>
                <a:schemeClr val="accent6">
                  <a:lumMod val="75000"/>
                </a:schemeClr>
              </a:solidFill>
            </a:ln>
            <a:effectLst>
              <a:softEdge rad="31750"/>
            </a:effectLst>
          </p:spPr>
          <p:txBody>
            <a:bodyPr rot="0" vert="horz" wrap="square" lIns="91440" tIns="45720" rIns="91440" bIns="45720" anchor="ctr" anchorCtr="0" upright="1">
              <a:noAutofit/>
            </a:bodyPr>
            <a:lstStyle/>
            <a:p>
              <a:pPr algn="ctr">
                <a:lnSpc>
                  <a:spcPct val="107000"/>
                </a:lnSpc>
                <a:spcAft>
                  <a:spcPts val="800"/>
                </a:spcAft>
              </a:pPr>
              <a:r>
                <a:rPr lang="en-IE" sz="1600" b="1" i="1" dirty="0">
                  <a:effectLst/>
                  <a:latin typeface="Calibri Light" panose="020F0302020204030204" pitchFamily="34" charset="0"/>
                  <a:ea typeface="Times New Roman" panose="02020603050405020304" pitchFamily="18" charset="0"/>
                  <a:cs typeface="Times New Roman" panose="02020603050405020304" pitchFamily="18" charset="0"/>
                </a:rPr>
                <a:t>Housing Strategy</a:t>
              </a:r>
              <a:endParaRPr lang="en-IE"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AutoShape 2">
              <a:extLst>
                <a:ext uri="{FF2B5EF4-FFF2-40B4-BE49-F238E27FC236}">
                  <a16:creationId xmlns:a16="http://schemas.microsoft.com/office/drawing/2014/main" id="{12116277-4B2F-4DC0-AAF8-1303B41FD1EC}"/>
                </a:ext>
              </a:extLst>
            </p:cNvPr>
            <p:cNvSpPr>
              <a:spLocks noChangeArrowheads="1"/>
            </p:cNvSpPr>
            <p:nvPr/>
          </p:nvSpPr>
          <p:spPr bwMode="auto">
            <a:xfrm rot="5400000">
              <a:off x="2265260" y="1388469"/>
              <a:ext cx="858440" cy="2656205"/>
            </a:xfrm>
            <a:prstGeom prst="roundRect">
              <a:avLst>
                <a:gd name="adj" fmla="val 13032"/>
              </a:avLst>
            </a:prstGeom>
            <a:solidFill>
              <a:srgbClr val="70AD47"/>
            </a:solidFill>
            <a:ln w="19050">
              <a:solidFill>
                <a:schemeClr val="accent6">
                  <a:lumMod val="75000"/>
                </a:schemeClr>
              </a:solidFill>
            </a:ln>
            <a:effectLst>
              <a:softEdge rad="31750"/>
            </a:effectLst>
          </p:spPr>
          <p:txBody>
            <a:bodyPr rot="0" vert="horz" wrap="square" lIns="91440" tIns="45720" rIns="91440" bIns="45720" anchor="ctr" anchorCtr="0" upright="1">
              <a:noAutofit/>
            </a:bodyPr>
            <a:lstStyle/>
            <a:p>
              <a:pPr algn="ctr">
                <a:lnSpc>
                  <a:spcPct val="107000"/>
                </a:lnSpc>
                <a:spcBef>
                  <a:spcPts val="600"/>
                </a:spcBef>
                <a:spcAft>
                  <a:spcPts val="800"/>
                </a:spcAft>
              </a:pPr>
              <a:endParaRPr lang="en-IE" sz="1400" b="1" i="1" dirty="0">
                <a:solidFill>
                  <a:srgbClr val="FFFFFF"/>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algn="ctr">
                <a:lnSpc>
                  <a:spcPct val="107000"/>
                </a:lnSpc>
                <a:spcAft>
                  <a:spcPts val="600"/>
                </a:spcAft>
              </a:pPr>
              <a:r>
                <a:rPr lang="en-IE" sz="1400" b="1" i="1" dirty="0">
                  <a:effectLst/>
                  <a:latin typeface="Calibri Light" panose="020F0302020204030204" pitchFamily="34" charset="0"/>
                  <a:ea typeface="Times New Roman" panose="02020603050405020304" pitchFamily="18" charset="0"/>
                  <a:cs typeface="Times New Roman" panose="02020603050405020304" pitchFamily="18" charset="0"/>
                </a:rPr>
                <a:t>Sustainable settlement/transport strategies</a:t>
              </a:r>
            </a:p>
            <a:p>
              <a:pPr lvl="1"/>
              <a:r>
                <a:rPr lang="en-IE" sz="1400" i="1" dirty="0">
                  <a:solidFill>
                    <a:schemeClr val="bg1"/>
                  </a:solidFill>
                </a:rPr>
                <a:t>Reduce </a:t>
              </a:r>
              <a:r>
                <a:rPr lang="en-IE" sz="1400" b="1" i="1" dirty="0">
                  <a:solidFill>
                    <a:schemeClr val="bg1"/>
                  </a:solidFill>
                </a:rPr>
                <a:t>energy</a:t>
              </a:r>
              <a:r>
                <a:rPr lang="en-IE" sz="1400" i="1" dirty="0">
                  <a:solidFill>
                    <a:schemeClr val="bg1"/>
                  </a:solidFill>
                </a:rPr>
                <a:t> demand; </a:t>
              </a:r>
            </a:p>
            <a:p>
              <a:pPr lvl="1"/>
              <a:r>
                <a:rPr lang="en-IE" sz="1400" i="1" dirty="0">
                  <a:solidFill>
                    <a:schemeClr val="bg1"/>
                  </a:solidFill>
                </a:rPr>
                <a:t>Reduce anthropogenic </a:t>
              </a:r>
              <a:r>
                <a:rPr lang="en-IE" sz="1400" b="1" i="1" dirty="0">
                  <a:solidFill>
                    <a:schemeClr val="bg1"/>
                  </a:solidFill>
                </a:rPr>
                <a:t>greenhouse gas </a:t>
              </a:r>
              <a:r>
                <a:rPr lang="en-IE" sz="1400" i="1" dirty="0">
                  <a:solidFill>
                    <a:schemeClr val="bg1"/>
                  </a:solidFill>
                </a:rPr>
                <a:t>emissions;</a:t>
              </a:r>
            </a:p>
            <a:p>
              <a:pPr lvl="1"/>
              <a:r>
                <a:rPr lang="en-IE" sz="1400" i="1" dirty="0">
                  <a:solidFill>
                    <a:schemeClr val="bg1"/>
                  </a:solidFill>
                </a:rPr>
                <a:t>Address </a:t>
              </a:r>
              <a:r>
                <a:rPr lang="en-IE" sz="1400" b="1" i="1" dirty="0">
                  <a:solidFill>
                    <a:schemeClr val="bg1"/>
                  </a:solidFill>
                </a:rPr>
                <a:t>adaptation</a:t>
              </a:r>
              <a:r>
                <a:rPr lang="en-IE" sz="1400" i="1" dirty="0">
                  <a:solidFill>
                    <a:schemeClr val="bg1"/>
                  </a:solidFill>
                </a:rPr>
                <a:t> to climate change</a:t>
              </a:r>
            </a:p>
            <a:p>
              <a:pPr algn="ctr">
                <a:lnSpc>
                  <a:spcPct val="107000"/>
                </a:lnSpc>
                <a:spcAft>
                  <a:spcPts val="800"/>
                </a:spcAft>
              </a:pP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AutoShape 2">
              <a:extLst>
                <a:ext uri="{FF2B5EF4-FFF2-40B4-BE49-F238E27FC236}">
                  <a16:creationId xmlns:a16="http://schemas.microsoft.com/office/drawing/2014/main" id="{5231CE26-D9A2-413A-8C99-37112E7F913E}"/>
                </a:ext>
              </a:extLst>
            </p:cNvPr>
            <p:cNvSpPr>
              <a:spLocks noChangeArrowheads="1"/>
            </p:cNvSpPr>
            <p:nvPr/>
          </p:nvSpPr>
          <p:spPr bwMode="auto">
            <a:xfrm rot="5400000">
              <a:off x="99381" y="1895248"/>
              <a:ext cx="969314" cy="1183005"/>
            </a:xfrm>
            <a:prstGeom prst="roundRect">
              <a:avLst>
                <a:gd name="adj" fmla="val 13032"/>
              </a:avLst>
            </a:prstGeom>
            <a:solidFill>
              <a:srgbClr val="70AD47"/>
            </a:solidFill>
            <a:ln w="19050">
              <a:solidFill>
                <a:schemeClr val="accent6">
                  <a:lumMod val="75000"/>
                </a:schemeClr>
              </a:solidFill>
            </a:ln>
            <a:effectLst>
              <a:softEdge rad="31750"/>
            </a:effectLst>
          </p:spPr>
          <p:txBody>
            <a:bodyPr rot="0" vert="horz" wrap="square" lIns="91440" tIns="45720" rIns="91440" bIns="45720" anchor="ctr" anchorCtr="0" upright="1">
              <a:noAutofit/>
            </a:bodyPr>
            <a:lstStyle/>
            <a:p>
              <a:pPr algn="ctr">
                <a:lnSpc>
                  <a:spcPct val="107000"/>
                </a:lnSpc>
                <a:spcAft>
                  <a:spcPts val="800"/>
                </a:spcAft>
              </a:pPr>
              <a:r>
                <a:rPr lang="en-IE" sz="1400" b="1" i="1" dirty="0">
                  <a:effectLst/>
                  <a:latin typeface="Calibri Light" panose="020F0302020204030204" pitchFamily="34" charset="0"/>
                  <a:ea typeface="Times New Roman" panose="02020603050405020304" pitchFamily="18" charset="0"/>
                  <a:cs typeface="Times New Roman" panose="02020603050405020304" pitchFamily="18" charset="0"/>
                </a:rPr>
                <a:t>Protection of Structures &amp; preservation of character of ACAs</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3" name="TextBox 2">
            <a:extLst>
              <a:ext uri="{FF2B5EF4-FFF2-40B4-BE49-F238E27FC236}">
                <a16:creationId xmlns:a16="http://schemas.microsoft.com/office/drawing/2014/main" id="{C709995E-B84E-43C6-9636-F97A23EE31F9}"/>
              </a:ext>
            </a:extLst>
          </p:cNvPr>
          <p:cNvSpPr txBox="1"/>
          <p:nvPr/>
        </p:nvSpPr>
        <p:spPr>
          <a:xfrm>
            <a:off x="2091148" y="24036"/>
            <a:ext cx="8264526" cy="930142"/>
          </a:xfrm>
          <a:prstGeom prst="rect">
            <a:avLst/>
          </a:prstGeom>
        </p:spPr>
        <p:txBody>
          <a:bodyPr vert="horz" lIns="91440" tIns="45720" rIns="91440" bIns="45720" rtlCol="0" anchor="ctr">
            <a:noAutofit/>
          </a:bodyPr>
          <a:lstStyle/>
          <a:p>
            <a:pPr algn="ctr">
              <a:lnSpc>
                <a:spcPct val="120000"/>
              </a:lnSpc>
              <a:spcBef>
                <a:spcPct val="0"/>
              </a:spcBef>
              <a:spcAft>
                <a:spcPts val="600"/>
              </a:spcAft>
            </a:pPr>
            <a:r>
              <a:rPr lang="en-US" sz="3200" b="1" dirty="0">
                <a:solidFill>
                  <a:schemeClr val="bg2">
                    <a:lumMod val="50000"/>
                  </a:schemeClr>
                </a:solidFill>
                <a:latin typeface="+mj-lt"/>
                <a:ea typeface="+mj-ea"/>
                <a:cs typeface="+mj-cs"/>
              </a:rPr>
              <a:t>MANDATORY OBJECTIVES</a:t>
            </a:r>
            <a:endParaRPr lang="en-US" sz="3200" b="1" dirty="0">
              <a:solidFill>
                <a:schemeClr val="accent1"/>
              </a:solidFill>
              <a:latin typeface="+mj-lt"/>
              <a:ea typeface="+mj-ea"/>
              <a:cs typeface="+mj-cs"/>
            </a:endParaRPr>
          </a:p>
        </p:txBody>
      </p:sp>
      <p:sp>
        <p:nvSpPr>
          <p:cNvPr id="2" name="Arrow: Pentagon 1">
            <a:extLst>
              <a:ext uri="{FF2B5EF4-FFF2-40B4-BE49-F238E27FC236}">
                <a16:creationId xmlns:a16="http://schemas.microsoft.com/office/drawing/2014/main" id="{71034338-AB96-46EF-8EB3-F48272F27C34}"/>
              </a:ext>
            </a:extLst>
          </p:cNvPr>
          <p:cNvSpPr/>
          <p:nvPr/>
        </p:nvSpPr>
        <p:spPr>
          <a:xfrm>
            <a:off x="555977" y="1511759"/>
            <a:ext cx="1348226" cy="775346"/>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1" name="Arrow: Pentagon 20">
            <a:extLst>
              <a:ext uri="{FF2B5EF4-FFF2-40B4-BE49-F238E27FC236}">
                <a16:creationId xmlns:a16="http://schemas.microsoft.com/office/drawing/2014/main" id="{841436EA-B3EE-408A-BB35-3463B7D40CEF}"/>
              </a:ext>
            </a:extLst>
          </p:cNvPr>
          <p:cNvSpPr/>
          <p:nvPr/>
        </p:nvSpPr>
        <p:spPr>
          <a:xfrm>
            <a:off x="496570" y="3065640"/>
            <a:ext cx="1365275" cy="775346"/>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2" name="Arrow: Pentagon 21">
            <a:extLst>
              <a:ext uri="{FF2B5EF4-FFF2-40B4-BE49-F238E27FC236}">
                <a16:creationId xmlns:a16="http://schemas.microsoft.com/office/drawing/2014/main" id="{4535A3DC-1EC3-4B87-B827-49D40E19B97A}"/>
              </a:ext>
            </a:extLst>
          </p:cNvPr>
          <p:cNvSpPr/>
          <p:nvPr/>
        </p:nvSpPr>
        <p:spPr>
          <a:xfrm>
            <a:off x="503347" y="4661694"/>
            <a:ext cx="1275113" cy="775346"/>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Box 3">
            <a:extLst>
              <a:ext uri="{FF2B5EF4-FFF2-40B4-BE49-F238E27FC236}">
                <a16:creationId xmlns:a16="http://schemas.microsoft.com/office/drawing/2014/main" id="{2084E3C1-0265-4060-99F8-1E69D601043D}"/>
              </a:ext>
            </a:extLst>
          </p:cNvPr>
          <p:cNvSpPr txBox="1"/>
          <p:nvPr/>
        </p:nvSpPr>
        <p:spPr>
          <a:xfrm>
            <a:off x="775854" y="1755383"/>
            <a:ext cx="591128" cy="369332"/>
          </a:xfrm>
          <a:prstGeom prst="rect">
            <a:avLst/>
          </a:prstGeom>
          <a:noFill/>
        </p:spPr>
        <p:txBody>
          <a:bodyPr wrap="square" rtlCol="0">
            <a:spAutoFit/>
          </a:bodyPr>
          <a:lstStyle/>
          <a:p>
            <a:r>
              <a:rPr lang="en-IE" b="1" dirty="0"/>
              <a:t>SEA</a:t>
            </a:r>
          </a:p>
        </p:txBody>
      </p:sp>
      <p:sp>
        <p:nvSpPr>
          <p:cNvPr id="5" name="TextBox 4">
            <a:extLst>
              <a:ext uri="{FF2B5EF4-FFF2-40B4-BE49-F238E27FC236}">
                <a16:creationId xmlns:a16="http://schemas.microsoft.com/office/drawing/2014/main" id="{9611DC84-03EE-43CB-B829-3A663C7B52C6}"/>
              </a:ext>
            </a:extLst>
          </p:cNvPr>
          <p:cNvSpPr txBox="1"/>
          <p:nvPr/>
        </p:nvSpPr>
        <p:spPr>
          <a:xfrm>
            <a:off x="771235" y="3305501"/>
            <a:ext cx="517237" cy="367145"/>
          </a:xfrm>
          <a:prstGeom prst="rect">
            <a:avLst/>
          </a:prstGeom>
          <a:noFill/>
        </p:spPr>
        <p:txBody>
          <a:bodyPr wrap="square" rtlCol="0">
            <a:spAutoFit/>
          </a:bodyPr>
          <a:lstStyle/>
          <a:p>
            <a:r>
              <a:rPr lang="en-IE" b="1" dirty="0"/>
              <a:t>AA</a:t>
            </a:r>
          </a:p>
        </p:txBody>
      </p:sp>
      <p:sp>
        <p:nvSpPr>
          <p:cNvPr id="23" name="TextBox 22">
            <a:extLst>
              <a:ext uri="{FF2B5EF4-FFF2-40B4-BE49-F238E27FC236}">
                <a16:creationId xmlns:a16="http://schemas.microsoft.com/office/drawing/2014/main" id="{78C25945-A51B-4CFA-A784-3768B6142CFC}"/>
              </a:ext>
            </a:extLst>
          </p:cNvPr>
          <p:cNvSpPr txBox="1"/>
          <p:nvPr/>
        </p:nvSpPr>
        <p:spPr>
          <a:xfrm>
            <a:off x="692727" y="4907229"/>
            <a:ext cx="674255" cy="369332"/>
          </a:xfrm>
          <a:prstGeom prst="rect">
            <a:avLst/>
          </a:prstGeom>
          <a:noFill/>
        </p:spPr>
        <p:txBody>
          <a:bodyPr wrap="square" rtlCol="0">
            <a:spAutoFit/>
          </a:bodyPr>
          <a:lstStyle/>
          <a:p>
            <a:r>
              <a:rPr lang="en-IE" b="1" dirty="0"/>
              <a:t>SFRA</a:t>
            </a:r>
          </a:p>
        </p:txBody>
      </p:sp>
      <p:sp>
        <p:nvSpPr>
          <p:cNvPr id="10" name="Rectangle: Rounded Corners 9">
            <a:extLst>
              <a:ext uri="{FF2B5EF4-FFF2-40B4-BE49-F238E27FC236}">
                <a16:creationId xmlns:a16="http://schemas.microsoft.com/office/drawing/2014/main" id="{3FD3D9AF-0FBE-426F-8EAB-B94ECCFE7BD0}"/>
              </a:ext>
            </a:extLst>
          </p:cNvPr>
          <p:cNvSpPr/>
          <p:nvPr/>
        </p:nvSpPr>
        <p:spPr>
          <a:xfrm>
            <a:off x="2281061" y="882324"/>
            <a:ext cx="8264526" cy="5384800"/>
          </a:xfrm>
          <a:prstGeom prst="round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4" name="TextBox 23">
            <a:extLst>
              <a:ext uri="{FF2B5EF4-FFF2-40B4-BE49-F238E27FC236}">
                <a16:creationId xmlns:a16="http://schemas.microsoft.com/office/drawing/2014/main" id="{F9467AE4-80A2-4745-BB98-9745787EDB20}"/>
              </a:ext>
            </a:extLst>
          </p:cNvPr>
          <p:cNvSpPr txBox="1"/>
          <p:nvPr/>
        </p:nvSpPr>
        <p:spPr>
          <a:xfrm>
            <a:off x="11144163" y="1036193"/>
            <a:ext cx="549894" cy="5055165"/>
          </a:xfrm>
          <a:prstGeom prst="rect">
            <a:avLst/>
          </a:prstGeom>
          <a:solidFill>
            <a:schemeClr val="accent6">
              <a:lumMod val="60000"/>
              <a:lumOff val="40000"/>
            </a:schemeClr>
          </a:solidFill>
        </p:spPr>
        <p:txBody>
          <a:bodyPr vert="wordArtVert" wrap="square" rtlCol="0">
            <a:spAutoFit/>
            <a:scene3d>
              <a:camera prst="orthographicFront"/>
              <a:lightRig rig="threePt" dir="t"/>
            </a:scene3d>
            <a:sp3d extrusionH="12700" contourW="12700">
              <a:bevelT w="12700"/>
              <a:bevelB w="12700"/>
            </a:sp3d>
          </a:bodyPr>
          <a:lstStyle/>
          <a:p>
            <a:r>
              <a:rPr lang="en-IE" sz="2000" b="1" dirty="0"/>
              <a:t>CORE STRATEGY</a:t>
            </a:r>
          </a:p>
        </p:txBody>
      </p:sp>
      <p:grpSp>
        <p:nvGrpSpPr>
          <p:cNvPr id="25" name="Group 24">
            <a:extLst>
              <a:ext uri="{FF2B5EF4-FFF2-40B4-BE49-F238E27FC236}">
                <a16:creationId xmlns:a16="http://schemas.microsoft.com/office/drawing/2014/main" id="{A8DD7FE0-12D4-4B37-8F71-9B285F067C9B}"/>
              </a:ext>
            </a:extLst>
          </p:cNvPr>
          <p:cNvGrpSpPr/>
          <p:nvPr/>
        </p:nvGrpSpPr>
        <p:grpSpPr>
          <a:xfrm>
            <a:off x="111761" y="6091358"/>
            <a:ext cx="11651032" cy="697561"/>
            <a:chOff x="137813" y="6009122"/>
            <a:chExt cx="11624979" cy="746241"/>
          </a:xfrm>
        </p:grpSpPr>
        <p:pic>
          <p:nvPicPr>
            <p:cNvPr id="26" name="Picture 25">
              <a:extLst>
                <a:ext uri="{FF2B5EF4-FFF2-40B4-BE49-F238E27FC236}">
                  <a16:creationId xmlns:a16="http://schemas.microsoft.com/office/drawing/2014/main" id="{5DDD52BD-3504-4709-B91C-88D5990DA767}"/>
                </a:ext>
              </a:extLst>
            </p:cNvPr>
            <p:cNvPicPr/>
            <p:nvPr/>
          </p:nvPicPr>
          <p:blipFill>
            <a:blip r:embed="rId3" cstate="print">
              <a:alphaModFix/>
              <a:extLst>
                <a:ext uri="{28A0092B-C50C-407E-A947-70E740481C1C}">
                  <a14:useLocalDpi xmlns:a14="http://schemas.microsoft.com/office/drawing/2010/main" val="0"/>
                </a:ext>
              </a:extLst>
            </a:blip>
            <a:stretch>
              <a:fillRect/>
            </a:stretch>
          </p:blipFill>
          <p:spPr>
            <a:xfrm>
              <a:off x="137813" y="6009122"/>
              <a:ext cx="2185510" cy="680927"/>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pic>
          <p:nvPicPr>
            <p:cNvPr id="27" name="Picture 26">
              <a:extLst>
                <a:ext uri="{FF2B5EF4-FFF2-40B4-BE49-F238E27FC236}">
                  <a16:creationId xmlns:a16="http://schemas.microsoft.com/office/drawing/2014/main" id="{CC5E45DF-3399-4471-9E89-A0D386A5022C}"/>
                </a:ext>
              </a:extLst>
            </p:cNvPr>
            <p:cNvPicPr>
              <a:picLocks noChangeAspect="1"/>
            </p:cNvPicPr>
            <p:nvPr/>
          </p:nvPicPr>
          <p:blipFill>
            <a:blip r:embed="rId4"/>
            <a:stretch>
              <a:fillRect/>
            </a:stretch>
          </p:blipFill>
          <p:spPr>
            <a:xfrm>
              <a:off x="2435290" y="6009122"/>
              <a:ext cx="9327502" cy="746241"/>
            </a:xfrm>
            <a:prstGeom prst="rect">
              <a:avLst/>
            </a:prstGeom>
          </p:spPr>
        </p:pic>
      </p:grpSp>
    </p:spTree>
    <p:extLst>
      <p:ext uri="{BB962C8B-B14F-4D97-AF65-F5344CB8AC3E}">
        <p14:creationId xmlns:p14="http://schemas.microsoft.com/office/powerpoint/2010/main" val="7995543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4B303998-E092-4229-B28B-1AC989C5DDB1}"/>
              </a:ext>
            </a:extLst>
          </p:cNvPr>
          <p:cNvSpPr txBox="1"/>
          <p:nvPr/>
        </p:nvSpPr>
        <p:spPr>
          <a:xfrm>
            <a:off x="6125995" y="6534797"/>
            <a:ext cx="5267093" cy="307777"/>
          </a:xfrm>
          <a:prstGeom prst="rect">
            <a:avLst/>
          </a:prstGeom>
          <a:noFill/>
        </p:spPr>
        <p:txBody>
          <a:bodyPr wrap="square" rtlCol="0">
            <a:spAutoFit/>
          </a:bodyPr>
          <a:lstStyle/>
          <a:p>
            <a:r>
              <a:rPr lang="en-IE" sz="1400" b="1" dirty="0">
                <a:latin typeface="Arial" panose="020B0604020202020204" pitchFamily="34" charset="0"/>
                <a:cs typeface="Arial" panose="020B0604020202020204" pitchFamily="34" charset="0"/>
              </a:rPr>
              <a:t>2022 - 2028 Development Plan - Density Framework</a:t>
            </a:r>
          </a:p>
        </p:txBody>
      </p:sp>
      <p:grpSp>
        <p:nvGrpSpPr>
          <p:cNvPr id="16" name="Group 15">
            <a:extLst>
              <a:ext uri="{FF2B5EF4-FFF2-40B4-BE49-F238E27FC236}">
                <a16:creationId xmlns:a16="http://schemas.microsoft.com/office/drawing/2014/main" id="{82D9617C-E447-46FE-9812-C9DA318401FB}"/>
              </a:ext>
            </a:extLst>
          </p:cNvPr>
          <p:cNvGrpSpPr/>
          <p:nvPr/>
        </p:nvGrpSpPr>
        <p:grpSpPr>
          <a:xfrm>
            <a:off x="137813" y="6042678"/>
            <a:ext cx="11624979" cy="746241"/>
            <a:chOff x="137813" y="6009122"/>
            <a:chExt cx="11624979" cy="746241"/>
          </a:xfrm>
        </p:grpSpPr>
        <p:pic>
          <p:nvPicPr>
            <p:cNvPr id="18" name="Picture 17">
              <a:extLst>
                <a:ext uri="{FF2B5EF4-FFF2-40B4-BE49-F238E27FC236}">
                  <a16:creationId xmlns:a16="http://schemas.microsoft.com/office/drawing/2014/main" id="{9DC92F38-5019-48EA-B85F-2C9D78568487}"/>
                </a:ext>
              </a:extLst>
            </p:cNvPr>
            <p:cNvPicPr/>
            <p:nvPr/>
          </p:nvPicPr>
          <p:blipFill>
            <a:blip r:embed="rId3" cstate="print">
              <a:alphaModFix/>
              <a:extLst>
                <a:ext uri="{28A0092B-C50C-407E-A947-70E740481C1C}">
                  <a14:useLocalDpi xmlns:a14="http://schemas.microsoft.com/office/drawing/2010/main" val="0"/>
                </a:ext>
              </a:extLst>
            </a:blip>
            <a:stretch>
              <a:fillRect/>
            </a:stretch>
          </p:blipFill>
          <p:spPr>
            <a:xfrm>
              <a:off x="137813" y="6009122"/>
              <a:ext cx="2185510" cy="680927"/>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pic>
          <p:nvPicPr>
            <p:cNvPr id="21" name="Picture 20">
              <a:extLst>
                <a:ext uri="{FF2B5EF4-FFF2-40B4-BE49-F238E27FC236}">
                  <a16:creationId xmlns:a16="http://schemas.microsoft.com/office/drawing/2014/main" id="{3CFD6BFA-7BB4-4095-A142-03A885DFBB3B}"/>
                </a:ext>
              </a:extLst>
            </p:cNvPr>
            <p:cNvPicPr>
              <a:picLocks noChangeAspect="1"/>
            </p:cNvPicPr>
            <p:nvPr/>
          </p:nvPicPr>
          <p:blipFill>
            <a:blip r:embed="rId4"/>
            <a:stretch>
              <a:fillRect/>
            </a:stretch>
          </p:blipFill>
          <p:spPr>
            <a:xfrm>
              <a:off x="2435290" y="6009122"/>
              <a:ext cx="9327502" cy="746241"/>
            </a:xfrm>
            <a:prstGeom prst="rect">
              <a:avLst/>
            </a:prstGeom>
          </p:spPr>
        </p:pic>
      </p:grpSp>
      <p:sp>
        <p:nvSpPr>
          <p:cNvPr id="13" name="TextBox 12">
            <a:extLst>
              <a:ext uri="{FF2B5EF4-FFF2-40B4-BE49-F238E27FC236}">
                <a16:creationId xmlns:a16="http://schemas.microsoft.com/office/drawing/2014/main" id="{3F093361-EC28-441F-8844-84F2EB771FD5}"/>
              </a:ext>
            </a:extLst>
          </p:cNvPr>
          <p:cNvSpPr txBox="1"/>
          <p:nvPr/>
        </p:nvSpPr>
        <p:spPr>
          <a:xfrm>
            <a:off x="286951" y="246615"/>
            <a:ext cx="7930777" cy="646331"/>
          </a:xfrm>
          <a:prstGeom prst="rect">
            <a:avLst/>
          </a:prstGeom>
          <a:noFill/>
        </p:spPr>
        <p:txBody>
          <a:bodyPr wrap="square" rtlCol="0">
            <a:spAutoFit/>
          </a:bodyPr>
          <a:lstStyle/>
          <a:p>
            <a:pPr>
              <a:spcBef>
                <a:spcPts val="600"/>
              </a:spcBef>
              <a:spcAft>
                <a:spcPts val="600"/>
              </a:spcAft>
            </a:pPr>
            <a:r>
              <a:rPr lang="en-US" altLang="en-US" sz="3600" b="1" dirty="0">
                <a:solidFill>
                  <a:srgbClr val="002060"/>
                </a:solidFill>
              </a:rPr>
              <a:t>Timelines &amp; Process</a:t>
            </a:r>
            <a:r>
              <a:rPr lang="en-US" altLang="en-US" sz="3200" b="1" dirty="0">
                <a:solidFill>
                  <a:schemeClr val="accent2"/>
                </a:solidFill>
              </a:rPr>
              <a:t>  </a:t>
            </a:r>
          </a:p>
        </p:txBody>
      </p:sp>
      <p:sp>
        <p:nvSpPr>
          <p:cNvPr id="2" name="TextBox 1">
            <a:extLst>
              <a:ext uri="{FF2B5EF4-FFF2-40B4-BE49-F238E27FC236}">
                <a16:creationId xmlns:a16="http://schemas.microsoft.com/office/drawing/2014/main" id="{8BF17F7C-5103-4E5E-9298-626E865B8517}"/>
              </a:ext>
            </a:extLst>
          </p:cNvPr>
          <p:cNvSpPr txBox="1"/>
          <p:nvPr/>
        </p:nvSpPr>
        <p:spPr>
          <a:xfrm>
            <a:off x="1114097" y="1397876"/>
            <a:ext cx="7241627" cy="3352800"/>
          </a:xfrm>
          <a:prstGeom prst="rect">
            <a:avLst/>
          </a:prstGeom>
          <a:noFill/>
        </p:spPr>
        <p:txBody>
          <a:bodyPr wrap="square" rtlCol="0">
            <a:spAutoFit/>
          </a:bodyPr>
          <a:lstStyle/>
          <a:p>
            <a:endParaRPr lang="en-IE" dirty="0"/>
          </a:p>
        </p:txBody>
      </p:sp>
      <p:graphicFrame>
        <p:nvGraphicFramePr>
          <p:cNvPr id="10" name="Diagram 9">
            <a:extLst>
              <a:ext uri="{FF2B5EF4-FFF2-40B4-BE49-F238E27FC236}">
                <a16:creationId xmlns:a16="http://schemas.microsoft.com/office/drawing/2014/main" id="{16A8515E-5DEE-4715-8E92-78FE33458BB4}"/>
              </a:ext>
            </a:extLst>
          </p:cNvPr>
          <p:cNvGraphicFramePr/>
          <p:nvPr>
            <p:extLst>
              <p:ext uri="{D42A27DB-BD31-4B8C-83A1-F6EECF244321}">
                <p14:modId xmlns:p14="http://schemas.microsoft.com/office/powerpoint/2010/main" val="2255968736"/>
              </p:ext>
            </p:extLst>
          </p:nvPr>
        </p:nvGraphicFramePr>
        <p:xfrm>
          <a:off x="2294942" y="1062475"/>
          <a:ext cx="8128000" cy="541866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2" name="TextBox 11">
            <a:extLst>
              <a:ext uri="{FF2B5EF4-FFF2-40B4-BE49-F238E27FC236}">
                <a16:creationId xmlns:a16="http://schemas.microsoft.com/office/drawing/2014/main" id="{FD2CDC45-62B1-4ED5-A892-A60F1DE329D4}"/>
              </a:ext>
            </a:extLst>
          </p:cNvPr>
          <p:cNvSpPr txBox="1"/>
          <p:nvPr/>
        </p:nvSpPr>
        <p:spPr>
          <a:xfrm>
            <a:off x="424865" y="1484175"/>
            <a:ext cx="1633331" cy="1200329"/>
          </a:xfrm>
          <a:prstGeom prst="rect">
            <a:avLst/>
          </a:prstGeom>
          <a:noFill/>
        </p:spPr>
        <p:txBody>
          <a:bodyPr wrap="square" rtlCol="0">
            <a:spAutoFit/>
          </a:bodyPr>
          <a:lstStyle/>
          <a:p>
            <a:r>
              <a:rPr lang="en-IE" sz="3200" dirty="0">
                <a:solidFill>
                  <a:schemeClr val="accent1"/>
                </a:solidFill>
              </a:rPr>
              <a:t>Stage 1</a:t>
            </a:r>
          </a:p>
          <a:p>
            <a:r>
              <a:rPr lang="en-IE" sz="2000" dirty="0">
                <a:solidFill>
                  <a:schemeClr val="accent1"/>
                </a:solidFill>
              </a:rPr>
              <a:t>Strategic Issues Papers</a:t>
            </a:r>
          </a:p>
        </p:txBody>
      </p:sp>
      <p:sp>
        <p:nvSpPr>
          <p:cNvPr id="15" name="TextBox 14">
            <a:extLst>
              <a:ext uri="{FF2B5EF4-FFF2-40B4-BE49-F238E27FC236}">
                <a16:creationId xmlns:a16="http://schemas.microsoft.com/office/drawing/2014/main" id="{404E608C-F259-41D9-B282-439C344480F2}"/>
              </a:ext>
            </a:extLst>
          </p:cNvPr>
          <p:cNvSpPr txBox="1"/>
          <p:nvPr/>
        </p:nvSpPr>
        <p:spPr>
          <a:xfrm>
            <a:off x="397120" y="3152626"/>
            <a:ext cx="1431925" cy="861774"/>
          </a:xfrm>
          <a:prstGeom prst="rect">
            <a:avLst/>
          </a:prstGeom>
          <a:noFill/>
        </p:spPr>
        <p:txBody>
          <a:bodyPr wrap="square" rtlCol="0">
            <a:spAutoFit/>
          </a:bodyPr>
          <a:lstStyle/>
          <a:p>
            <a:r>
              <a:rPr lang="en-IE" sz="3200" dirty="0">
                <a:solidFill>
                  <a:schemeClr val="accent1"/>
                </a:solidFill>
              </a:rPr>
              <a:t>Stage 2</a:t>
            </a:r>
          </a:p>
          <a:p>
            <a:r>
              <a:rPr lang="en-IE" dirty="0">
                <a:solidFill>
                  <a:schemeClr val="accent1"/>
                </a:solidFill>
              </a:rPr>
              <a:t>Draft Plan</a:t>
            </a:r>
          </a:p>
        </p:txBody>
      </p:sp>
      <p:sp>
        <p:nvSpPr>
          <p:cNvPr id="17" name="TextBox 16">
            <a:extLst>
              <a:ext uri="{FF2B5EF4-FFF2-40B4-BE49-F238E27FC236}">
                <a16:creationId xmlns:a16="http://schemas.microsoft.com/office/drawing/2014/main" id="{C7FF7263-446C-487E-BCF9-948F9613591D}"/>
              </a:ext>
            </a:extLst>
          </p:cNvPr>
          <p:cNvSpPr txBox="1"/>
          <p:nvPr/>
        </p:nvSpPr>
        <p:spPr>
          <a:xfrm>
            <a:off x="424866" y="4356627"/>
            <a:ext cx="1633331" cy="861774"/>
          </a:xfrm>
          <a:prstGeom prst="rect">
            <a:avLst/>
          </a:prstGeom>
          <a:noFill/>
        </p:spPr>
        <p:txBody>
          <a:bodyPr wrap="square" rtlCol="0">
            <a:spAutoFit/>
          </a:bodyPr>
          <a:lstStyle/>
          <a:p>
            <a:r>
              <a:rPr lang="en-IE" sz="3200" dirty="0">
                <a:solidFill>
                  <a:schemeClr val="accent1"/>
                </a:solidFill>
              </a:rPr>
              <a:t>Stage 3</a:t>
            </a:r>
          </a:p>
          <a:p>
            <a:r>
              <a:rPr lang="en-IE" dirty="0">
                <a:solidFill>
                  <a:schemeClr val="accent1"/>
                </a:solidFill>
              </a:rPr>
              <a:t>Amendments</a:t>
            </a:r>
          </a:p>
        </p:txBody>
      </p:sp>
      <p:sp>
        <p:nvSpPr>
          <p:cNvPr id="19" name="TextBox 18">
            <a:extLst>
              <a:ext uri="{FF2B5EF4-FFF2-40B4-BE49-F238E27FC236}">
                <a16:creationId xmlns:a16="http://schemas.microsoft.com/office/drawing/2014/main" id="{777B43BE-6B5D-414D-89B7-F50FE23A9CEB}"/>
              </a:ext>
            </a:extLst>
          </p:cNvPr>
          <p:cNvSpPr txBox="1"/>
          <p:nvPr/>
        </p:nvSpPr>
        <p:spPr>
          <a:xfrm>
            <a:off x="10798954" y="2684504"/>
            <a:ext cx="1055916" cy="1107996"/>
          </a:xfrm>
          <a:prstGeom prst="rect">
            <a:avLst/>
          </a:prstGeom>
          <a:noFill/>
        </p:spPr>
        <p:txBody>
          <a:bodyPr wrap="square" rtlCol="0">
            <a:spAutoFit/>
          </a:bodyPr>
          <a:lstStyle/>
          <a:p>
            <a:endParaRPr lang="en-IE" dirty="0"/>
          </a:p>
          <a:p>
            <a:r>
              <a:rPr lang="en-IE" sz="2400" b="1" dirty="0"/>
              <a:t>   99 weeks</a:t>
            </a:r>
          </a:p>
        </p:txBody>
      </p:sp>
      <p:cxnSp>
        <p:nvCxnSpPr>
          <p:cNvPr id="20" name="Straight Arrow Connector 19">
            <a:extLst>
              <a:ext uri="{FF2B5EF4-FFF2-40B4-BE49-F238E27FC236}">
                <a16:creationId xmlns:a16="http://schemas.microsoft.com/office/drawing/2014/main" id="{151FADA3-FC30-4EFD-8C56-4708AF8DED23}"/>
              </a:ext>
            </a:extLst>
          </p:cNvPr>
          <p:cNvCxnSpPr/>
          <p:nvPr/>
        </p:nvCxnSpPr>
        <p:spPr>
          <a:xfrm>
            <a:off x="11234381" y="3882765"/>
            <a:ext cx="0" cy="213360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02CB8D16-C3AA-44C4-A862-DD4E5E25220A}"/>
              </a:ext>
            </a:extLst>
          </p:cNvPr>
          <p:cNvCxnSpPr/>
          <p:nvPr/>
        </p:nvCxnSpPr>
        <p:spPr>
          <a:xfrm flipV="1">
            <a:off x="11234381" y="1062475"/>
            <a:ext cx="0" cy="181880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E02AE49E-3F23-4D12-B644-9D3F4D94AEF7}"/>
              </a:ext>
            </a:extLst>
          </p:cNvPr>
          <p:cNvSpPr txBox="1"/>
          <p:nvPr/>
        </p:nvSpPr>
        <p:spPr>
          <a:xfrm>
            <a:off x="3258206" y="4356627"/>
            <a:ext cx="4540469" cy="584775"/>
          </a:xfrm>
          <a:prstGeom prst="rect">
            <a:avLst/>
          </a:prstGeom>
          <a:noFill/>
        </p:spPr>
        <p:txBody>
          <a:bodyPr wrap="square" rtlCol="0">
            <a:spAutoFit/>
          </a:bodyPr>
          <a:lstStyle/>
          <a:p>
            <a:pPr marL="285750" indent="-285750">
              <a:buFont typeface="Arial" panose="020B0604020202020204" pitchFamily="34" charset="0"/>
              <a:buChar char="•"/>
            </a:pPr>
            <a:r>
              <a:rPr lang="en-IE" sz="1600" b="1" dirty="0"/>
              <a:t>March-April 2022</a:t>
            </a:r>
          </a:p>
          <a:p>
            <a:pPr marL="285750" indent="-285750">
              <a:buFont typeface="Arial" panose="020B0604020202020204" pitchFamily="34" charset="0"/>
              <a:buChar char="•"/>
            </a:pPr>
            <a:r>
              <a:rPr lang="en-IE" sz="1600" dirty="0"/>
              <a:t>Public Consultation on Amendments</a:t>
            </a:r>
          </a:p>
        </p:txBody>
      </p:sp>
    </p:spTree>
    <p:extLst>
      <p:ext uri="{BB962C8B-B14F-4D97-AF65-F5344CB8AC3E}">
        <p14:creationId xmlns:p14="http://schemas.microsoft.com/office/powerpoint/2010/main" val="23104889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4B303998-E092-4229-B28B-1AC989C5DDB1}"/>
              </a:ext>
            </a:extLst>
          </p:cNvPr>
          <p:cNvSpPr txBox="1"/>
          <p:nvPr/>
        </p:nvSpPr>
        <p:spPr>
          <a:xfrm>
            <a:off x="6125995" y="6534797"/>
            <a:ext cx="5267093" cy="307777"/>
          </a:xfrm>
          <a:prstGeom prst="rect">
            <a:avLst/>
          </a:prstGeom>
          <a:noFill/>
        </p:spPr>
        <p:txBody>
          <a:bodyPr wrap="square" rtlCol="0">
            <a:spAutoFit/>
          </a:bodyPr>
          <a:lstStyle/>
          <a:p>
            <a:r>
              <a:rPr lang="en-IE" sz="1400" b="1" dirty="0">
                <a:latin typeface="Arial" panose="020B0604020202020204" pitchFamily="34" charset="0"/>
                <a:cs typeface="Arial" panose="020B0604020202020204" pitchFamily="34" charset="0"/>
              </a:rPr>
              <a:t>2022 - 2028 Development Plan - Density Framework</a:t>
            </a:r>
          </a:p>
        </p:txBody>
      </p:sp>
      <p:grpSp>
        <p:nvGrpSpPr>
          <p:cNvPr id="16" name="Group 15">
            <a:extLst>
              <a:ext uri="{FF2B5EF4-FFF2-40B4-BE49-F238E27FC236}">
                <a16:creationId xmlns:a16="http://schemas.microsoft.com/office/drawing/2014/main" id="{82D9617C-E447-46FE-9812-C9DA318401FB}"/>
              </a:ext>
            </a:extLst>
          </p:cNvPr>
          <p:cNvGrpSpPr/>
          <p:nvPr/>
        </p:nvGrpSpPr>
        <p:grpSpPr>
          <a:xfrm>
            <a:off x="137813" y="6042678"/>
            <a:ext cx="11624979" cy="746241"/>
            <a:chOff x="137813" y="6009122"/>
            <a:chExt cx="11624979" cy="746241"/>
          </a:xfrm>
        </p:grpSpPr>
        <p:pic>
          <p:nvPicPr>
            <p:cNvPr id="18" name="Picture 17">
              <a:extLst>
                <a:ext uri="{FF2B5EF4-FFF2-40B4-BE49-F238E27FC236}">
                  <a16:creationId xmlns:a16="http://schemas.microsoft.com/office/drawing/2014/main" id="{9DC92F38-5019-48EA-B85F-2C9D78568487}"/>
                </a:ext>
              </a:extLst>
            </p:cNvPr>
            <p:cNvPicPr/>
            <p:nvPr/>
          </p:nvPicPr>
          <p:blipFill>
            <a:blip r:embed="rId3" cstate="print">
              <a:alphaModFix/>
              <a:extLst>
                <a:ext uri="{28A0092B-C50C-407E-A947-70E740481C1C}">
                  <a14:useLocalDpi xmlns:a14="http://schemas.microsoft.com/office/drawing/2010/main" val="0"/>
                </a:ext>
              </a:extLst>
            </a:blip>
            <a:stretch>
              <a:fillRect/>
            </a:stretch>
          </p:blipFill>
          <p:spPr>
            <a:xfrm>
              <a:off x="137813" y="6009122"/>
              <a:ext cx="2185510" cy="680927"/>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pic>
          <p:nvPicPr>
            <p:cNvPr id="21" name="Picture 20">
              <a:extLst>
                <a:ext uri="{FF2B5EF4-FFF2-40B4-BE49-F238E27FC236}">
                  <a16:creationId xmlns:a16="http://schemas.microsoft.com/office/drawing/2014/main" id="{3CFD6BFA-7BB4-4095-A142-03A885DFBB3B}"/>
                </a:ext>
              </a:extLst>
            </p:cNvPr>
            <p:cNvPicPr>
              <a:picLocks noChangeAspect="1"/>
            </p:cNvPicPr>
            <p:nvPr/>
          </p:nvPicPr>
          <p:blipFill>
            <a:blip r:embed="rId4"/>
            <a:stretch>
              <a:fillRect/>
            </a:stretch>
          </p:blipFill>
          <p:spPr>
            <a:xfrm>
              <a:off x="2435290" y="6009122"/>
              <a:ext cx="9327502" cy="746241"/>
            </a:xfrm>
            <a:prstGeom prst="rect">
              <a:avLst/>
            </a:prstGeom>
          </p:spPr>
        </p:pic>
      </p:grpSp>
      <p:sp>
        <p:nvSpPr>
          <p:cNvPr id="13" name="TextBox 12">
            <a:extLst>
              <a:ext uri="{FF2B5EF4-FFF2-40B4-BE49-F238E27FC236}">
                <a16:creationId xmlns:a16="http://schemas.microsoft.com/office/drawing/2014/main" id="{3F093361-EC28-441F-8844-84F2EB771FD5}"/>
              </a:ext>
            </a:extLst>
          </p:cNvPr>
          <p:cNvSpPr txBox="1"/>
          <p:nvPr/>
        </p:nvSpPr>
        <p:spPr>
          <a:xfrm>
            <a:off x="286951" y="246615"/>
            <a:ext cx="7930777" cy="646331"/>
          </a:xfrm>
          <a:prstGeom prst="rect">
            <a:avLst/>
          </a:prstGeom>
          <a:noFill/>
        </p:spPr>
        <p:txBody>
          <a:bodyPr wrap="square" rtlCol="0">
            <a:spAutoFit/>
          </a:bodyPr>
          <a:lstStyle/>
          <a:p>
            <a:pPr>
              <a:spcBef>
                <a:spcPts val="600"/>
              </a:spcBef>
              <a:spcAft>
                <a:spcPts val="600"/>
              </a:spcAft>
            </a:pPr>
            <a:r>
              <a:rPr lang="en-US" altLang="en-US" sz="3600" b="1" dirty="0">
                <a:solidFill>
                  <a:srgbClr val="002060"/>
                </a:solidFill>
              </a:rPr>
              <a:t>Pre-Draft – 8 Strategic Themes</a:t>
            </a:r>
            <a:endParaRPr lang="en-US" altLang="en-US" sz="3200" b="1" dirty="0">
              <a:solidFill>
                <a:schemeClr val="accent2"/>
              </a:solidFill>
            </a:endParaRPr>
          </a:p>
        </p:txBody>
      </p:sp>
      <p:sp>
        <p:nvSpPr>
          <p:cNvPr id="8" name="Rectangle: Diagonal Corners Rounded 7">
            <a:extLst>
              <a:ext uri="{FF2B5EF4-FFF2-40B4-BE49-F238E27FC236}">
                <a16:creationId xmlns:a16="http://schemas.microsoft.com/office/drawing/2014/main" id="{60D26AE8-EB36-4597-8B4B-295285FA9095}"/>
              </a:ext>
            </a:extLst>
          </p:cNvPr>
          <p:cNvSpPr/>
          <p:nvPr/>
        </p:nvSpPr>
        <p:spPr>
          <a:xfrm>
            <a:off x="8956150" y="4276751"/>
            <a:ext cx="1293302" cy="1217917"/>
          </a:xfrm>
          <a:prstGeom prst="round2DiagRect">
            <a:avLst/>
          </a:prstGeom>
          <a:solidFill>
            <a:sysClr val="window" lastClr="FFFFFF">
              <a:alpha val="15000"/>
            </a:sysClr>
          </a:solidFill>
          <a:ln w="19050" cap="flat" cmpd="sng" algn="ctr">
            <a:solidFill>
              <a:srgbClr val="70AD47">
                <a:lumMod val="75000"/>
              </a:srgbClr>
            </a:solidFill>
            <a:prstDash val="solid"/>
            <a:miter lim="800000"/>
          </a:ln>
          <a:effectLst/>
          <a:scene3d>
            <a:camera prst="orthographicFront"/>
            <a:lightRig rig="threePt" dir="t"/>
          </a:scene3d>
          <a:sp3d>
            <a:bevelT w="165100" prst="coolSlant"/>
          </a:sp3d>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600" b="1"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Climate Action</a:t>
            </a:r>
            <a:endParaRPr lang="en-IE"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Diagonal Corners Rounded 8">
            <a:extLst>
              <a:ext uri="{FF2B5EF4-FFF2-40B4-BE49-F238E27FC236}">
                <a16:creationId xmlns:a16="http://schemas.microsoft.com/office/drawing/2014/main" id="{310E4715-6613-4229-B9B4-F99391AD4A60}"/>
              </a:ext>
            </a:extLst>
          </p:cNvPr>
          <p:cNvSpPr/>
          <p:nvPr/>
        </p:nvSpPr>
        <p:spPr>
          <a:xfrm>
            <a:off x="8956150" y="1415140"/>
            <a:ext cx="1421787" cy="1166714"/>
          </a:xfrm>
          <a:prstGeom prst="round2DiagRect">
            <a:avLst/>
          </a:prstGeom>
          <a:solidFill>
            <a:sysClr val="window" lastClr="FFFFFF">
              <a:alpha val="15000"/>
            </a:sysClr>
          </a:solidFill>
          <a:ln w="19050" cap="flat" cmpd="sng" algn="ctr">
            <a:solidFill>
              <a:srgbClr val="70AD47">
                <a:lumMod val="75000"/>
              </a:srgbClr>
            </a:solidFill>
            <a:prstDash val="solid"/>
            <a:miter lim="800000"/>
          </a:ln>
          <a:effectLst/>
          <a:scene3d>
            <a:camera prst="orthographicFront"/>
            <a:lightRig rig="threePt" dir="t"/>
          </a:scene3d>
          <a:sp3d>
            <a:bevelT w="165100" prst="coolSlant"/>
          </a:sp3d>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600" b="1"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Natural Heritage and Biodiversity</a:t>
            </a:r>
            <a:endParaRPr lang="en-IE"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Rectangle: Diagonal Corners Rounded 9">
            <a:extLst>
              <a:ext uri="{FF2B5EF4-FFF2-40B4-BE49-F238E27FC236}">
                <a16:creationId xmlns:a16="http://schemas.microsoft.com/office/drawing/2014/main" id="{32D6E496-BD6A-4F08-8858-687B77D828E0}"/>
              </a:ext>
            </a:extLst>
          </p:cNvPr>
          <p:cNvSpPr/>
          <p:nvPr/>
        </p:nvSpPr>
        <p:spPr>
          <a:xfrm>
            <a:off x="5161280" y="1415140"/>
            <a:ext cx="1476071" cy="1228903"/>
          </a:xfrm>
          <a:prstGeom prst="round2DiagRect">
            <a:avLst/>
          </a:prstGeom>
          <a:solidFill>
            <a:sysClr val="window" lastClr="FFFFFF">
              <a:alpha val="15000"/>
            </a:sysClr>
          </a:solidFill>
          <a:ln w="19050" cap="flat" cmpd="sng" algn="ctr">
            <a:solidFill>
              <a:srgbClr val="70AD47">
                <a:lumMod val="75000"/>
              </a:srgbClr>
            </a:solidFill>
            <a:prstDash val="solid"/>
            <a:miter lim="800000"/>
          </a:ln>
          <a:effectLst/>
          <a:scene3d>
            <a:camera prst="orthographicFront"/>
            <a:lightRig rig="threePt" dir="t"/>
          </a:scene3d>
          <a:sp3d>
            <a:bevelT w="165100" prst="coolSlant"/>
          </a:sp3d>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600" b="1"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Infrastructure and Utilities</a:t>
            </a:r>
            <a:endParaRPr lang="en-IE"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Rectangle: Diagonal Corners Rounded 10">
            <a:extLst>
              <a:ext uri="{FF2B5EF4-FFF2-40B4-BE49-F238E27FC236}">
                <a16:creationId xmlns:a16="http://schemas.microsoft.com/office/drawing/2014/main" id="{3E4242DC-36E6-4486-9B86-7C8952E0A7A1}"/>
              </a:ext>
            </a:extLst>
          </p:cNvPr>
          <p:cNvSpPr/>
          <p:nvPr/>
        </p:nvSpPr>
        <p:spPr>
          <a:xfrm>
            <a:off x="137813" y="2765855"/>
            <a:ext cx="1528576" cy="1166715"/>
          </a:xfrm>
          <a:prstGeom prst="round2DiagRect">
            <a:avLst/>
          </a:prstGeom>
          <a:solidFill>
            <a:sysClr val="window" lastClr="FFFFFF">
              <a:alpha val="15000"/>
            </a:sysClr>
          </a:solidFill>
          <a:ln w="19050" cap="flat" cmpd="sng" algn="ctr">
            <a:solidFill>
              <a:srgbClr val="70AD47">
                <a:lumMod val="75000"/>
              </a:srgbClr>
            </a:solidFill>
            <a:prstDash val="solid"/>
            <a:miter lim="800000"/>
          </a:ln>
          <a:effectLst/>
          <a:scene3d>
            <a:camera prst="orthographicFront"/>
            <a:lightRig rig="threePt" dir="t"/>
          </a:scene3d>
          <a:sp3d>
            <a:bevelT w="165100" prst="coolSlant"/>
          </a:sp3d>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600" b="1"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Built Environment and Placemaking </a:t>
            </a:r>
            <a:endParaRPr lang="en-IE"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tangle: Diagonal Corners Rounded 11">
            <a:extLst>
              <a:ext uri="{FF2B5EF4-FFF2-40B4-BE49-F238E27FC236}">
                <a16:creationId xmlns:a16="http://schemas.microsoft.com/office/drawing/2014/main" id="{1FAAAEEC-CC8A-4D2F-ACEA-5633A6C2FA73}"/>
              </a:ext>
            </a:extLst>
          </p:cNvPr>
          <p:cNvSpPr/>
          <p:nvPr/>
        </p:nvSpPr>
        <p:spPr>
          <a:xfrm>
            <a:off x="137813" y="4365638"/>
            <a:ext cx="1531944" cy="1166714"/>
          </a:xfrm>
          <a:prstGeom prst="round2DiagRect">
            <a:avLst/>
          </a:prstGeom>
          <a:solidFill>
            <a:sysClr val="window" lastClr="FFFFFF">
              <a:alpha val="15000"/>
            </a:sysClr>
          </a:solidFill>
          <a:ln w="19050" cap="flat" cmpd="sng" algn="ctr">
            <a:solidFill>
              <a:srgbClr val="70AD47">
                <a:lumMod val="75000"/>
              </a:srgbClr>
            </a:solidFill>
            <a:prstDash val="solid"/>
            <a:miter lim="800000"/>
          </a:ln>
          <a:effectLst/>
          <a:scene3d>
            <a:camera prst="orthographicFront"/>
            <a:lightRig rig="threePt" dir="t"/>
          </a:scene3d>
          <a:sp3d>
            <a:bevelT w="165100" prst="coolSlant"/>
          </a:sp3d>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600" b="1"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Economic Development and Employment</a:t>
            </a:r>
            <a:endParaRPr lang="en-IE"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Rectangle: Diagonal Corners Rounded 14">
            <a:extLst>
              <a:ext uri="{FF2B5EF4-FFF2-40B4-BE49-F238E27FC236}">
                <a16:creationId xmlns:a16="http://schemas.microsoft.com/office/drawing/2014/main" id="{B37631B2-204D-47B6-BFD5-A9ED6C21423E}"/>
              </a:ext>
            </a:extLst>
          </p:cNvPr>
          <p:cNvSpPr/>
          <p:nvPr/>
        </p:nvSpPr>
        <p:spPr>
          <a:xfrm>
            <a:off x="5161280" y="2890468"/>
            <a:ext cx="1524910" cy="1166715"/>
          </a:xfrm>
          <a:prstGeom prst="round2DiagRect">
            <a:avLst/>
          </a:prstGeom>
          <a:solidFill>
            <a:sysClr val="window" lastClr="FFFFFF">
              <a:alpha val="15000"/>
            </a:sysClr>
          </a:solidFill>
          <a:ln w="19050" cap="flat" cmpd="sng" algn="ctr">
            <a:solidFill>
              <a:srgbClr val="70AD47">
                <a:lumMod val="75000"/>
              </a:srgbClr>
            </a:solidFill>
            <a:prstDash val="solid"/>
            <a:miter lim="800000"/>
          </a:ln>
          <a:effectLst/>
          <a:scene3d>
            <a:camera prst="orthographicFront"/>
            <a:lightRig rig="threePt" dir="t"/>
          </a:scene3d>
          <a:sp3d>
            <a:bevelT w="165100" prst="coolSlant"/>
          </a:sp3d>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600" b="1"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Community Infrastructure</a:t>
            </a:r>
            <a:endParaRPr lang="en-IE"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Rectangle: Diagonal Corners Rounded 16">
            <a:extLst>
              <a:ext uri="{FF2B5EF4-FFF2-40B4-BE49-F238E27FC236}">
                <a16:creationId xmlns:a16="http://schemas.microsoft.com/office/drawing/2014/main" id="{6A53BE06-23B6-47FB-A7E1-185118A02631}"/>
              </a:ext>
            </a:extLst>
          </p:cNvPr>
          <p:cNvSpPr/>
          <p:nvPr/>
        </p:nvSpPr>
        <p:spPr>
          <a:xfrm>
            <a:off x="152474" y="1335222"/>
            <a:ext cx="1420325" cy="1166714"/>
          </a:xfrm>
          <a:prstGeom prst="round2DiagRect">
            <a:avLst/>
          </a:prstGeom>
          <a:solidFill>
            <a:sysClr val="window" lastClr="FFFFFF">
              <a:alpha val="15000"/>
            </a:sysClr>
          </a:solidFill>
          <a:ln w="19050" cap="flat" cmpd="sng" algn="ctr">
            <a:solidFill>
              <a:srgbClr val="70AD47">
                <a:lumMod val="75000"/>
              </a:srgbClr>
            </a:solidFill>
            <a:prstDash val="solid"/>
            <a:miter lim="800000"/>
          </a:ln>
          <a:effectLst/>
          <a:scene3d>
            <a:camera prst="orthographicFront"/>
            <a:lightRig rig="threePt" dir="t"/>
          </a:scene3d>
          <a:sp3d>
            <a:bevelT w="165100" prst="coolSlant"/>
          </a:sp3d>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600" b="1"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Population Growth and Housing</a:t>
            </a:r>
            <a:endParaRPr lang="en-IE"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Rectangle: Diagonal Corners Rounded 18">
            <a:extLst>
              <a:ext uri="{FF2B5EF4-FFF2-40B4-BE49-F238E27FC236}">
                <a16:creationId xmlns:a16="http://schemas.microsoft.com/office/drawing/2014/main" id="{AC6BC1E1-4238-4724-85EE-2CCE7FFA8D6B}"/>
              </a:ext>
            </a:extLst>
          </p:cNvPr>
          <p:cNvSpPr/>
          <p:nvPr/>
        </p:nvSpPr>
        <p:spPr>
          <a:xfrm>
            <a:off x="5244505" y="4467380"/>
            <a:ext cx="1293302" cy="1064972"/>
          </a:xfrm>
          <a:prstGeom prst="round2DiagRect">
            <a:avLst/>
          </a:prstGeom>
          <a:solidFill>
            <a:sysClr val="window" lastClr="FFFFFF">
              <a:alpha val="15000"/>
            </a:sysClr>
          </a:solidFill>
          <a:ln w="19050" cap="flat" cmpd="sng" algn="ctr">
            <a:solidFill>
              <a:srgbClr val="70AD47">
                <a:lumMod val="75000"/>
              </a:srgbClr>
            </a:solidFill>
            <a:prstDash val="solid"/>
            <a:miter lim="800000"/>
          </a:ln>
          <a:effectLst/>
          <a:scene3d>
            <a:camera prst="orthographicFront"/>
            <a:lightRig rig="threePt" dir="t"/>
          </a:scene3d>
          <a:sp3d>
            <a:bevelT w="165100" prst="coolSlant"/>
          </a:sp3d>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600" b="1"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Sustainable Movement</a:t>
            </a:r>
            <a:endParaRPr lang="en-IE"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descr="A crowd of people skiing on the snow&#10;&#10;Description automatically generated">
            <a:extLst>
              <a:ext uri="{FF2B5EF4-FFF2-40B4-BE49-F238E27FC236}">
                <a16:creationId xmlns:a16="http://schemas.microsoft.com/office/drawing/2014/main" id="{4656C86B-3F79-4E54-B8AC-C41D2517733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72799" y="1335222"/>
            <a:ext cx="1668241" cy="1251181"/>
          </a:xfrm>
          <a:prstGeom prst="rect">
            <a:avLst/>
          </a:prstGeom>
        </p:spPr>
      </p:pic>
      <p:pic>
        <p:nvPicPr>
          <p:cNvPr id="6" name="Picture 5" descr="A group of people in a garden&#10;&#10;Description automatically generated">
            <a:extLst>
              <a:ext uri="{FF2B5EF4-FFF2-40B4-BE49-F238E27FC236}">
                <a16:creationId xmlns:a16="http://schemas.microsoft.com/office/drawing/2014/main" id="{ACD7F71F-AC81-4AF0-A516-3B6E804B2A6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66389" y="2844800"/>
            <a:ext cx="1837267" cy="1015870"/>
          </a:xfrm>
          <a:prstGeom prst="rect">
            <a:avLst/>
          </a:prstGeom>
        </p:spPr>
      </p:pic>
      <p:pic>
        <p:nvPicPr>
          <p:cNvPr id="20" name="Picture 19" descr="A view of a city&#10;&#10;Description automatically generated">
            <a:extLst>
              <a:ext uri="{FF2B5EF4-FFF2-40B4-BE49-F238E27FC236}">
                <a16:creationId xmlns:a16="http://schemas.microsoft.com/office/drawing/2014/main" id="{1AA54FE1-0592-4DEA-B8E7-DDA94CB0BE6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31541" y="4443587"/>
            <a:ext cx="1785634" cy="1004419"/>
          </a:xfrm>
          <a:prstGeom prst="rect">
            <a:avLst/>
          </a:prstGeom>
        </p:spPr>
      </p:pic>
      <p:pic>
        <p:nvPicPr>
          <p:cNvPr id="23" name="Picture 22" descr="A picture containing outdoor, man, riding, court&#10;&#10;Description automatically generated">
            <a:extLst>
              <a:ext uri="{FF2B5EF4-FFF2-40B4-BE49-F238E27FC236}">
                <a16:creationId xmlns:a16="http://schemas.microsoft.com/office/drawing/2014/main" id="{18B55399-FD40-4B8A-9FB5-8F114270DFC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676568" y="1487618"/>
            <a:ext cx="1726248" cy="1014318"/>
          </a:xfrm>
          <a:prstGeom prst="rect">
            <a:avLst/>
          </a:prstGeom>
        </p:spPr>
      </p:pic>
      <p:pic>
        <p:nvPicPr>
          <p:cNvPr id="25" name="Picture 24" descr="A large white building&#10;&#10;Description automatically generated">
            <a:extLst>
              <a:ext uri="{FF2B5EF4-FFF2-40B4-BE49-F238E27FC236}">
                <a16:creationId xmlns:a16="http://schemas.microsoft.com/office/drawing/2014/main" id="{7691BAC9-8AEE-40C6-96BC-C998EA49B9A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713688" y="2898130"/>
            <a:ext cx="1726248" cy="1148740"/>
          </a:xfrm>
          <a:prstGeom prst="rect">
            <a:avLst/>
          </a:prstGeom>
        </p:spPr>
      </p:pic>
      <p:pic>
        <p:nvPicPr>
          <p:cNvPr id="27" name="Picture 26" descr="A view of a mountain&#10;&#10;Description automatically generated">
            <a:extLst>
              <a:ext uri="{FF2B5EF4-FFF2-40B4-BE49-F238E27FC236}">
                <a16:creationId xmlns:a16="http://schemas.microsoft.com/office/drawing/2014/main" id="{EA5ECFB3-4D45-4066-B828-1C20780B5E0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377937" y="1415140"/>
            <a:ext cx="1661589" cy="1086796"/>
          </a:xfrm>
          <a:prstGeom prst="rect">
            <a:avLst/>
          </a:prstGeom>
        </p:spPr>
      </p:pic>
      <p:pic>
        <p:nvPicPr>
          <p:cNvPr id="1026" name="Picture 2" descr="Murcia to add 20 km of bike lanes (Spain) | Eltis">
            <a:extLst>
              <a:ext uri="{FF2B5EF4-FFF2-40B4-BE49-F238E27FC236}">
                <a16:creationId xmlns:a16="http://schemas.microsoft.com/office/drawing/2014/main" id="{0EE0F5F9-135D-4D15-9321-2B40E388C67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686190" y="4342206"/>
            <a:ext cx="1785634" cy="119100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ain and floods bring road closures and disruption">
            <a:extLst>
              <a:ext uri="{FF2B5EF4-FFF2-40B4-BE49-F238E27FC236}">
                <a16:creationId xmlns:a16="http://schemas.microsoft.com/office/drawing/2014/main" id="{A4979C67-1741-4379-B934-F1BC57964C1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249452" y="4264418"/>
            <a:ext cx="1653127" cy="1190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25655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4B303998-E092-4229-B28B-1AC989C5DDB1}"/>
              </a:ext>
            </a:extLst>
          </p:cNvPr>
          <p:cNvSpPr txBox="1"/>
          <p:nvPr/>
        </p:nvSpPr>
        <p:spPr>
          <a:xfrm>
            <a:off x="6125995" y="6534797"/>
            <a:ext cx="5267093" cy="307777"/>
          </a:xfrm>
          <a:prstGeom prst="rect">
            <a:avLst/>
          </a:prstGeom>
          <a:noFill/>
        </p:spPr>
        <p:txBody>
          <a:bodyPr wrap="square" rtlCol="0">
            <a:spAutoFit/>
          </a:bodyPr>
          <a:lstStyle/>
          <a:p>
            <a:r>
              <a:rPr lang="en-IE" sz="1400" b="1" dirty="0">
                <a:latin typeface="Arial" panose="020B0604020202020204" pitchFamily="34" charset="0"/>
                <a:cs typeface="Arial" panose="020B0604020202020204" pitchFamily="34" charset="0"/>
              </a:rPr>
              <a:t>2022 - 2028 Development Plan - Density Framework</a:t>
            </a:r>
          </a:p>
        </p:txBody>
      </p:sp>
      <p:grpSp>
        <p:nvGrpSpPr>
          <p:cNvPr id="16" name="Group 15">
            <a:extLst>
              <a:ext uri="{FF2B5EF4-FFF2-40B4-BE49-F238E27FC236}">
                <a16:creationId xmlns:a16="http://schemas.microsoft.com/office/drawing/2014/main" id="{82D9617C-E447-46FE-9812-C9DA318401FB}"/>
              </a:ext>
            </a:extLst>
          </p:cNvPr>
          <p:cNvGrpSpPr/>
          <p:nvPr/>
        </p:nvGrpSpPr>
        <p:grpSpPr>
          <a:xfrm>
            <a:off x="137813" y="6042678"/>
            <a:ext cx="11624979" cy="746241"/>
            <a:chOff x="137813" y="6009122"/>
            <a:chExt cx="11624979" cy="746241"/>
          </a:xfrm>
        </p:grpSpPr>
        <p:pic>
          <p:nvPicPr>
            <p:cNvPr id="18" name="Picture 17">
              <a:extLst>
                <a:ext uri="{FF2B5EF4-FFF2-40B4-BE49-F238E27FC236}">
                  <a16:creationId xmlns:a16="http://schemas.microsoft.com/office/drawing/2014/main" id="{9DC92F38-5019-48EA-B85F-2C9D78568487}"/>
                </a:ext>
              </a:extLst>
            </p:cNvPr>
            <p:cNvPicPr/>
            <p:nvPr/>
          </p:nvPicPr>
          <p:blipFill>
            <a:blip r:embed="rId3" cstate="print">
              <a:alphaModFix/>
              <a:extLst>
                <a:ext uri="{28A0092B-C50C-407E-A947-70E740481C1C}">
                  <a14:useLocalDpi xmlns:a14="http://schemas.microsoft.com/office/drawing/2010/main" val="0"/>
                </a:ext>
              </a:extLst>
            </a:blip>
            <a:stretch>
              <a:fillRect/>
            </a:stretch>
          </p:blipFill>
          <p:spPr>
            <a:xfrm>
              <a:off x="137813" y="6009122"/>
              <a:ext cx="2185510" cy="680927"/>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pic>
          <p:nvPicPr>
            <p:cNvPr id="21" name="Picture 20">
              <a:extLst>
                <a:ext uri="{FF2B5EF4-FFF2-40B4-BE49-F238E27FC236}">
                  <a16:creationId xmlns:a16="http://schemas.microsoft.com/office/drawing/2014/main" id="{3CFD6BFA-7BB4-4095-A142-03A885DFBB3B}"/>
                </a:ext>
              </a:extLst>
            </p:cNvPr>
            <p:cNvPicPr>
              <a:picLocks noChangeAspect="1"/>
            </p:cNvPicPr>
            <p:nvPr/>
          </p:nvPicPr>
          <p:blipFill>
            <a:blip r:embed="rId4"/>
            <a:stretch>
              <a:fillRect/>
            </a:stretch>
          </p:blipFill>
          <p:spPr>
            <a:xfrm>
              <a:off x="2435290" y="6009122"/>
              <a:ext cx="9327502" cy="746241"/>
            </a:xfrm>
            <a:prstGeom prst="rect">
              <a:avLst/>
            </a:prstGeom>
          </p:spPr>
        </p:pic>
      </p:grpSp>
      <p:sp>
        <p:nvSpPr>
          <p:cNvPr id="13" name="TextBox 12">
            <a:extLst>
              <a:ext uri="{FF2B5EF4-FFF2-40B4-BE49-F238E27FC236}">
                <a16:creationId xmlns:a16="http://schemas.microsoft.com/office/drawing/2014/main" id="{3F093361-EC28-441F-8844-84F2EB771FD5}"/>
              </a:ext>
            </a:extLst>
          </p:cNvPr>
          <p:cNvSpPr txBox="1"/>
          <p:nvPr/>
        </p:nvSpPr>
        <p:spPr>
          <a:xfrm>
            <a:off x="286951" y="246615"/>
            <a:ext cx="10138928" cy="646331"/>
          </a:xfrm>
          <a:prstGeom prst="rect">
            <a:avLst/>
          </a:prstGeom>
          <a:noFill/>
        </p:spPr>
        <p:txBody>
          <a:bodyPr wrap="square" rtlCol="0">
            <a:spAutoFit/>
          </a:bodyPr>
          <a:lstStyle/>
          <a:p>
            <a:pPr>
              <a:spcBef>
                <a:spcPts val="600"/>
              </a:spcBef>
              <a:spcAft>
                <a:spcPts val="600"/>
              </a:spcAft>
            </a:pPr>
            <a:r>
              <a:rPr lang="en-US" altLang="en-US" sz="3600" b="1" dirty="0">
                <a:solidFill>
                  <a:srgbClr val="002060"/>
                </a:solidFill>
              </a:rPr>
              <a:t>SPC Consultation and Feedback – Policy Formulation </a:t>
            </a:r>
            <a:r>
              <a:rPr lang="en-US" altLang="en-US" sz="3200" b="1" dirty="0">
                <a:solidFill>
                  <a:schemeClr val="accent2"/>
                </a:solidFill>
              </a:rPr>
              <a:t>  </a:t>
            </a:r>
          </a:p>
        </p:txBody>
      </p:sp>
      <p:pic>
        <p:nvPicPr>
          <p:cNvPr id="19" name="Picture 18">
            <a:extLst>
              <a:ext uri="{FF2B5EF4-FFF2-40B4-BE49-F238E27FC236}">
                <a16:creationId xmlns:a16="http://schemas.microsoft.com/office/drawing/2014/main" id="{A70CE381-4F02-47FA-B0FE-03003594C73B}"/>
              </a:ext>
            </a:extLst>
          </p:cNvPr>
          <p:cNvPicPr>
            <a:picLocks noChangeAspect="1"/>
          </p:cNvPicPr>
          <p:nvPr/>
        </p:nvPicPr>
        <p:blipFill>
          <a:blip r:embed="rId5"/>
          <a:stretch>
            <a:fillRect/>
          </a:stretch>
        </p:blipFill>
        <p:spPr>
          <a:xfrm>
            <a:off x="7582382" y="1191520"/>
            <a:ext cx="2843497" cy="4038774"/>
          </a:xfrm>
          <a:prstGeom prst="rect">
            <a:avLst/>
          </a:prstGeom>
          <a:ln>
            <a:solidFill>
              <a:schemeClr val="bg2">
                <a:lumMod val="75000"/>
              </a:schemeClr>
            </a:solidFill>
          </a:ln>
          <a:effectLst>
            <a:outerShdw blurRad="50800" dist="38100" dir="13500000" sx="102000" sy="102000" algn="br" rotWithShape="0">
              <a:prstClr val="black">
                <a:alpha val="43000"/>
              </a:prstClr>
            </a:outerShdw>
          </a:effectLst>
        </p:spPr>
      </p:pic>
      <p:sp>
        <p:nvSpPr>
          <p:cNvPr id="3" name="TextBox 2">
            <a:extLst>
              <a:ext uri="{FF2B5EF4-FFF2-40B4-BE49-F238E27FC236}">
                <a16:creationId xmlns:a16="http://schemas.microsoft.com/office/drawing/2014/main" id="{722A1BED-CB6A-40CA-812D-952906A4C68A}"/>
              </a:ext>
            </a:extLst>
          </p:cNvPr>
          <p:cNvSpPr txBox="1"/>
          <p:nvPr/>
        </p:nvSpPr>
        <p:spPr>
          <a:xfrm>
            <a:off x="515007" y="1355834"/>
            <a:ext cx="6547945" cy="3416320"/>
          </a:xfrm>
          <a:prstGeom prst="rect">
            <a:avLst/>
          </a:prstGeom>
          <a:noFill/>
        </p:spPr>
        <p:txBody>
          <a:bodyPr wrap="square" rtlCol="0">
            <a:spAutoFit/>
          </a:bodyPr>
          <a:lstStyle/>
          <a:p>
            <a:pPr marL="285750" indent="-285750">
              <a:lnSpc>
                <a:spcPct val="150000"/>
              </a:lnSpc>
              <a:spcAft>
                <a:spcPts val="600"/>
              </a:spcAft>
              <a:buFont typeface="Arial" panose="020B0604020202020204" pitchFamily="34" charset="0"/>
              <a:buChar char="•"/>
            </a:pPr>
            <a:r>
              <a:rPr lang="en-IE" sz="2800" dirty="0">
                <a:solidFill>
                  <a:schemeClr val="accent1">
                    <a:lumMod val="50000"/>
                  </a:schemeClr>
                </a:solidFill>
              </a:rPr>
              <a:t>SPC meetings</a:t>
            </a:r>
          </a:p>
          <a:p>
            <a:pPr marL="285750" indent="-285750">
              <a:lnSpc>
                <a:spcPct val="150000"/>
              </a:lnSpc>
              <a:spcAft>
                <a:spcPts val="600"/>
              </a:spcAft>
              <a:buFont typeface="Arial" panose="020B0604020202020204" pitchFamily="34" charset="0"/>
              <a:buChar char="•"/>
            </a:pPr>
            <a:r>
              <a:rPr lang="en-IE" sz="2800" dirty="0">
                <a:solidFill>
                  <a:schemeClr val="accent1">
                    <a:lumMod val="50000"/>
                  </a:schemeClr>
                </a:solidFill>
              </a:rPr>
              <a:t>Between meetings?</a:t>
            </a:r>
          </a:p>
          <a:p>
            <a:pPr marL="285750" indent="-285750">
              <a:lnSpc>
                <a:spcPct val="150000"/>
              </a:lnSpc>
              <a:spcAft>
                <a:spcPts val="600"/>
              </a:spcAft>
              <a:buFont typeface="Arial" panose="020B0604020202020204" pitchFamily="34" charset="0"/>
              <a:buChar char="•"/>
            </a:pPr>
            <a:r>
              <a:rPr lang="en-IE" sz="2800" dirty="0">
                <a:solidFill>
                  <a:schemeClr val="accent1">
                    <a:lumMod val="50000"/>
                  </a:schemeClr>
                </a:solidFill>
              </a:rPr>
              <a:t>Identification of SPC key issues</a:t>
            </a:r>
          </a:p>
          <a:p>
            <a:pPr marL="285750" indent="-285750">
              <a:lnSpc>
                <a:spcPct val="150000"/>
              </a:lnSpc>
              <a:spcAft>
                <a:spcPts val="600"/>
              </a:spcAft>
              <a:buFont typeface="Arial" panose="020B0604020202020204" pitchFamily="34" charset="0"/>
              <a:buChar char="•"/>
            </a:pPr>
            <a:r>
              <a:rPr lang="en-IE" sz="2800" dirty="0">
                <a:solidFill>
                  <a:schemeClr val="accent1">
                    <a:lumMod val="50000"/>
                  </a:schemeClr>
                </a:solidFill>
              </a:rPr>
              <a:t>Formulation of relevant policies</a:t>
            </a:r>
          </a:p>
          <a:p>
            <a:pPr marL="285750" indent="-285750">
              <a:buFont typeface="Arial" panose="020B0604020202020204" pitchFamily="34" charset="0"/>
              <a:buChar char="•"/>
            </a:pPr>
            <a:endParaRPr lang="en-IE" sz="2800" dirty="0"/>
          </a:p>
        </p:txBody>
      </p:sp>
    </p:spTree>
    <p:extLst>
      <p:ext uri="{BB962C8B-B14F-4D97-AF65-F5344CB8AC3E}">
        <p14:creationId xmlns:p14="http://schemas.microsoft.com/office/powerpoint/2010/main" val="40659489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420</TotalTime>
  <Words>4642</Words>
  <Application>Microsoft Office PowerPoint</Application>
  <PresentationFormat>Widescreen</PresentationFormat>
  <Paragraphs>241</Paragraphs>
  <Slides>8</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Hazel Craigie</dc:creator>
  <cp:lastModifiedBy>Hazel Craigie</cp:lastModifiedBy>
  <cp:revision>15</cp:revision>
  <dcterms:created xsi:type="dcterms:W3CDTF">2020-05-11T10:42:04Z</dcterms:created>
  <dcterms:modified xsi:type="dcterms:W3CDTF">2020-05-25T14:40:37Z</dcterms:modified>
</cp:coreProperties>
</file>