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66" r:id="rId2"/>
    <p:sldId id="306" r:id="rId3"/>
    <p:sldId id="341" r:id="rId4"/>
    <p:sldId id="340" r:id="rId5"/>
    <p:sldId id="343" r:id="rId6"/>
    <p:sldId id="344" r:id="rId7"/>
    <p:sldId id="258" r:id="rId8"/>
    <p:sldId id="346" r:id="rId9"/>
    <p:sldId id="362" r:id="rId10"/>
    <p:sldId id="332" r:id="rId11"/>
    <p:sldId id="363" r:id="rId12"/>
    <p:sldId id="345" r:id="rId13"/>
    <p:sldId id="364" r:id="rId14"/>
    <p:sldId id="322" r:id="rId15"/>
    <p:sldId id="349" r:id="rId16"/>
    <p:sldId id="347" r:id="rId17"/>
    <p:sldId id="348" r:id="rId18"/>
    <p:sldId id="324" r:id="rId19"/>
    <p:sldId id="337" r:id="rId20"/>
    <p:sldId id="338" r:id="rId21"/>
    <p:sldId id="352" r:id="rId22"/>
    <p:sldId id="351" r:id="rId23"/>
    <p:sldId id="354" r:id="rId24"/>
    <p:sldId id="355" r:id="rId25"/>
    <p:sldId id="353" r:id="rId26"/>
    <p:sldId id="304" r:id="rId27"/>
    <p:sldId id="360" r:id="rId28"/>
    <p:sldId id="361" r:id="rId29"/>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userDrawn="1">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59" autoAdjust="0"/>
    <p:restoredTop sz="94660"/>
  </p:normalViewPr>
  <p:slideViewPr>
    <p:cSldViewPr snapToGrid="0">
      <p:cViewPr varScale="1">
        <p:scale>
          <a:sx n="67" d="100"/>
          <a:sy n="67" d="100"/>
        </p:scale>
        <p:origin x="996" y="44"/>
      </p:cViewPr>
      <p:guideLst>
        <p:guide orient="horz"/>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18956BF4-86D6-4997-B325-1D75EA08AD7E}" type="datetimeFigureOut">
              <a:rPr lang="en-IE" smtClean="0"/>
              <a:t>21/05/2020</a:t>
            </a:fld>
            <a:endParaRPr lang="en-IE" dirty="0"/>
          </a:p>
        </p:txBody>
      </p:sp>
      <p:sp>
        <p:nvSpPr>
          <p:cNvPr id="4" name="Slide Image Placeholder 3"/>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A2D11A82-9A8E-48EC-9D89-EA9B6AB93C45}" type="slidenum">
              <a:rPr lang="en-IE" smtClean="0"/>
              <a:t>‹#›</a:t>
            </a:fld>
            <a:endParaRPr lang="en-IE" dirty="0"/>
          </a:p>
        </p:txBody>
      </p:sp>
    </p:spTree>
    <p:extLst>
      <p:ext uri="{BB962C8B-B14F-4D97-AF65-F5344CB8AC3E}">
        <p14:creationId xmlns:p14="http://schemas.microsoft.com/office/powerpoint/2010/main" val="156387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21/05/2020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58209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21/05/2020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148477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21/05/2020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91701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21/05/2020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285913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1EEB4D-905E-4893-AE0A-34851A8B8E85}" type="datetimeFigureOut">
              <a:rPr lang="en-IE" smtClean="0"/>
              <a:t>21/05/2020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246119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1EEB4D-905E-4893-AE0A-34851A8B8E85}" type="datetimeFigureOut">
              <a:rPr lang="en-IE" smtClean="0"/>
              <a:t>21/05/2020</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288061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1EEB4D-905E-4893-AE0A-34851A8B8E85}" type="datetimeFigureOut">
              <a:rPr lang="en-IE" smtClean="0"/>
              <a:t>21/05/2020</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397838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1EEB4D-905E-4893-AE0A-34851A8B8E85}" type="datetimeFigureOut">
              <a:rPr lang="en-IE" smtClean="0"/>
              <a:t>21/05/2020</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330609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EEB4D-905E-4893-AE0A-34851A8B8E85}" type="datetimeFigureOut">
              <a:rPr lang="en-IE" smtClean="0"/>
              <a:t>21/05/2020</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260407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21/05/2020</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414330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21/05/2020</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dirty="0"/>
          </a:p>
        </p:txBody>
      </p:sp>
    </p:spTree>
    <p:extLst>
      <p:ext uri="{BB962C8B-B14F-4D97-AF65-F5344CB8AC3E}">
        <p14:creationId xmlns:p14="http://schemas.microsoft.com/office/powerpoint/2010/main" val="189850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EEB4D-905E-4893-AE0A-34851A8B8E85}" type="datetimeFigureOut">
              <a:rPr lang="en-IE" smtClean="0"/>
              <a:t>21/05/2020</a:t>
            </a:fld>
            <a:endParaRPr lang="en-IE"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12019-8E48-4DF3-B5AD-273A550E8C9D}" type="slidenum">
              <a:rPr lang="en-IE" smtClean="0"/>
              <a:t>‹#›</a:t>
            </a:fld>
            <a:endParaRPr lang="en-IE" dirty="0"/>
          </a:p>
        </p:txBody>
      </p:sp>
    </p:spTree>
    <p:extLst>
      <p:ext uri="{BB962C8B-B14F-4D97-AF65-F5344CB8AC3E}">
        <p14:creationId xmlns:p14="http://schemas.microsoft.com/office/powerpoint/2010/main" val="590489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p:cNvSpPr txBox="1"/>
          <p:nvPr/>
        </p:nvSpPr>
        <p:spPr>
          <a:xfrm>
            <a:off x="346323" y="2864414"/>
            <a:ext cx="8299939" cy="2554545"/>
          </a:xfrm>
          <a:prstGeom prst="rect">
            <a:avLst/>
          </a:prstGeom>
          <a:noFill/>
        </p:spPr>
        <p:txBody>
          <a:bodyPr wrap="square" rtlCol="0">
            <a:spAutoFit/>
          </a:bodyPr>
          <a:lstStyle/>
          <a:p>
            <a:r>
              <a:rPr lang="en-IE" sz="3200" b="1" dirty="0">
                <a:solidFill>
                  <a:schemeClr val="bg1"/>
                </a:solidFill>
                <a:latin typeface="Times New Roman" panose="02020603050405020304" pitchFamily="18" charset="0"/>
                <a:cs typeface="Times New Roman" panose="02020603050405020304" pitchFamily="18" charset="0"/>
              </a:rPr>
              <a:t>SHD Application</a:t>
            </a:r>
            <a:r>
              <a:rPr lang="en-IE" sz="3200" dirty="0">
                <a:solidFill>
                  <a:schemeClr val="bg1"/>
                </a:solidFill>
                <a:latin typeface="Times New Roman" panose="02020603050405020304" pitchFamily="18" charset="0"/>
                <a:cs typeface="Times New Roman" panose="02020603050405020304" pitchFamily="18" charset="0"/>
              </a:rPr>
              <a:t>: </a:t>
            </a:r>
          </a:p>
          <a:p>
            <a:r>
              <a:rPr lang="en-IE" sz="3200" dirty="0">
                <a:solidFill>
                  <a:schemeClr val="bg1"/>
                </a:solidFill>
                <a:latin typeface="Times New Roman" panose="02020603050405020304" pitchFamily="18" charset="0"/>
                <a:cs typeface="Times New Roman" panose="02020603050405020304" pitchFamily="18" charset="0"/>
              </a:rPr>
              <a:t>Kennelsfort Road Lower, Palmerstown.</a:t>
            </a:r>
          </a:p>
          <a:p>
            <a:r>
              <a:rPr lang="en-IE" sz="3200" b="1" dirty="0">
                <a:solidFill>
                  <a:schemeClr val="bg1"/>
                </a:solidFill>
                <a:latin typeface="Times New Roman" panose="02020603050405020304" pitchFamily="18" charset="0"/>
                <a:cs typeface="Times New Roman" panose="02020603050405020304" pitchFamily="18" charset="0"/>
              </a:rPr>
              <a:t>SDCC Ref: SHD3ABP-307092-20</a:t>
            </a:r>
          </a:p>
          <a:p>
            <a:r>
              <a:rPr lang="en-IE" sz="3200" b="1" dirty="0">
                <a:solidFill>
                  <a:schemeClr val="bg1"/>
                </a:solidFill>
                <a:latin typeface="Times New Roman" panose="02020603050405020304" pitchFamily="18" charset="0"/>
                <a:cs typeface="Times New Roman" panose="02020603050405020304" pitchFamily="18" charset="0"/>
              </a:rPr>
              <a:t>Applicant</a:t>
            </a:r>
            <a:r>
              <a:rPr lang="en-IE" sz="3200" dirty="0">
                <a:solidFill>
                  <a:schemeClr val="bg1"/>
                </a:solidFill>
                <a:latin typeface="Times New Roman" panose="02020603050405020304" pitchFamily="18" charset="0"/>
                <a:cs typeface="Times New Roman" panose="02020603050405020304" pitchFamily="18" charset="0"/>
              </a:rPr>
              <a:t>: Randelswood Holdings Ltd.</a:t>
            </a:r>
          </a:p>
          <a:p>
            <a:r>
              <a:rPr lang="en-IE" sz="3200" dirty="0">
                <a:solidFill>
                  <a:schemeClr val="bg1"/>
                </a:solidFill>
                <a:latin typeface="Times New Roman" panose="02020603050405020304" pitchFamily="18" charset="0"/>
                <a:cs typeface="Times New Roman" panose="02020603050405020304" pitchFamily="18" charset="0"/>
              </a:rPr>
              <a:t>26/05/2020</a:t>
            </a:r>
          </a:p>
        </p:txBody>
      </p:sp>
      <p:cxnSp>
        <p:nvCxnSpPr>
          <p:cNvPr id="5" name="Straight Connector 4"/>
          <p:cNvCxnSpPr/>
          <p:nvPr/>
        </p:nvCxnSpPr>
        <p:spPr>
          <a:xfrm>
            <a:off x="346323" y="2751026"/>
            <a:ext cx="3506662" cy="156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
        <p:nvSpPr>
          <p:cNvPr id="8" name="TextBox 7"/>
          <p:cNvSpPr txBox="1"/>
          <p:nvPr/>
        </p:nvSpPr>
        <p:spPr>
          <a:xfrm>
            <a:off x="6427915" y="5356092"/>
            <a:ext cx="2467216" cy="523220"/>
          </a:xfrm>
          <a:prstGeom prst="rect">
            <a:avLst/>
          </a:prstGeom>
          <a:noFill/>
        </p:spPr>
        <p:txBody>
          <a:bodyPr wrap="square" rtlCol="0">
            <a:spAutoFit/>
          </a:bodyPr>
          <a:lstStyle/>
          <a:p>
            <a:r>
              <a:rPr lang="en-IE" sz="1400" b="1" dirty="0">
                <a:solidFill>
                  <a:schemeClr val="accent5">
                    <a:lumMod val="60000"/>
                    <a:lumOff val="40000"/>
                  </a:schemeClr>
                </a:solidFill>
              </a:rPr>
              <a:t>Fiona Redmond</a:t>
            </a:r>
          </a:p>
          <a:p>
            <a:r>
              <a:rPr lang="en-IE" sz="1400" b="1" dirty="0">
                <a:solidFill>
                  <a:schemeClr val="accent5">
                    <a:lumMod val="60000"/>
                    <a:lumOff val="40000"/>
                  </a:schemeClr>
                </a:solidFill>
              </a:rPr>
              <a:t>Senior Executive Planner</a:t>
            </a:r>
          </a:p>
        </p:txBody>
      </p:sp>
    </p:spTree>
    <p:extLst>
      <p:ext uri="{BB962C8B-B14F-4D97-AF65-F5344CB8AC3E}">
        <p14:creationId xmlns:p14="http://schemas.microsoft.com/office/powerpoint/2010/main" val="2564218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485" y="434162"/>
            <a:ext cx="8709030" cy="5509200"/>
          </a:xfrm>
          <a:prstGeom prst="rect">
            <a:avLst/>
          </a:prstGeom>
          <a:noFill/>
        </p:spPr>
        <p:txBody>
          <a:bodyPr wrap="square" rtlCol="0">
            <a:spAutoFit/>
          </a:bodyPr>
          <a:lstStyle/>
          <a:p>
            <a:pPr>
              <a:lnSpc>
                <a:spcPct val="200000"/>
              </a:lnSpc>
            </a:pPr>
            <a:r>
              <a:rPr lang="en-IE" b="1" dirty="0">
                <a:solidFill>
                  <a:srgbClr val="0070C0"/>
                </a:solidFill>
                <a:latin typeface="Times New Roman" panose="02020603050405020304" pitchFamily="18" charset="0"/>
                <a:cs typeface="Times New Roman" panose="02020603050405020304" pitchFamily="18" charset="0"/>
              </a:rPr>
              <a:t>ABP Opinion – Summary of Items requiring clarification/ amendment</a:t>
            </a:r>
            <a:endParaRPr lang="en-IE" dirty="0"/>
          </a:p>
          <a:p>
            <a:endParaRPr lang="en-IE" sz="1600" dirty="0">
              <a:solidFill>
                <a:srgbClr val="0070C0"/>
              </a:solidFill>
              <a:latin typeface="Times New Roman" panose="02020603050405020304" pitchFamily="18" charset="0"/>
              <a:cs typeface="Times New Roman" panose="02020603050405020304" pitchFamily="18" charset="0"/>
            </a:endParaRPr>
          </a:p>
          <a:p>
            <a:r>
              <a:rPr lang="en-IE" b="1" dirty="0">
                <a:solidFill>
                  <a:srgbClr val="0070C0"/>
                </a:solidFill>
                <a:latin typeface="Times New Roman" panose="02020603050405020304" pitchFamily="18" charset="0"/>
                <a:cs typeface="Times New Roman" panose="02020603050405020304" pitchFamily="18" charset="0"/>
              </a:rPr>
              <a:t>Item 1- Development Strategy</a:t>
            </a:r>
          </a:p>
          <a:p>
            <a:r>
              <a:rPr lang="en-IE" dirty="0">
                <a:latin typeface="Times New Roman" panose="02020603050405020304" pitchFamily="18" charset="0"/>
                <a:cs typeface="Times New Roman" panose="02020603050405020304" pitchFamily="18" charset="0"/>
              </a:rPr>
              <a:t>Further consideration/justification of the documents as they relate to:</a:t>
            </a:r>
          </a:p>
          <a:p>
            <a:r>
              <a:rPr lang="en-IE" dirty="0">
                <a:latin typeface="Times New Roman" panose="02020603050405020304" pitchFamily="18" charset="0"/>
                <a:cs typeface="Times New Roman" panose="02020603050405020304" pitchFamily="18" charset="0"/>
              </a:rPr>
              <a:t>- Alignment, massing, scale and articulation of blocks when viewed along the R148. Design strategy to provide for optimal architectural response to the site and to have regard to Urban Design Manual. Design depths and disposition of blocks, particularly Block A. Block C in terms of impact on residential properties to the north and interface with public open space. Quality of proposed open space and public realm. Landscaping proposals, finishes etc. </a:t>
            </a:r>
          </a:p>
          <a:p>
            <a:r>
              <a:rPr lang="en-IE" dirty="0">
                <a:latin typeface="Times New Roman" panose="02020603050405020304" pitchFamily="18" charset="0"/>
                <a:cs typeface="Times New Roman" panose="02020603050405020304" pitchFamily="18" charset="0"/>
              </a:rPr>
              <a:t>The further consideration of these issues may require an amendment to the documents and/or design proposals submitted. </a:t>
            </a:r>
          </a:p>
          <a:p>
            <a:endParaRPr lang="en-IE" b="1" dirty="0">
              <a:solidFill>
                <a:srgbClr val="0070C0"/>
              </a:solidFill>
              <a:latin typeface="Times New Roman" panose="02020603050405020304" pitchFamily="18" charset="0"/>
              <a:cs typeface="Times New Roman" panose="02020603050405020304" pitchFamily="18" charset="0"/>
            </a:endParaRPr>
          </a:p>
          <a:p>
            <a:r>
              <a:rPr lang="en-IE" b="1" dirty="0">
                <a:solidFill>
                  <a:srgbClr val="0070C0"/>
                </a:solidFill>
                <a:latin typeface="Times New Roman" panose="02020603050405020304" pitchFamily="18" charset="0"/>
                <a:cs typeface="Times New Roman" panose="02020603050405020304" pitchFamily="18" charset="0"/>
              </a:rPr>
              <a:t>Item 2 – Residential Amenity</a:t>
            </a:r>
          </a:p>
          <a:p>
            <a:r>
              <a:rPr lang="en-IE" dirty="0">
                <a:latin typeface="Times New Roman" panose="02020603050405020304" pitchFamily="18" charset="0"/>
                <a:cs typeface="Times New Roman" panose="02020603050405020304" pitchFamily="18" charset="0"/>
              </a:rPr>
              <a:t>Further consideration/justification of the documents as they relate to:</a:t>
            </a:r>
          </a:p>
          <a:p>
            <a:r>
              <a:rPr lang="en-IE" dirty="0">
                <a:latin typeface="Times New Roman" panose="02020603050405020304" pitchFamily="18" charset="0"/>
                <a:cs typeface="Times New Roman" panose="02020603050405020304" pitchFamily="18" charset="0"/>
              </a:rPr>
              <a:t>- Extent of dual aspect, sunlight and daylight in apartments, residential amenities of properties to the north, quality and location of residential support facilities. </a:t>
            </a:r>
            <a:endParaRPr lang="en-IE" b="1" dirty="0">
              <a:solidFill>
                <a:srgbClr val="0070C0"/>
              </a:solidFill>
              <a:latin typeface="Times New Roman" panose="02020603050405020304" pitchFamily="18" charset="0"/>
              <a:cs typeface="Times New Roman" panose="02020603050405020304" pitchFamily="18" charset="0"/>
            </a:endParaRPr>
          </a:p>
          <a:p>
            <a:pPr>
              <a:lnSpc>
                <a:spcPct val="200000"/>
              </a:lnSpc>
            </a:pPr>
            <a:endParaRPr lang="en-IE" sz="1600" b="1" dirty="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310602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485" y="434162"/>
            <a:ext cx="8709030" cy="5201424"/>
          </a:xfrm>
          <a:prstGeom prst="rect">
            <a:avLst/>
          </a:prstGeom>
          <a:noFill/>
        </p:spPr>
        <p:txBody>
          <a:bodyPr wrap="square" rtlCol="0">
            <a:spAutoFit/>
          </a:bodyPr>
          <a:lstStyle/>
          <a:p>
            <a:pPr>
              <a:lnSpc>
                <a:spcPct val="200000"/>
              </a:lnSpc>
            </a:pPr>
            <a:r>
              <a:rPr lang="en-IE" b="1" dirty="0">
                <a:solidFill>
                  <a:srgbClr val="0070C0"/>
                </a:solidFill>
                <a:latin typeface="Times New Roman" panose="02020603050405020304" pitchFamily="18" charset="0"/>
                <a:cs typeface="Times New Roman" panose="02020603050405020304" pitchFamily="18" charset="0"/>
              </a:rPr>
              <a:t>ABP Opinion cont’d</a:t>
            </a:r>
          </a:p>
          <a:p>
            <a:endParaRPr lang="en-IE" b="1" dirty="0">
              <a:solidFill>
                <a:srgbClr val="0070C0"/>
              </a:solidFill>
              <a:latin typeface="Times New Roman" panose="02020603050405020304" pitchFamily="18" charset="0"/>
              <a:cs typeface="Times New Roman" panose="02020603050405020304" pitchFamily="18" charset="0"/>
            </a:endParaRPr>
          </a:p>
          <a:p>
            <a:r>
              <a:rPr lang="en-IE" b="1" dirty="0">
                <a:solidFill>
                  <a:srgbClr val="0070C0"/>
                </a:solidFill>
                <a:latin typeface="Times New Roman" panose="02020603050405020304" pitchFamily="18" charset="0"/>
                <a:cs typeface="Times New Roman" panose="02020603050405020304" pitchFamily="18" charset="0"/>
              </a:rPr>
              <a:t>Item 3 – Pedestrian/ Cycle Permeability and Car Parking</a:t>
            </a:r>
          </a:p>
          <a:p>
            <a:r>
              <a:rPr lang="en-IE" dirty="0">
                <a:latin typeface="Times New Roman" panose="02020603050405020304" pitchFamily="18" charset="0"/>
                <a:cs typeface="Times New Roman" panose="02020603050405020304" pitchFamily="18" charset="0"/>
              </a:rPr>
              <a:t>Further consideration/justification of the documents as they relate to: </a:t>
            </a:r>
          </a:p>
          <a:p>
            <a:r>
              <a:rPr lang="en-IE" dirty="0">
                <a:latin typeface="Times New Roman" panose="02020603050405020304" pitchFamily="18" charset="0"/>
                <a:cs typeface="Times New Roman" panose="02020603050405020304" pitchFamily="18" charset="0"/>
              </a:rPr>
              <a:t>- Quality of public realm, future pedestrian and cyclist connections through to the Lucan Road. Clarity on upgrade works to the right of way. Extent of car parking. Justification for through route.</a:t>
            </a:r>
          </a:p>
          <a:p>
            <a:endParaRPr lang="en-IE" b="1" dirty="0">
              <a:solidFill>
                <a:srgbClr val="0070C0"/>
              </a:solidFill>
              <a:latin typeface="Times New Roman" panose="02020603050405020304" pitchFamily="18" charset="0"/>
              <a:cs typeface="Times New Roman" panose="02020603050405020304" pitchFamily="18" charset="0"/>
            </a:endParaRPr>
          </a:p>
          <a:p>
            <a:r>
              <a:rPr lang="en-IE" b="1" dirty="0">
                <a:solidFill>
                  <a:srgbClr val="0070C0"/>
                </a:solidFill>
                <a:latin typeface="Times New Roman" panose="02020603050405020304" pitchFamily="18" charset="0"/>
                <a:cs typeface="Times New Roman" panose="02020603050405020304" pitchFamily="18" charset="0"/>
              </a:rPr>
              <a:t>Item 4 – Drainage</a:t>
            </a:r>
          </a:p>
          <a:p>
            <a:r>
              <a:rPr lang="en-IE" dirty="0">
                <a:latin typeface="Times New Roman" panose="02020603050405020304" pitchFamily="18" charset="0"/>
                <a:cs typeface="Times New Roman" panose="02020603050405020304" pitchFamily="18" charset="0"/>
              </a:rPr>
              <a:t>Further consideration/justification of the documents as they relate to: </a:t>
            </a:r>
          </a:p>
          <a:p>
            <a:r>
              <a:rPr lang="en-IE" dirty="0">
                <a:latin typeface="Times New Roman" panose="02020603050405020304" pitchFamily="18" charset="0"/>
                <a:cs typeface="Times New Roman" panose="02020603050405020304" pitchFamily="18" charset="0"/>
              </a:rPr>
              <a:t>- Assessment of surface water attenuation volumes, site specific soil tests, SuDS design etc. </a:t>
            </a:r>
            <a:endParaRPr lang="en-IE" b="1" dirty="0">
              <a:solidFill>
                <a:srgbClr val="0070C0"/>
              </a:solidFill>
              <a:latin typeface="Times New Roman" panose="02020603050405020304" pitchFamily="18" charset="0"/>
              <a:cs typeface="Times New Roman" panose="02020603050405020304" pitchFamily="18" charset="0"/>
            </a:endParaRPr>
          </a:p>
          <a:p>
            <a:pPr marL="285750" indent="-285750">
              <a:lnSpc>
                <a:spcPct val="200000"/>
              </a:lnSpc>
              <a:buFont typeface="Arial" panose="020B0604020202020204" pitchFamily="34" charset="0"/>
              <a:buChar char="•"/>
            </a:pPr>
            <a:endParaRPr lang="en-IE" b="1" dirty="0">
              <a:solidFill>
                <a:srgbClr val="0070C0"/>
              </a:solidFill>
              <a:latin typeface="Times New Roman" panose="02020603050405020304" pitchFamily="18" charset="0"/>
              <a:cs typeface="Times New Roman" panose="02020603050405020304" pitchFamily="18" charset="0"/>
            </a:endParaRPr>
          </a:p>
          <a:p>
            <a:pPr>
              <a:lnSpc>
                <a:spcPct val="200000"/>
              </a:lnSpc>
            </a:pPr>
            <a:endParaRPr lang="en-IE" sz="1600" b="1" dirty="0">
              <a:solidFill>
                <a:srgbClr val="0070C0"/>
              </a:solidFill>
              <a:latin typeface="Times New Roman" panose="02020603050405020304" pitchFamily="18" charset="0"/>
              <a:cs typeface="Times New Roman" panose="02020603050405020304" pitchFamily="18" charset="0"/>
            </a:endParaRPr>
          </a:p>
          <a:p>
            <a:r>
              <a:rPr lang="en-IE" sz="16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2604219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485" y="434162"/>
            <a:ext cx="8709030" cy="5539978"/>
          </a:xfrm>
          <a:prstGeom prst="rect">
            <a:avLst/>
          </a:prstGeom>
          <a:noFill/>
        </p:spPr>
        <p:txBody>
          <a:bodyPr wrap="square" rtlCol="0">
            <a:spAutoFit/>
          </a:bodyPr>
          <a:lstStyle/>
          <a:p>
            <a:r>
              <a:rPr lang="en-IE" b="1" dirty="0">
                <a:solidFill>
                  <a:srgbClr val="0070C0"/>
                </a:solidFill>
                <a:latin typeface="Times New Roman" panose="02020603050405020304" pitchFamily="18" charset="0"/>
                <a:cs typeface="Times New Roman" panose="02020603050405020304" pitchFamily="18" charset="0"/>
              </a:rPr>
              <a:t>Summary of Specific Information to be submitted with the application: </a:t>
            </a:r>
            <a:endParaRPr lang="en-IE" dirty="0"/>
          </a:p>
          <a:p>
            <a:endParaRPr lang="en-IE" sz="1600"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1- Impact on Residential Amenity of existing residents – including analysis of daylight, overshadowing and overlooking.</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2- Architectural Report accompanied by photomontages.</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3- Phasing Plan.</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4- A site layout plan indicating what areas, if any, are to be taken in charge by the planning authority. </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5- Materials and finishes.</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6- Landscaping masterplan</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7- Resident Support Facilities- report required on support facilities, resident service and amenity areas.</a:t>
            </a:r>
          </a:p>
          <a:p>
            <a:endParaRPr lang="en-IE"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420580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485" y="434162"/>
            <a:ext cx="8709030" cy="9233297"/>
          </a:xfrm>
          <a:prstGeom prst="rect">
            <a:avLst/>
          </a:prstGeom>
          <a:noFill/>
        </p:spPr>
        <p:txBody>
          <a:bodyPr wrap="square" rtlCol="0">
            <a:spAutoFit/>
          </a:bodyPr>
          <a:lstStyle/>
          <a:p>
            <a:r>
              <a:rPr lang="en-IE" b="1" dirty="0">
                <a:solidFill>
                  <a:srgbClr val="0070C0"/>
                </a:solidFill>
                <a:latin typeface="Times New Roman" panose="02020603050405020304" pitchFamily="18" charset="0"/>
                <a:cs typeface="Times New Roman" panose="02020603050405020304" pitchFamily="18" charset="0"/>
              </a:rPr>
              <a:t>Summary of Specific Information to be submitted with the application: </a:t>
            </a:r>
            <a:endParaRPr lang="en-IE" dirty="0"/>
          </a:p>
          <a:p>
            <a:endParaRPr lang="en-IE" sz="1600"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8- Management and Operation of BTR Scheme and Building Lifecycle Report.</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9- Build to Rent Legal Agreement </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10- Housing Quality Assessment</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11- Childcare assessment - demand analysis and the likely demand for childcare places resulting from the proposed development, if any. </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12- Quality Audit and Mobility Management Plan </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13- Noise Impact Assessment </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14- Operational Waste Management Plan. </a:t>
            </a:r>
          </a:p>
          <a:p>
            <a:endParaRPr lang="en-IE" dirty="0">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15- Microclimate Study</a:t>
            </a:r>
          </a:p>
          <a:p>
            <a:endParaRPr lang="en-IE" sz="1600" dirty="0">
              <a:latin typeface="Times New Roman" panose="02020603050405020304" pitchFamily="18" charset="0"/>
              <a:cs typeface="Times New Roman" panose="02020603050405020304" pitchFamily="18" charset="0"/>
            </a:endParaRPr>
          </a:p>
          <a:p>
            <a:endParaRPr lang="en-IE" sz="1600" dirty="0">
              <a:highlight>
                <a:srgbClr val="FFFF00"/>
              </a:highlight>
              <a:latin typeface="Times New Roman" panose="02020603050405020304" pitchFamily="18" charset="0"/>
              <a:cs typeface="Times New Roman" panose="02020603050405020304" pitchFamily="18" charset="0"/>
            </a:endParaRPr>
          </a:p>
          <a:p>
            <a:pPr>
              <a:lnSpc>
                <a:spcPct val="200000"/>
              </a:lnSpc>
            </a:pPr>
            <a:endParaRPr lang="en-IE" sz="1600" b="1" dirty="0">
              <a:solidFill>
                <a:srgbClr val="0070C0"/>
              </a:solidFill>
              <a:highlight>
                <a:srgbClr val="FFFF00"/>
              </a:highlight>
              <a:latin typeface="Times New Roman" panose="02020603050405020304" pitchFamily="18" charset="0"/>
              <a:cs typeface="Times New Roman" panose="02020603050405020304" pitchFamily="18" charset="0"/>
            </a:endParaRPr>
          </a:p>
          <a:p>
            <a:pPr>
              <a:lnSpc>
                <a:spcPct val="200000"/>
              </a:lnSpc>
            </a:pPr>
            <a:endParaRPr lang="en-IE" sz="1600" b="1" dirty="0">
              <a:solidFill>
                <a:srgbClr val="0070C0"/>
              </a:solidFill>
              <a:latin typeface="Times New Roman" panose="02020603050405020304" pitchFamily="18" charset="0"/>
              <a:cs typeface="Times New Roman" panose="02020603050405020304" pitchFamily="18" charset="0"/>
            </a:endParaRPr>
          </a:p>
          <a:p>
            <a:pPr marL="285750" indent="-285750">
              <a:lnSpc>
                <a:spcPct val="200000"/>
              </a:lnSpc>
              <a:buFont typeface="Arial" panose="020B0604020202020204" pitchFamily="34" charset="0"/>
              <a:buChar char="•"/>
            </a:pPr>
            <a:endParaRPr lang="en-IE" sz="1600" b="1" dirty="0">
              <a:solidFill>
                <a:srgbClr val="0070C0"/>
              </a:solidFill>
              <a:latin typeface="Times New Roman" panose="02020603050405020304" pitchFamily="18" charset="0"/>
              <a:cs typeface="Times New Roman" panose="02020603050405020304" pitchFamily="18" charset="0"/>
            </a:endParaRPr>
          </a:p>
          <a:p>
            <a:pPr marL="285750" indent="-285750">
              <a:lnSpc>
                <a:spcPct val="200000"/>
              </a:lnSpc>
              <a:buFont typeface="Arial" panose="020B0604020202020204" pitchFamily="34" charset="0"/>
              <a:buChar char="•"/>
            </a:pPr>
            <a:endParaRPr lang="en-IE" sz="1600" b="1" dirty="0">
              <a:solidFill>
                <a:srgbClr val="0070C0"/>
              </a:solidFill>
              <a:latin typeface="Times New Roman" panose="02020603050405020304" pitchFamily="18" charset="0"/>
              <a:cs typeface="Times New Roman" panose="02020603050405020304" pitchFamily="18" charset="0"/>
            </a:endParaRPr>
          </a:p>
          <a:p>
            <a:pPr marL="285750" indent="-285750">
              <a:lnSpc>
                <a:spcPct val="200000"/>
              </a:lnSpc>
              <a:buFont typeface="Arial" panose="020B0604020202020204" pitchFamily="34" charset="0"/>
              <a:buChar char="•"/>
            </a:pPr>
            <a:endParaRPr lang="en-IE" sz="1600" b="1" dirty="0">
              <a:solidFill>
                <a:srgbClr val="0070C0"/>
              </a:solidFill>
              <a:latin typeface="Times New Roman" panose="02020603050405020304" pitchFamily="18" charset="0"/>
              <a:cs typeface="Times New Roman" panose="02020603050405020304" pitchFamily="18" charset="0"/>
            </a:endParaRPr>
          </a:p>
          <a:p>
            <a:pPr>
              <a:lnSpc>
                <a:spcPct val="200000"/>
              </a:lnSpc>
            </a:pPr>
            <a:endParaRPr lang="en-IE" sz="1600" b="1" dirty="0">
              <a:solidFill>
                <a:srgbClr val="0070C0"/>
              </a:solidFill>
              <a:latin typeface="Times New Roman" panose="02020603050405020304" pitchFamily="18" charset="0"/>
              <a:cs typeface="Times New Roman" panose="02020603050405020304" pitchFamily="18" charset="0"/>
            </a:endParaRPr>
          </a:p>
          <a:p>
            <a:r>
              <a:rPr lang="en-IE" sz="16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E"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48189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4431" y="1226043"/>
            <a:ext cx="8832024" cy="338554"/>
          </a:xfrm>
          <a:prstGeom prst="rect">
            <a:avLst/>
          </a:prstGeom>
          <a:noFill/>
        </p:spPr>
        <p:txBody>
          <a:bodyPr wrap="square" rtlCol="0">
            <a:spAutoFit/>
          </a:bodyPr>
          <a:lstStyle/>
          <a:p>
            <a:r>
              <a:rPr lang="en-IE" sz="1600" b="1" dirty="0"/>
              <a:t>MASTERPLAN: PROPOSED USES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pic>
        <p:nvPicPr>
          <p:cNvPr id="8" name="Picture 7">
            <a:extLst>
              <a:ext uri="{FF2B5EF4-FFF2-40B4-BE49-F238E27FC236}">
                <a16:creationId xmlns:a16="http://schemas.microsoft.com/office/drawing/2014/main" id="{1E5DBCB3-AEA1-463B-991B-6E1D3EBBC462}"/>
              </a:ext>
            </a:extLst>
          </p:cNvPr>
          <p:cNvPicPr>
            <a:picLocks noChangeAspect="1"/>
          </p:cNvPicPr>
          <p:nvPr/>
        </p:nvPicPr>
        <p:blipFill rotWithShape="1">
          <a:blip r:embed="rId5"/>
          <a:srcRect l="57604" t="23171" r="1250" b="9630"/>
          <a:stretch/>
        </p:blipFill>
        <p:spPr>
          <a:xfrm>
            <a:off x="975176" y="1850426"/>
            <a:ext cx="7016299" cy="4026499"/>
          </a:xfrm>
          <a:prstGeom prst="rect">
            <a:avLst/>
          </a:prstGeom>
        </p:spPr>
      </p:pic>
    </p:spTree>
    <p:extLst>
      <p:ext uri="{BB962C8B-B14F-4D97-AF65-F5344CB8AC3E}">
        <p14:creationId xmlns:p14="http://schemas.microsoft.com/office/powerpoint/2010/main" val="1176533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4431" y="1226043"/>
            <a:ext cx="8832024" cy="338554"/>
          </a:xfrm>
          <a:prstGeom prst="rect">
            <a:avLst/>
          </a:prstGeom>
          <a:noFill/>
        </p:spPr>
        <p:txBody>
          <a:bodyPr wrap="square" rtlCol="0">
            <a:spAutoFit/>
          </a:bodyPr>
          <a:lstStyle/>
          <a:p>
            <a:r>
              <a:rPr lang="en-IE" sz="1600" b="1" dirty="0"/>
              <a:t>Proposed Site Plan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pic>
        <p:nvPicPr>
          <p:cNvPr id="7" name="Picture 6">
            <a:extLst>
              <a:ext uri="{FF2B5EF4-FFF2-40B4-BE49-F238E27FC236}">
                <a16:creationId xmlns:a16="http://schemas.microsoft.com/office/drawing/2014/main" id="{0ECF7CA6-972F-4505-B562-38FD1F026343}"/>
              </a:ext>
            </a:extLst>
          </p:cNvPr>
          <p:cNvPicPr>
            <a:picLocks noChangeAspect="1"/>
          </p:cNvPicPr>
          <p:nvPr/>
        </p:nvPicPr>
        <p:blipFill rotWithShape="1">
          <a:blip r:embed="rId5"/>
          <a:srcRect l="12188" t="16470" r="13021" b="12653"/>
          <a:stretch/>
        </p:blipFill>
        <p:spPr>
          <a:xfrm>
            <a:off x="1114425" y="1704296"/>
            <a:ext cx="6838950" cy="4071710"/>
          </a:xfrm>
          <a:prstGeom prst="rect">
            <a:avLst/>
          </a:prstGeom>
        </p:spPr>
      </p:pic>
    </p:spTree>
    <p:extLst>
      <p:ext uri="{BB962C8B-B14F-4D97-AF65-F5344CB8AC3E}">
        <p14:creationId xmlns:p14="http://schemas.microsoft.com/office/powerpoint/2010/main" val="233238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pic>
        <p:nvPicPr>
          <p:cNvPr id="3" name="Picture 2">
            <a:extLst>
              <a:ext uri="{FF2B5EF4-FFF2-40B4-BE49-F238E27FC236}">
                <a16:creationId xmlns:a16="http://schemas.microsoft.com/office/drawing/2014/main" id="{8258FDA3-BF85-4A54-B36F-EB871A6ECA9B}"/>
              </a:ext>
            </a:extLst>
          </p:cNvPr>
          <p:cNvPicPr>
            <a:picLocks noChangeAspect="1"/>
          </p:cNvPicPr>
          <p:nvPr/>
        </p:nvPicPr>
        <p:blipFill rotWithShape="1">
          <a:blip r:embed="rId5"/>
          <a:srcRect l="36459" t="14259" r="2501" b="7222"/>
          <a:stretch/>
        </p:blipFill>
        <p:spPr>
          <a:xfrm>
            <a:off x="975176" y="1880681"/>
            <a:ext cx="7940224" cy="4038601"/>
          </a:xfrm>
          <a:prstGeom prst="rect">
            <a:avLst/>
          </a:prstGeom>
        </p:spPr>
      </p:pic>
      <p:sp>
        <p:nvSpPr>
          <p:cNvPr id="5" name="TextBox 4">
            <a:extLst>
              <a:ext uri="{FF2B5EF4-FFF2-40B4-BE49-F238E27FC236}">
                <a16:creationId xmlns:a16="http://schemas.microsoft.com/office/drawing/2014/main" id="{CDB435BD-4CBB-4F9D-89CD-F7F2B5084C4E}"/>
              </a:ext>
            </a:extLst>
          </p:cNvPr>
          <p:cNvSpPr txBox="1"/>
          <p:nvPr/>
        </p:nvSpPr>
        <p:spPr>
          <a:xfrm>
            <a:off x="636284" y="1221342"/>
            <a:ext cx="2095500" cy="369332"/>
          </a:xfrm>
          <a:prstGeom prst="rect">
            <a:avLst/>
          </a:prstGeom>
          <a:noFill/>
        </p:spPr>
        <p:txBody>
          <a:bodyPr wrap="square" rtlCol="0">
            <a:spAutoFit/>
          </a:bodyPr>
          <a:lstStyle/>
          <a:p>
            <a:r>
              <a:rPr lang="en-GB" dirty="0"/>
              <a:t>Open Space Areas</a:t>
            </a:r>
            <a:endParaRPr lang="en-IE" dirty="0"/>
          </a:p>
        </p:txBody>
      </p:sp>
    </p:spTree>
    <p:extLst>
      <p:ext uri="{BB962C8B-B14F-4D97-AF65-F5344CB8AC3E}">
        <p14:creationId xmlns:p14="http://schemas.microsoft.com/office/powerpoint/2010/main" val="2543114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5" name="TextBox 4">
            <a:extLst>
              <a:ext uri="{FF2B5EF4-FFF2-40B4-BE49-F238E27FC236}">
                <a16:creationId xmlns:a16="http://schemas.microsoft.com/office/drawing/2014/main" id="{CDB435BD-4CBB-4F9D-89CD-F7F2B5084C4E}"/>
              </a:ext>
            </a:extLst>
          </p:cNvPr>
          <p:cNvSpPr txBox="1"/>
          <p:nvPr/>
        </p:nvSpPr>
        <p:spPr>
          <a:xfrm>
            <a:off x="781050" y="1466850"/>
            <a:ext cx="2095500" cy="369332"/>
          </a:xfrm>
          <a:prstGeom prst="rect">
            <a:avLst/>
          </a:prstGeom>
          <a:noFill/>
        </p:spPr>
        <p:txBody>
          <a:bodyPr wrap="square" rtlCol="0">
            <a:spAutoFit/>
          </a:bodyPr>
          <a:lstStyle/>
          <a:p>
            <a:r>
              <a:rPr lang="en-GB" dirty="0"/>
              <a:t>Proposed Heights</a:t>
            </a:r>
            <a:endParaRPr lang="en-IE" dirty="0"/>
          </a:p>
        </p:txBody>
      </p:sp>
      <p:pic>
        <p:nvPicPr>
          <p:cNvPr id="7" name="Picture 6">
            <a:extLst>
              <a:ext uri="{FF2B5EF4-FFF2-40B4-BE49-F238E27FC236}">
                <a16:creationId xmlns:a16="http://schemas.microsoft.com/office/drawing/2014/main" id="{BAF9B04B-DF4B-4ED6-A7E0-088832192902}"/>
              </a:ext>
            </a:extLst>
          </p:cNvPr>
          <p:cNvPicPr>
            <a:picLocks noChangeAspect="1"/>
          </p:cNvPicPr>
          <p:nvPr/>
        </p:nvPicPr>
        <p:blipFill rotWithShape="1">
          <a:blip r:embed="rId5"/>
          <a:srcRect l="58229" t="14936" r="1771" b="14972"/>
          <a:stretch/>
        </p:blipFill>
        <p:spPr>
          <a:xfrm>
            <a:off x="1162050" y="1912382"/>
            <a:ext cx="5953125" cy="3551776"/>
          </a:xfrm>
          <a:prstGeom prst="rect">
            <a:avLst/>
          </a:prstGeom>
        </p:spPr>
      </p:pic>
    </p:spTree>
    <p:extLst>
      <p:ext uri="{BB962C8B-B14F-4D97-AF65-F5344CB8AC3E}">
        <p14:creationId xmlns:p14="http://schemas.microsoft.com/office/powerpoint/2010/main" val="2132297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pic>
        <p:nvPicPr>
          <p:cNvPr id="5" name="Picture 4">
            <a:extLst>
              <a:ext uri="{FF2B5EF4-FFF2-40B4-BE49-F238E27FC236}">
                <a16:creationId xmlns:a16="http://schemas.microsoft.com/office/drawing/2014/main" id="{CEF14AFB-86D2-4037-B2C7-6ECB2BC5AF2B}"/>
              </a:ext>
            </a:extLst>
          </p:cNvPr>
          <p:cNvPicPr>
            <a:picLocks noChangeAspect="1"/>
          </p:cNvPicPr>
          <p:nvPr/>
        </p:nvPicPr>
        <p:blipFill rotWithShape="1">
          <a:blip r:embed="rId4"/>
          <a:srcRect l="16979" t="25560" r="1874" b="13861"/>
          <a:stretch/>
        </p:blipFill>
        <p:spPr>
          <a:xfrm>
            <a:off x="590550" y="1184791"/>
            <a:ext cx="8153401" cy="4425434"/>
          </a:xfrm>
          <a:prstGeom prst="rect">
            <a:avLst/>
          </a:prstGeom>
        </p:spPr>
      </p:pic>
      <p:sp>
        <p:nvSpPr>
          <p:cNvPr id="7" name="TextBox 6">
            <a:extLst>
              <a:ext uri="{FF2B5EF4-FFF2-40B4-BE49-F238E27FC236}">
                <a16:creationId xmlns:a16="http://schemas.microsoft.com/office/drawing/2014/main" id="{174095BF-F6F9-4E73-857A-2C19CB98A093}"/>
              </a:ext>
            </a:extLst>
          </p:cNvPr>
          <p:cNvSpPr txBox="1"/>
          <p:nvPr/>
        </p:nvSpPr>
        <p:spPr>
          <a:xfrm>
            <a:off x="466725" y="714375"/>
            <a:ext cx="2309821" cy="369332"/>
          </a:xfrm>
          <a:prstGeom prst="rect">
            <a:avLst/>
          </a:prstGeom>
          <a:noFill/>
        </p:spPr>
        <p:txBody>
          <a:bodyPr wrap="square" rtlCol="0">
            <a:spAutoFit/>
          </a:bodyPr>
          <a:lstStyle/>
          <a:p>
            <a:r>
              <a:rPr lang="en-GB" dirty="0"/>
              <a:t>Photomontages</a:t>
            </a:r>
            <a:endParaRPr lang="en-IE" dirty="0"/>
          </a:p>
        </p:txBody>
      </p:sp>
    </p:spTree>
    <p:extLst>
      <p:ext uri="{BB962C8B-B14F-4D97-AF65-F5344CB8AC3E}">
        <p14:creationId xmlns:p14="http://schemas.microsoft.com/office/powerpoint/2010/main" val="113217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pic>
        <p:nvPicPr>
          <p:cNvPr id="7" name="Picture 6">
            <a:extLst>
              <a:ext uri="{FF2B5EF4-FFF2-40B4-BE49-F238E27FC236}">
                <a16:creationId xmlns:a16="http://schemas.microsoft.com/office/drawing/2014/main" id="{848FF127-BD59-4D77-9BB4-6EA304D5E3A7}"/>
              </a:ext>
            </a:extLst>
          </p:cNvPr>
          <p:cNvPicPr>
            <a:picLocks noChangeAspect="1"/>
          </p:cNvPicPr>
          <p:nvPr/>
        </p:nvPicPr>
        <p:blipFill rotWithShape="1">
          <a:blip r:embed="rId4"/>
          <a:srcRect l="12083" t="23233" r="13438" b="26920"/>
          <a:stretch/>
        </p:blipFill>
        <p:spPr>
          <a:xfrm>
            <a:off x="1104900" y="2052224"/>
            <a:ext cx="6810375" cy="2563876"/>
          </a:xfrm>
          <a:prstGeom prst="rect">
            <a:avLst/>
          </a:prstGeom>
        </p:spPr>
      </p:pic>
    </p:spTree>
    <p:extLst>
      <p:ext uri="{BB962C8B-B14F-4D97-AF65-F5344CB8AC3E}">
        <p14:creationId xmlns:p14="http://schemas.microsoft.com/office/powerpoint/2010/main" val="759057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8174" y="1195897"/>
            <a:ext cx="8003956" cy="4093428"/>
          </a:xfrm>
          <a:prstGeom prst="rect">
            <a:avLst/>
          </a:prstGeom>
          <a:noFill/>
        </p:spPr>
        <p:txBody>
          <a:bodyPr wrap="square" rtlCol="0">
            <a:spAutoFit/>
          </a:bodyPr>
          <a:lstStyle/>
          <a:p>
            <a:r>
              <a:rPr lang="en-IE" sz="1600" b="1" dirty="0">
                <a:solidFill>
                  <a:srgbClr val="0070C0"/>
                </a:solidFill>
                <a:latin typeface="Times New Roman" panose="02020603050405020304" pitchFamily="18" charset="0"/>
                <a:cs typeface="Times New Roman" panose="02020603050405020304" pitchFamily="18" charset="0"/>
              </a:rPr>
              <a:t>Strategic Housing Development </a:t>
            </a:r>
          </a:p>
          <a:p>
            <a:endParaRPr lang="en-IE" sz="1600" b="1" dirty="0">
              <a:solidFill>
                <a:srgbClr val="0070C0"/>
              </a:solidFill>
              <a:latin typeface="Times New Roman" panose="02020603050405020304" pitchFamily="18" charset="0"/>
              <a:cs typeface="Times New Roman" panose="02020603050405020304" pitchFamily="18" charset="0"/>
            </a:endParaRPr>
          </a:p>
          <a:p>
            <a:r>
              <a:rPr lang="en-IE" b="1" dirty="0"/>
              <a:t>Planning and Development (Housing) and Residential Tenancies Act 2016 </a:t>
            </a:r>
            <a:endParaRPr lang="en-IE" dirty="0"/>
          </a:p>
          <a:p>
            <a:r>
              <a:rPr lang="en-IE" b="1" dirty="0"/>
              <a:t>Planning and Development (Strategic Housing Development) Regulations 2017 </a:t>
            </a:r>
            <a:endParaRPr lang="en-IE" dirty="0"/>
          </a:p>
          <a:p>
            <a:endParaRPr lang="en-IE" dirty="0"/>
          </a:p>
          <a:p>
            <a:r>
              <a:rPr lang="en-IE" dirty="0"/>
              <a:t>Section 4 applications for strategic housing development (SHD) are to be made directly to An Bord Pleanála. </a:t>
            </a:r>
          </a:p>
          <a:p>
            <a:endParaRPr lang="en-IE" dirty="0">
              <a:solidFill>
                <a:schemeClr val="accent1">
                  <a:lumMod val="75000"/>
                </a:schemeClr>
              </a:solidFill>
            </a:endParaRPr>
          </a:p>
          <a:p>
            <a:r>
              <a:rPr lang="en-IE" sz="1600" b="1" dirty="0">
                <a:solidFill>
                  <a:schemeClr val="accent1">
                    <a:lumMod val="75000"/>
                  </a:schemeClr>
                </a:solidFill>
                <a:latin typeface="Times New Roman" panose="02020603050405020304" pitchFamily="18" charset="0"/>
                <a:cs typeface="Times New Roman" panose="02020603050405020304" pitchFamily="18" charset="0"/>
              </a:rPr>
              <a:t>Steps</a:t>
            </a:r>
          </a:p>
          <a:p>
            <a:endParaRPr lang="en-IE" sz="1600" b="1" dirty="0">
              <a:solidFill>
                <a:schemeClr val="accent1">
                  <a:lumMod val="7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b="1" dirty="0"/>
              <a:t>Pre-Application Consultation with Planning Authority</a:t>
            </a:r>
          </a:p>
          <a:p>
            <a:pPr marL="285750" indent="-285750">
              <a:buFont typeface="Arial" panose="020B0604020202020204" pitchFamily="34" charset="0"/>
              <a:buChar char="•"/>
            </a:pPr>
            <a:r>
              <a:rPr lang="en-IE" b="1" dirty="0"/>
              <a:t>Pre- Application with An Bord Pleanala (ABP) and the Planning Authority</a:t>
            </a:r>
          </a:p>
          <a:p>
            <a:pPr marL="285750" indent="-285750">
              <a:buFont typeface="Arial" panose="020B0604020202020204" pitchFamily="34" charset="0"/>
              <a:buChar char="•"/>
            </a:pPr>
            <a:r>
              <a:rPr lang="en-IE" b="1" dirty="0"/>
              <a:t>Planning Application lodged with ABP</a:t>
            </a:r>
          </a:p>
          <a:p>
            <a:endParaRPr lang="en-IE" dirty="0"/>
          </a:p>
          <a:p>
            <a:endParaRPr lang="en-IE" sz="1600" b="1" dirty="0">
              <a:solidFill>
                <a:srgbClr val="0070C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Tree>
    <p:extLst>
      <p:ext uri="{BB962C8B-B14F-4D97-AF65-F5344CB8AC3E}">
        <p14:creationId xmlns:p14="http://schemas.microsoft.com/office/powerpoint/2010/main" val="306714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pic>
        <p:nvPicPr>
          <p:cNvPr id="5" name="Picture 4">
            <a:extLst>
              <a:ext uri="{FF2B5EF4-FFF2-40B4-BE49-F238E27FC236}">
                <a16:creationId xmlns:a16="http://schemas.microsoft.com/office/drawing/2014/main" id="{E96E5441-E28F-4C54-9C18-42B5DFB67E10}"/>
              </a:ext>
            </a:extLst>
          </p:cNvPr>
          <p:cNvPicPr>
            <a:picLocks noChangeAspect="1"/>
          </p:cNvPicPr>
          <p:nvPr/>
        </p:nvPicPr>
        <p:blipFill rotWithShape="1">
          <a:blip r:embed="rId4"/>
          <a:srcRect l="26043" t="14549" r="11874" b="14115"/>
          <a:stretch/>
        </p:blipFill>
        <p:spPr>
          <a:xfrm>
            <a:off x="695325" y="550552"/>
            <a:ext cx="7362825" cy="4724198"/>
          </a:xfrm>
          <a:prstGeom prst="rect">
            <a:avLst/>
          </a:prstGeom>
        </p:spPr>
      </p:pic>
    </p:spTree>
    <p:extLst>
      <p:ext uri="{BB962C8B-B14F-4D97-AF65-F5344CB8AC3E}">
        <p14:creationId xmlns:p14="http://schemas.microsoft.com/office/powerpoint/2010/main" val="3792292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pic>
        <p:nvPicPr>
          <p:cNvPr id="7" name="Picture 6">
            <a:extLst>
              <a:ext uri="{FF2B5EF4-FFF2-40B4-BE49-F238E27FC236}">
                <a16:creationId xmlns:a16="http://schemas.microsoft.com/office/drawing/2014/main" id="{0B5A189E-0E32-4F81-8157-7916661D3412}"/>
              </a:ext>
            </a:extLst>
          </p:cNvPr>
          <p:cNvPicPr>
            <a:picLocks noChangeAspect="1"/>
          </p:cNvPicPr>
          <p:nvPr/>
        </p:nvPicPr>
        <p:blipFill rotWithShape="1">
          <a:blip r:embed="rId4"/>
          <a:srcRect l="28450" t="15370" r="5521" b="7613"/>
          <a:stretch/>
        </p:blipFill>
        <p:spPr>
          <a:xfrm>
            <a:off x="2601436" y="1647824"/>
            <a:ext cx="6037739" cy="3961351"/>
          </a:xfrm>
          <a:prstGeom prst="rect">
            <a:avLst/>
          </a:prstGeom>
        </p:spPr>
      </p:pic>
      <p:sp>
        <p:nvSpPr>
          <p:cNvPr id="5" name="TextBox 4">
            <a:extLst>
              <a:ext uri="{FF2B5EF4-FFF2-40B4-BE49-F238E27FC236}">
                <a16:creationId xmlns:a16="http://schemas.microsoft.com/office/drawing/2014/main" id="{E0173FC9-579F-41C3-A57D-55BA1E573A07}"/>
              </a:ext>
            </a:extLst>
          </p:cNvPr>
          <p:cNvSpPr txBox="1"/>
          <p:nvPr/>
        </p:nvSpPr>
        <p:spPr>
          <a:xfrm>
            <a:off x="542925" y="815459"/>
            <a:ext cx="1457325" cy="369332"/>
          </a:xfrm>
          <a:prstGeom prst="rect">
            <a:avLst/>
          </a:prstGeom>
          <a:noFill/>
        </p:spPr>
        <p:txBody>
          <a:bodyPr wrap="square" rtlCol="0">
            <a:spAutoFit/>
          </a:bodyPr>
          <a:lstStyle/>
          <a:p>
            <a:r>
              <a:rPr lang="en-GB" dirty="0"/>
              <a:t>CGI Image</a:t>
            </a:r>
            <a:endParaRPr lang="en-IE" dirty="0"/>
          </a:p>
        </p:txBody>
      </p:sp>
    </p:spTree>
    <p:extLst>
      <p:ext uri="{BB962C8B-B14F-4D97-AF65-F5344CB8AC3E}">
        <p14:creationId xmlns:p14="http://schemas.microsoft.com/office/powerpoint/2010/main" val="4095086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pic>
        <p:nvPicPr>
          <p:cNvPr id="7" name="Picture 6">
            <a:extLst>
              <a:ext uri="{FF2B5EF4-FFF2-40B4-BE49-F238E27FC236}">
                <a16:creationId xmlns:a16="http://schemas.microsoft.com/office/drawing/2014/main" id="{B5AB49E5-5D76-4929-9334-C1F85BB05B26}"/>
              </a:ext>
            </a:extLst>
          </p:cNvPr>
          <p:cNvPicPr>
            <a:picLocks noChangeAspect="1"/>
          </p:cNvPicPr>
          <p:nvPr/>
        </p:nvPicPr>
        <p:blipFill rotWithShape="1">
          <a:blip r:embed="rId4"/>
          <a:srcRect l="28450" t="15544" r="5833" b="7851"/>
          <a:stretch/>
        </p:blipFill>
        <p:spPr>
          <a:xfrm>
            <a:off x="2601437" y="1656750"/>
            <a:ext cx="6009164" cy="3940200"/>
          </a:xfrm>
          <a:prstGeom prst="rect">
            <a:avLst/>
          </a:prstGeom>
        </p:spPr>
      </p:pic>
      <p:sp>
        <p:nvSpPr>
          <p:cNvPr id="8" name="TextBox 7">
            <a:extLst>
              <a:ext uri="{FF2B5EF4-FFF2-40B4-BE49-F238E27FC236}">
                <a16:creationId xmlns:a16="http://schemas.microsoft.com/office/drawing/2014/main" id="{D22ECC7D-3AB5-4204-BFC5-01D22582B7B1}"/>
              </a:ext>
            </a:extLst>
          </p:cNvPr>
          <p:cNvSpPr txBox="1"/>
          <p:nvPr/>
        </p:nvSpPr>
        <p:spPr>
          <a:xfrm>
            <a:off x="495300" y="1184791"/>
            <a:ext cx="1666875" cy="646331"/>
          </a:xfrm>
          <a:prstGeom prst="rect">
            <a:avLst/>
          </a:prstGeom>
          <a:noFill/>
        </p:spPr>
        <p:txBody>
          <a:bodyPr wrap="square" rtlCol="0">
            <a:spAutoFit/>
          </a:bodyPr>
          <a:lstStyle/>
          <a:p>
            <a:r>
              <a:rPr lang="en-GB" dirty="0"/>
              <a:t>CGI Image</a:t>
            </a:r>
            <a:endParaRPr lang="en-IE" dirty="0"/>
          </a:p>
          <a:p>
            <a:endParaRPr lang="en-IE" dirty="0"/>
          </a:p>
        </p:txBody>
      </p:sp>
    </p:spTree>
    <p:extLst>
      <p:ext uri="{BB962C8B-B14F-4D97-AF65-F5344CB8AC3E}">
        <p14:creationId xmlns:p14="http://schemas.microsoft.com/office/powerpoint/2010/main" val="2442933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pic>
        <p:nvPicPr>
          <p:cNvPr id="5" name="Picture 4">
            <a:extLst>
              <a:ext uri="{FF2B5EF4-FFF2-40B4-BE49-F238E27FC236}">
                <a16:creationId xmlns:a16="http://schemas.microsoft.com/office/drawing/2014/main" id="{8A7728C0-0AC5-4AF6-AAD3-5F2C8D7CBD30}"/>
              </a:ext>
            </a:extLst>
          </p:cNvPr>
          <p:cNvPicPr>
            <a:picLocks noChangeAspect="1"/>
          </p:cNvPicPr>
          <p:nvPr/>
        </p:nvPicPr>
        <p:blipFill rotWithShape="1">
          <a:blip r:embed="rId4"/>
          <a:srcRect l="28450" t="12931" r="6667" b="15809"/>
          <a:stretch/>
        </p:blipFill>
        <p:spPr>
          <a:xfrm>
            <a:off x="2238375" y="1522350"/>
            <a:ext cx="6296026" cy="3665250"/>
          </a:xfrm>
          <a:prstGeom prst="rect">
            <a:avLst/>
          </a:prstGeom>
        </p:spPr>
      </p:pic>
      <p:sp>
        <p:nvSpPr>
          <p:cNvPr id="7" name="TextBox 6">
            <a:extLst>
              <a:ext uri="{FF2B5EF4-FFF2-40B4-BE49-F238E27FC236}">
                <a16:creationId xmlns:a16="http://schemas.microsoft.com/office/drawing/2014/main" id="{4F9515D6-780A-46F3-ACDE-A8A231402BBC}"/>
              </a:ext>
            </a:extLst>
          </p:cNvPr>
          <p:cNvSpPr txBox="1"/>
          <p:nvPr/>
        </p:nvSpPr>
        <p:spPr>
          <a:xfrm>
            <a:off x="371475" y="981075"/>
            <a:ext cx="1781175" cy="646331"/>
          </a:xfrm>
          <a:prstGeom prst="rect">
            <a:avLst/>
          </a:prstGeom>
          <a:noFill/>
        </p:spPr>
        <p:txBody>
          <a:bodyPr wrap="square" rtlCol="0">
            <a:spAutoFit/>
          </a:bodyPr>
          <a:lstStyle/>
          <a:p>
            <a:r>
              <a:rPr lang="en-GB" dirty="0"/>
              <a:t>CGI Image</a:t>
            </a:r>
            <a:endParaRPr lang="en-IE" dirty="0"/>
          </a:p>
          <a:p>
            <a:endParaRPr lang="en-IE" dirty="0"/>
          </a:p>
        </p:txBody>
      </p:sp>
    </p:spTree>
    <p:extLst>
      <p:ext uri="{BB962C8B-B14F-4D97-AF65-F5344CB8AC3E}">
        <p14:creationId xmlns:p14="http://schemas.microsoft.com/office/powerpoint/2010/main" val="2489130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pic>
        <p:nvPicPr>
          <p:cNvPr id="7" name="Picture 6">
            <a:extLst>
              <a:ext uri="{FF2B5EF4-FFF2-40B4-BE49-F238E27FC236}">
                <a16:creationId xmlns:a16="http://schemas.microsoft.com/office/drawing/2014/main" id="{5010A87D-2FE5-4238-AB8C-9B547E471140}"/>
              </a:ext>
            </a:extLst>
          </p:cNvPr>
          <p:cNvPicPr>
            <a:picLocks noChangeAspect="1"/>
          </p:cNvPicPr>
          <p:nvPr/>
        </p:nvPicPr>
        <p:blipFill rotWithShape="1">
          <a:blip r:embed="rId4"/>
          <a:srcRect l="30000" t="31062" r="20417" b="14220"/>
          <a:stretch/>
        </p:blipFill>
        <p:spPr>
          <a:xfrm>
            <a:off x="2200275" y="1404525"/>
            <a:ext cx="5695950" cy="3769575"/>
          </a:xfrm>
          <a:prstGeom prst="rect">
            <a:avLst/>
          </a:prstGeom>
        </p:spPr>
      </p:pic>
      <p:sp>
        <p:nvSpPr>
          <p:cNvPr id="5" name="TextBox 4">
            <a:extLst>
              <a:ext uri="{FF2B5EF4-FFF2-40B4-BE49-F238E27FC236}">
                <a16:creationId xmlns:a16="http://schemas.microsoft.com/office/drawing/2014/main" id="{D1EED60F-1A7B-4C20-9F0E-16D1BDCB5A95}"/>
              </a:ext>
            </a:extLst>
          </p:cNvPr>
          <p:cNvSpPr txBox="1"/>
          <p:nvPr/>
        </p:nvSpPr>
        <p:spPr>
          <a:xfrm>
            <a:off x="485775" y="1000125"/>
            <a:ext cx="1666875" cy="646331"/>
          </a:xfrm>
          <a:prstGeom prst="rect">
            <a:avLst/>
          </a:prstGeom>
          <a:noFill/>
        </p:spPr>
        <p:txBody>
          <a:bodyPr wrap="square" rtlCol="0">
            <a:spAutoFit/>
          </a:bodyPr>
          <a:lstStyle/>
          <a:p>
            <a:r>
              <a:rPr lang="en-GB" dirty="0"/>
              <a:t>CGI Image</a:t>
            </a:r>
            <a:endParaRPr lang="en-IE" dirty="0"/>
          </a:p>
          <a:p>
            <a:endParaRPr lang="en-IE" dirty="0"/>
          </a:p>
        </p:txBody>
      </p:sp>
    </p:spTree>
    <p:extLst>
      <p:ext uri="{BB962C8B-B14F-4D97-AF65-F5344CB8AC3E}">
        <p14:creationId xmlns:p14="http://schemas.microsoft.com/office/powerpoint/2010/main" val="53401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pic>
        <p:nvPicPr>
          <p:cNvPr id="5" name="Picture 4">
            <a:extLst>
              <a:ext uri="{FF2B5EF4-FFF2-40B4-BE49-F238E27FC236}">
                <a16:creationId xmlns:a16="http://schemas.microsoft.com/office/drawing/2014/main" id="{1F46E595-CAC4-4770-B593-B5C6F18E0EC5}"/>
              </a:ext>
            </a:extLst>
          </p:cNvPr>
          <p:cNvPicPr>
            <a:picLocks noChangeAspect="1"/>
          </p:cNvPicPr>
          <p:nvPr/>
        </p:nvPicPr>
        <p:blipFill rotWithShape="1">
          <a:blip r:embed="rId4"/>
          <a:srcRect l="24479" t="13575" r="9213" b="14429"/>
          <a:stretch/>
        </p:blipFill>
        <p:spPr>
          <a:xfrm>
            <a:off x="2238374" y="1555500"/>
            <a:ext cx="6063153" cy="3703125"/>
          </a:xfrm>
          <a:prstGeom prst="rect">
            <a:avLst/>
          </a:prstGeom>
        </p:spPr>
      </p:pic>
      <p:sp>
        <p:nvSpPr>
          <p:cNvPr id="7" name="TextBox 6">
            <a:extLst>
              <a:ext uri="{FF2B5EF4-FFF2-40B4-BE49-F238E27FC236}">
                <a16:creationId xmlns:a16="http://schemas.microsoft.com/office/drawing/2014/main" id="{B0066737-AA9F-472E-B4A0-0D77480E2E95}"/>
              </a:ext>
            </a:extLst>
          </p:cNvPr>
          <p:cNvSpPr txBox="1"/>
          <p:nvPr/>
        </p:nvSpPr>
        <p:spPr>
          <a:xfrm>
            <a:off x="381000" y="815459"/>
            <a:ext cx="1857374" cy="661741"/>
          </a:xfrm>
          <a:prstGeom prst="rect">
            <a:avLst/>
          </a:prstGeom>
          <a:noFill/>
        </p:spPr>
        <p:txBody>
          <a:bodyPr wrap="square" rtlCol="0">
            <a:spAutoFit/>
          </a:bodyPr>
          <a:lstStyle/>
          <a:p>
            <a:r>
              <a:rPr lang="en-GB" dirty="0"/>
              <a:t>CGI Image</a:t>
            </a:r>
            <a:endParaRPr lang="en-IE" dirty="0"/>
          </a:p>
          <a:p>
            <a:endParaRPr lang="en-IE" dirty="0"/>
          </a:p>
        </p:txBody>
      </p:sp>
    </p:spTree>
    <p:extLst>
      <p:ext uri="{BB962C8B-B14F-4D97-AF65-F5344CB8AC3E}">
        <p14:creationId xmlns:p14="http://schemas.microsoft.com/office/powerpoint/2010/main" val="3103821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p:cNvSpPr txBox="1"/>
          <p:nvPr/>
        </p:nvSpPr>
        <p:spPr>
          <a:xfrm>
            <a:off x="346323" y="2887761"/>
            <a:ext cx="8299939" cy="1231106"/>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Thank You</a:t>
            </a:r>
          </a:p>
          <a:p>
            <a:endParaRPr lang="en-IE" dirty="0">
              <a:solidFill>
                <a:schemeClr val="accent3"/>
              </a:solidFill>
              <a:latin typeface="Times New Roman" panose="02020603050405020304" pitchFamily="18" charset="0"/>
              <a:cs typeface="Times New Roman" panose="02020603050405020304" pitchFamily="18" charset="0"/>
            </a:endParaRPr>
          </a:p>
          <a:p>
            <a:r>
              <a:rPr lang="en-IE" sz="2400" dirty="0">
                <a:solidFill>
                  <a:schemeClr val="accent3"/>
                </a:solidFill>
                <a:latin typeface="Times New Roman" panose="02020603050405020304" pitchFamily="18" charset="0"/>
                <a:cs typeface="Times New Roman" panose="02020603050405020304" pitchFamily="18" charset="0"/>
              </a:rPr>
              <a:t>Comments</a:t>
            </a:r>
          </a:p>
        </p:txBody>
      </p:sp>
      <p:cxnSp>
        <p:nvCxnSpPr>
          <p:cNvPr id="5" name="Straight Connector 4"/>
          <p:cNvCxnSpPr/>
          <p:nvPr/>
        </p:nvCxnSpPr>
        <p:spPr>
          <a:xfrm flipV="1">
            <a:off x="346323" y="2751015"/>
            <a:ext cx="1716939" cy="1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67273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sp>
        <p:nvSpPr>
          <p:cNvPr id="8" name="TextBox 7">
            <a:extLst>
              <a:ext uri="{FF2B5EF4-FFF2-40B4-BE49-F238E27FC236}">
                <a16:creationId xmlns:a16="http://schemas.microsoft.com/office/drawing/2014/main" id="{236CDAC5-7084-4F8C-9F93-76A10AB4D392}"/>
              </a:ext>
            </a:extLst>
          </p:cNvPr>
          <p:cNvSpPr txBox="1"/>
          <p:nvPr/>
        </p:nvSpPr>
        <p:spPr>
          <a:xfrm>
            <a:off x="457200" y="815459"/>
            <a:ext cx="3338623" cy="369332"/>
          </a:xfrm>
          <a:prstGeom prst="rect">
            <a:avLst/>
          </a:prstGeom>
          <a:noFill/>
        </p:spPr>
        <p:txBody>
          <a:bodyPr wrap="square" rtlCol="0">
            <a:spAutoFit/>
          </a:bodyPr>
          <a:lstStyle/>
          <a:p>
            <a:r>
              <a:rPr lang="en-IE" dirty="0"/>
              <a:t>Site Notice</a:t>
            </a:r>
          </a:p>
        </p:txBody>
      </p:sp>
      <p:pic>
        <p:nvPicPr>
          <p:cNvPr id="9" name="Picture 8">
            <a:extLst>
              <a:ext uri="{FF2B5EF4-FFF2-40B4-BE49-F238E27FC236}">
                <a16:creationId xmlns:a16="http://schemas.microsoft.com/office/drawing/2014/main" id="{A49C6E8D-FED6-47C8-B409-F73C97ECBCFC}"/>
              </a:ext>
            </a:extLst>
          </p:cNvPr>
          <p:cNvPicPr>
            <a:picLocks noChangeAspect="1"/>
          </p:cNvPicPr>
          <p:nvPr/>
        </p:nvPicPr>
        <p:blipFill rotWithShape="1">
          <a:blip r:embed="rId4"/>
          <a:srcRect l="21771" t="17037" r="21979" b="5999"/>
          <a:stretch/>
        </p:blipFill>
        <p:spPr>
          <a:xfrm>
            <a:off x="828675" y="1184791"/>
            <a:ext cx="7334250" cy="4857750"/>
          </a:xfrm>
          <a:prstGeom prst="rect">
            <a:avLst/>
          </a:prstGeom>
        </p:spPr>
      </p:pic>
    </p:spTree>
    <p:extLst>
      <p:ext uri="{BB962C8B-B14F-4D97-AF65-F5344CB8AC3E}">
        <p14:creationId xmlns:p14="http://schemas.microsoft.com/office/powerpoint/2010/main" val="1423649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91616" y="550552"/>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3" name="Rectangle 2"/>
          <p:cNvSpPr/>
          <p:nvPr/>
        </p:nvSpPr>
        <p:spPr>
          <a:xfrm>
            <a:off x="5793063" y="815459"/>
            <a:ext cx="501099" cy="369332"/>
          </a:xfrm>
          <a:prstGeom prst="rect">
            <a:avLst/>
          </a:prstGeom>
        </p:spPr>
        <p:txBody>
          <a:bodyPr wrap="none">
            <a:spAutoFit/>
          </a:bodyPr>
          <a:lstStyle/>
          <a:p>
            <a:r>
              <a:rPr lang="en-IE" b="1" dirty="0">
                <a:solidFill>
                  <a:schemeClr val="bg1"/>
                </a:solidFill>
              </a:rPr>
              <a:t>Cre</a:t>
            </a:r>
            <a:endParaRPr lang="en-IE" dirty="0"/>
          </a:p>
        </p:txBody>
      </p:sp>
      <p:sp>
        <p:nvSpPr>
          <p:cNvPr id="8" name="TextBox 7">
            <a:extLst>
              <a:ext uri="{FF2B5EF4-FFF2-40B4-BE49-F238E27FC236}">
                <a16:creationId xmlns:a16="http://schemas.microsoft.com/office/drawing/2014/main" id="{236CDAC5-7084-4F8C-9F93-76A10AB4D392}"/>
              </a:ext>
            </a:extLst>
          </p:cNvPr>
          <p:cNvSpPr txBox="1"/>
          <p:nvPr/>
        </p:nvSpPr>
        <p:spPr>
          <a:xfrm>
            <a:off x="457200" y="815459"/>
            <a:ext cx="3338623" cy="369332"/>
          </a:xfrm>
          <a:prstGeom prst="rect">
            <a:avLst/>
          </a:prstGeom>
          <a:noFill/>
        </p:spPr>
        <p:txBody>
          <a:bodyPr wrap="square" rtlCol="0">
            <a:spAutoFit/>
          </a:bodyPr>
          <a:lstStyle/>
          <a:p>
            <a:r>
              <a:rPr lang="en-IE" dirty="0"/>
              <a:t>Site Notice</a:t>
            </a:r>
          </a:p>
        </p:txBody>
      </p:sp>
      <p:pic>
        <p:nvPicPr>
          <p:cNvPr id="5" name="Picture 4">
            <a:extLst>
              <a:ext uri="{FF2B5EF4-FFF2-40B4-BE49-F238E27FC236}">
                <a16:creationId xmlns:a16="http://schemas.microsoft.com/office/drawing/2014/main" id="{90A3B2E5-E4A2-45F4-9B93-887A5919AB99}"/>
              </a:ext>
            </a:extLst>
          </p:cNvPr>
          <p:cNvPicPr>
            <a:picLocks noChangeAspect="1"/>
          </p:cNvPicPr>
          <p:nvPr/>
        </p:nvPicPr>
        <p:blipFill rotWithShape="1">
          <a:blip r:embed="rId4"/>
          <a:srcRect l="20833" t="21132" r="20937" b="10254"/>
          <a:stretch/>
        </p:blipFill>
        <p:spPr>
          <a:xfrm>
            <a:off x="1028700" y="1323975"/>
            <a:ext cx="7419975" cy="4610100"/>
          </a:xfrm>
          <a:prstGeom prst="rect">
            <a:avLst/>
          </a:prstGeom>
        </p:spPr>
      </p:pic>
    </p:spTree>
    <p:extLst>
      <p:ext uri="{BB962C8B-B14F-4D97-AF65-F5344CB8AC3E}">
        <p14:creationId xmlns:p14="http://schemas.microsoft.com/office/powerpoint/2010/main" val="1726218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8174" y="1195897"/>
            <a:ext cx="8003956" cy="4462760"/>
          </a:xfrm>
          <a:prstGeom prst="rect">
            <a:avLst/>
          </a:prstGeom>
          <a:noFill/>
        </p:spPr>
        <p:txBody>
          <a:bodyPr wrap="square" rtlCol="0">
            <a:spAutoFit/>
          </a:bodyPr>
          <a:lstStyle/>
          <a:p>
            <a:r>
              <a:rPr lang="en-IE" sz="1600" b="1" dirty="0">
                <a:solidFill>
                  <a:srgbClr val="0070C0"/>
                </a:solidFill>
                <a:latin typeface="Times New Roman" panose="02020603050405020304" pitchFamily="18" charset="0"/>
                <a:cs typeface="Times New Roman" panose="02020603050405020304" pitchFamily="18" charset="0"/>
              </a:rPr>
              <a:t>Strategic Housing Development </a:t>
            </a:r>
          </a:p>
          <a:p>
            <a:endParaRPr lang="en-IE" dirty="0"/>
          </a:p>
          <a:p>
            <a:r>
              <a:rPr lang="en-IE" dirty="0"/>
              <a:t>At the next Area Committee meeting, or the municipal district meeting for each municipal district concerned, as appropriate, the Planning Authority shall inform the relevant elected members of the following: </a:t>
            </a:r>
          </a:p>
          <a:p>
            <a:endParaRPr lang="en-IE" dirty="0"/>
          </a:p>
          <a:p>
            <a:r>
              <a:rPr lang="en-IE" dirty="0"/>
              <a:t>-  The details of the application;</a:t>
            </a:r>
          </a:p>
          <a:p>
            <a:r>
              <a:rPr lang="en-IE" dirty="0"/>
              <a:t>-  The consultations that have taken place in relation to the proposed development with both the Planning Authority and An Bord Pleanála;</a:t>
            </a:r>
          </a:p>
          <a:p>
            <a:pPr marL="285750" indent="-285750">
              <a:buFontTx/>
              <a:buChar char="-"/>
            </a:pPr>
            <a:r>
              <a:rPr lang="en-IE" dirty="0"/>
              <a:t>Details of the Notice of Opinion issued by An Bord Pleanála.</a:t>
            </a:r>
          </a:p>
          <a:p>
            <a:endParaRPr lang="en-IE" dirty="0"/>
          </a:p>
          <a:p>
            <a:r>
              <a:rPr lang="en-IE" dirty="0"/>
              <a:t>A summary of the views of the relevant elected members on the proposed development as expressed at the meeting shall be attached to the report of the Chief Executive and shall be submitted within 8 weeks of the lodgement of the application to ABP.</a:t>
            </a:r>
          </a:p>
          <a:p>
            <a:endParaRPr lang="en-IE" sz="1600" b="1" dirty="0">
              <a:solidFill>
                <a:srgbClr val="0070C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Tree>
    <p:extLst>
      <p:ext uri="{BB962C8B-B14F-4D97-AF65-F5344CB8AC3E}">
        <p14:creationId xmlns:p14="http://schemas.microsoft.com/office/powerpoint/2010/main" val="3813273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8174" y="1195897"/>
            <a:ext cx="5523843" cy="3772186"/>
          </a:xfrm>
          <a:prstGeom prst="rect">
            <a:avLst/>
          </a:prstGeom>
          <a:noFill/>
        </p:spPr>
        <p:txBody>
          <a:bodyPr wrap="square" rtlCol="0">
            <a:spAutoFit/>
          </a:bodyPr>
          <a:lstStyle/>
          <a:p>
            <a:r>
              <a:rPr lang="en-IE" sz="1600" b="1" dirty="0">
                <a:solidFill>
                  <a:srgbClr val="0070C0"/>
                </a:solidFill>
                <a:latin typeface="Times New Roman" panose="02020603050405020304" pitchFamily="18" charset="0"/>
                <a:cs typeface="Times New Roman" panose="02020603050405020304" pitchFamily="18" charset="0"/>
              </a:rPr>
              <a:t>Timelines </a:t>
            </a:r>
          </a:p>
          <a:p>
            <a:pPr marL="285750" indent="-285750">
              <a:lnSpc>
                <a:spcPct val="200000"/>
              </a:lnSpc>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SHD Lodged with ABP on </a:t>
            </a:r>
            <a:r>
              <a:rPr lang="en-IE" dirty="0">
                <a:latin typeface="Times New Roman" panose="02020603050405020304" pitchFamily="18" charset="0"/>
                <a:cs typeface="Times New Roman" panose="02020603050405020304" pitchFamily="18" charset="0"/>
              </a:rPr>
              <a:t>21/04/2020</a:t>
            </a:r>
            <a:r>
              <a:rPr lang="en-IE" sz="1600" dirty="0">
                <a:latin typeface="Times New Roman" panose="02020603050405020304" pitchFamily="18" charset="0"/>
                <a:cs typeface="Times New Roman" panose="02020603050405020304" pitchFamily="18" charset="0"/>
              </a:rPr>
              <a:t>.</a:t>
            </a:r>
          </a:p>
          <a:p>
            <a:pPr marL="285750" indent="-285750">
              <a:lnSpc>
                <a:spcPct val="200000"/>
              </a:lnSpc>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5 Weeks* Observations </a:t>
            </a:r>
          </a:p>
          <a:p>
            <a:pPr marL="285750" indent="-285750">
              <a:lnSpc>
                <a:spcPct val="200000"/>
              </a:lnSpc>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8 Wks SDCC* report due to ABP  20</a:t>
            </a:r>
            <a:r>
              <a:rPr lang="en-IE" sz="1600" baseline="30000" dirty="0">
                <a:latin typeface="Times New Roman" panose="02020603050405020304" pitchFamily="18" charset="0"/>
                <a:cs typeface="Times New Roman" panose="02020603050405020304" pitchFamily="18" charset="0"/>
              </a:rPr>
              <a:t>th</a:t>
            </a:r>
            <a:r>
              <a:rPr lang="en-IE" sz="1600" dirty="0">
                <a:latin typeface="Times New Roman" panose="02020603050405020304" pitchFamily="18" charset="0"/>
                <a:cs typeface="Times New Roman" panose="02020603050405020304" pitchFamily="18" charset="0"/>
              </a:rPr>
              <a:t> July.</a:t>
            </a:r>
          </a:p>
          <a:p>
            <a:pPr marL="285750" indent="-285750">
              <a:lnSpc>
                <a:spcPct val="200000"/>
              </a:lnSpc>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Decision due from ABP 16 weeks* after </a:t>
            </a:r>
          </a:p>
          <a:p>
            <a:pPr>
              <a:lnSpc>
                <a:spcPct val="200000"/>
              </a:lnSpc>
            </a:pPr>
            <a:r>
              <a:rPr lang="en-IE" sz="1600" dirty="0">
                <a:latin typeface="Times New Roman" panose="02020603050405020304" pitchFamily="18" charset="0"/>
                <a:cs typeface="Times New Roman" panose="02020603050405020304" pitchFamily="18" charset="0"/>
              </a:rPr>
              <a:t>     application lodged with ABP.</a:t>
            </a:r>
          </a:p>
          <a:p>
            <a:pPr>
              <a:lnSpc>
                <a:spcPct val="200000"/>
              </a:lnSpc>
            </a:pPr>
            <a:r>
              <a:rPr lang="en-IE" sz="1400" i="1" dirty="0">
                <a:latin typeface="Times New Roman" panose="02020603050405020304" pitchFamily="18" charset="0"/>
                <a:cs typeface="Times New Roman" panose="02020603050405020304" pitchFamily="18" charset="0"/>
              </a:rPr>
              <a:t>*S.251A order extended the planning timeframes </a:t>
            </a:r>
          </a:p>
          <a:p>
            <a:pPr>
              <a:lnSpc>
                <a:spcPct val="200000"/>
              </a:lnSpc>
            </a:pPr>
            <a:r>
              <a:rPr lang="en-IE" sz="1400" i="1" dirty="0">
                <a:latin typeface="Times New Roman" panose="02020603050405020304" pitchFamily="18" charset="0"/>
                <a:cs typeface="Times New Roman" panose="02020603050405020304" pitchFamily="18" charset="0"/>
              </a:rPr>
              <a:t>during the COVID-19 emergency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8" name="Rectangle 7"/>
          <p:cNvSpPr/>
          <p:nvPr/>
        </p:nvSpPr>
        <p:spPr>
          <a:xfrm>
            <a:off x="268174" y="4877837"/>
            <a:ext cx="8479693" cy="1107996"/>
          </a:xfrm>
          <a:prstGeom prst="rect">
            <a:avLst/>
          </a:prstGeom>
        </p:spPr>
        <p:txBody>
          <a:bodyPr wrap="square">
            <a:spAutoFit/>
          </a:bodyPr>
          <a:lstStyle/>
          <a:p>
            <a:r>
              <a:rPr lang="en-IE" b="1" dirty="0">
                <a:solidFill>
                  <a:srgbClr val="0070C0"/>
                </a:solidFill>
                <a:latin typeface="Times New Roman" panose="02020603050405020304" pitchFamily="18" charset="0"/>
                <a:cs typeface="Times New Roman" panose="02020603050405020304" pitchFamily="18" charset="0"/>
              </a:rPr>
              <a:t>Consultations </a:t>
            </a:r>
          </a:p>
          <a:p>
            <a:pPr marL="285750" indent="-285750">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S.247 Pre-Planning meeting held with SDCC on 18</a:t>
            </a:r>
            <a:r>
              <a:rPr lang="en-IE" sz="1600" baseline="30000" dirty="0">
                <a:latin typeface="Times New Roman" panose="02020603050405020304" pitchFamily="18" charset="0"/>
                <a:cs typeface="Times New Roman" panose="02020603050405020304" pitchFamily="18" charset="0"/>
              </a:rPr>
              <a:t>th</a:t>
            </a:r>
            <a:r>
              <a:rPr lang="en-IE" sz="1600" dirty="0">
                <a:latin typeface="Times New Roman" panose="02020603050405020304" pitchFamily="18" charset="0"/>
                <a:cs typeface="Times New Roman" panose="02020603050405020304" pitchFamily="18" charset="0"/>
              </a:rPr>
              <a:t> July 2019. </a:t>
            </a:r>
          </a:p>
          <a:p>
            <a:pPr marL="285750" indent="-285750">
              <a:buFont typeface="Wingdings" panose="05000000000000000000" pitchFamily="2" charset="2"/>
              <a:buChar char="§"/>
            </a:pPr>
            <a:r>
              <a:rPr lang="en-IE" sz="1600" dirty="0">
                <a:latin typeface="Times New Roman" panose="02020603050405020304" pitchFamily="18" charset="0"/>
                <a:cs typeface="Times New Roman" panose="02020603050405020304" pitchFamily="18" charset="0"/>
              </a:rPr>
              <a:t>A  Pre-Planning meeting was held on 11</a:t>
            </a:r>
            <a:r>
              <a:rPr lang="en-IE" sz="1600" baseline="30000" dirty="0">
                <a:latin typeface="Times New Roman" panose="02020603050405020304" pitchFamily="18" charset="0"/>
                <a:cs typeface="Times New Roman" panose="02020603050405020304" pitchFamily="18" charset="0"/>
              </a:rPr>
              <a:t>th</a:t>
            </a:r>
            <a:r>
              <a:rPr lang="en-IE" sz="1600" dirty="0">
                <a:latin typeface="Times New Roman" panose="02020603050405020304" pitchFamily="18" charset="0"/>
                <a:cs typeface="Times New Roman" panose="02020603050405020304" pitchFamily="18" charset="0"/>
              </a:rPr>
              <a:t> December 2019 with An Bord Pleanala, the applicant and SDCC. </a:t>
            </a:r>
          </a:p>
        </p:txBody>
      </p:sp>
      <p:pic>
        <p:nvPicPr>
          <p:cNvPr id="5" name="Picture 4">
            <a:extLst>
              <a:ext uri="{FF2B5EF4-FFF2-40B4-BE49-F238E27FC236}">
                <a16:creationId xmlns:a16="http://schemas.microsoft.com/office/drawing/2014/main" id="{C7EC0105-C56F-405B-AF43-2CA965EA2BF9}"/>
              </a:ext>
            </a:extLst>
          </p:cNvPr>
          <p:cNvPicPr>
            <a:picLocks noChangeAspect="1"/>
          </p:cNvPicPr>
          <p:nvPr/>
        </p:nvPicPr>
        <p:blipFill rotWithShape="1">
          <a:blip r:embed="rId5"/>
          <a:srcRect l="12083" t="9435" r="12917" b="6668"/>
          <a:stretch/>
        </p:blipFill>
        <p:spPr>
          <a:xfrm>
            <a:off x="4572000" y="1342504"/>
            <a:ext cx="4224051" cy="3388726"/>
          </a:xfrm>
          <a:prstGeom prst="rect">
            <a:avLst/>
          </a:prstGeom>
        </p:spPr>
      </p:pic>
    </p:spTree>
    <p:extLst>
      <p:ext uri="{BB962C8B-B14F-4D97-AF65-F5344CB8AC3E}">
        <p14:creationId xmlns:p14="http://schemas.microsoft.com/office/powerpoint/2010/main" val="1985558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527" y="6209289"/>
            <a:ext cx="603494" cy="570998"/>
          </a:xfrm>
          <a:prstGeom prst="rect">
            <a:avLst/>
          </a:prstGeom>
        </p:spPr>
      </p:pic>
      <p:sp>
        <p:nvSpPr>
          <p:cNvPr id="5" name="TextBox 4">
            <a:extLst>
              <a:ext uri="{FF2B5EF4-FFF2-40B4-BE49-F238E27FC236}">
                <a16:creationId xmlns:a16="http://schemas.microsoft.com/office/drawing/2014/main" id="{94AEB271-3E71-4A03-9C61-1B2C29948C49}"/>
              </a:ext>
            </a:extLst>
          </p:cNvPr>
          <p:cNvSpPr txBox="1"/>
          <p:nvPr/>
        </p:nvSpPr>
        <p:spPr>
          <a:xfrm>
            <a:off x="1201479" y="531628"/>
            <a:ext cx="2594344" cy="369332"/>
          </a:xfrm>
          <a:prstGeom prst="rect">
            <a:avLst/>
          </a:prstGeom>
          <a:noFill/>
        </p:spPr>
        <p:txBody>
          <a:bodyPr wrap="square" rtlCol="0">
            <a:spAutoFit/>
          </a:bodyPr>
          <a:lstStyle/>
          <a:p>
            <a:r>
              <a:rPr lang="en-IE" dirty="0"/>
              <a:t>Site Context</a:t>
            </a:r>
          </a:p>
        </p:txBody>
      </p:sp>
      <p:cxnSp>
        <p:nvCxnSpPr>
          <p:cNvPr id="7" name="Straight Connector 6">
            <a:extLst>
              <a:ext uri="{FF2B5EF4-FFF2-40B4-BE49-F238E27FC236}">
                <a16:creationId xmlns:a16="http://schemas.microsoft.com/office/drawing/2014/main" id="{F43B886E-8B46-456F-A5A7-9699508B71B6}"/>
              </a:ext>
            </a:extLst>
          </p:cNvPr>
          <p:cNvCxnSpPr/>
          <p:nvPr/>
        </p:nvCxnSpPr>
        <p:spPr>
          <a:xfrm flipV="1">
            <a:off x="799802" y="900960"/>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A962010-3273-49AA-9DCE-A536BA745B66}"/>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pic>
        <p:nvPicPr>
          <p:cNvPr id="2" name="Picture 1">
            <a:extLst>
              <a:ext uri="{FF2B5EF4-FFF2-40B4-BE49-F238E27FC236}">
                <a16:creationId xmlns:a16="http://schemas.microsoft.com/office/drawing/2014/main" id="{2E396C0D-65E3-41B0-963E-BDBE7C26E6A2}"/>
              </a:ext>
            </a:extLst>
          </p:cNvPr>
          <p:cNvPicPr>
            <a:picLocks noChangeAspect="1"/>
          </p:cNvPicPr>
          <p:nvPr/>
        </p:nvPicPr>
        <p:blipFill rotWithShape="1">
          <a:blip r:embed="rId5"/>
          <a:srcRect l="24479" t="23857" r="9213" b="14505"/>
          <a:stretch/>
        </p:blipFill>
        <p:spPr>
          <a:xfrm>
            <a:off x="352426" y="1232250"/>
            <a:ext cx="8201024" cy="4616924"/>
          </a:xfrm>
          <a:prstGeom prst="rect">
            <a:avLst/>
          </a:prstGeom>
        </p:spPr>
      </p:pic>
    </p:spTree>
    <p:extLst>
      <p:ext uri="{BB962C8B-B14F-4D97-AF65-F5344CB8AC3E}">
        <p14:creationId xmlns:p14="http://schemas.microsoft.com/office/powerpoint/2010/main" val="3005633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485" y="1198767"/>
            <a:ext cx="8709030" cy="338554"/>
          </a:xfrm>
          <a:prstGeom prst="rect">
            <a:avLst/>
          </a:prstGeom>
          <a:noFill/>
        </p:spPr>
        <p:txBody>
          <a:bodyPr wrap="square" rtlCol="0">
            <a:spAutoFit/>
          </a:bodyPr>
          <a:lstStyle/>
          <a:p>
            <a:r>
              <a:rPr lang="en-IE" sz="1600" b="1" dirty="0">
                <a:latin typeface="Times New Roman" panose="02020603050405020304" pitchFamily="18" charset="0"/>
                <a:cs typeface="Times New Roman" panose="02020603050405020304" pitchFamily="18" charset="0"/>
              </a:rPr>
              <a:t>Site Zoning in South Dublin County Development Plan 2016-2022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cxnSp>
        <p:nvCxnSpPr>
          <p:cNvPr id="7" name="Straight Connector 6">
            <a:extLst>
              <a:ext uri="{FF2B5EF4-FFF2-40B4-BE49-F238E27FC236}">
                <a16:creationId xmlns:a16="http://schemas.microsoft.com/office/drawing/2014/main" id="{3A7567FF-00B4-43E4-A00C-5D7570AB727F}"/>
              </a:ext>
            </a:extLst>
          </p:cNvPr>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6F91676-4DF9-4A62-8ADA-03A7981E9462}"/>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pic>
        <p:nvPicPr>
          <p:cNvPr id="2" name="Picture 1">
            <a:extLst>
              <a:ext uri="{FF2B5EF4-FFF2-40B4-BE49-F238E27FC236}">
                <a16:creationId xmlns:a16="http://schemas.microsoft.com/office/drawing/2014/main" id="{8E1EEDD5-9E74-4EE4-912F-31DCADF45F52}"/>
              </a:ext>
            </a:extLst>
          </p:cNvPr>
          <p:cNvPicPr>
            <a:picLocks noChangeAspect="1"/>
          </p:cNvPicPr>
          <p:nvPr/>
        </p:nvPicPr>
        <p:blipFill rotWithShape="1">
          <a:blip r:embed="rId5"/>
          <a:srcRect l="11562" t="17622" r="13021" b="14629"/>
          <a:stretch/>
        </p:blipFill>
        <p:spPr>
          <a:xfrm>
            <a:off x="1057275" y="1763647"/>
            <a:ext cx="6896100" cy="3484628"/>
          </a:xfrm>
          <a:prstGeom prst="rect">
            <a:avLst/>
          </a:prstGeom>
        </p:spPr>
      </p:pic>
    </p:spTree>
    <p:extLst>
      <p:ext uri="{BB962C8B-B14F-4D97-AF65-F5344CB8AC3E}">
        <p14:creationId xmlns:p14="http://schemas.microsoft.com/office/powerpoint/2010/main" val="2569306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6841" y="1321026"/>
            <a:ext cx="8832024" cy="892552"/>
          </a:xfrm>
          <a:prstGeom prst="rect">
            <a:avLst/>
          </a:prstGeom>
          <a:noFill/>
        </p:spPr>
        <p:txBody>
          <a:bodyPr wrap="square" rtlCol="0">
            <a:spAutoFit/>
          </a:bodyPr>
          <a:lstStyle/>
          <a:p>
            <a:r>
              <a:rPr lang="en-IE" b="1" dirty="0">
                <a:latin typeface="Times New Roman" panose="02020603050405020304" pitchFamily="18" charset="0"/>
                <a:cs typeface="Times New Roman" panose="02020603050405020304" pitchFamily="18" charset="0"/>
              </a:rPr>
              <a:t>Proposed Development </a:t>
            </a:r>
          </a:p>
          <a:p>
            <a:endParaRPr lang="en-IE" b="1" dirty="0">
              <a:latin typeface="Times New Roman" panose="02020603050405020304" pitchFamily="18" charset="0"/>
              <a:cs typeface="Times New Roman" panose="02020603050405020304" pitchFamily="18" charset="0"/>
            </a:endParaRPr>
          </a:p>
          <a:p>
            <a:endParaRPr lang="en-IE"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pic>
        <p:nvPicPr>
          <p:cNvPr id="8" name="Picture 7">
            <a:extLst>
              <a:ext uri="{FF2B5EF4-FFF2-40B4-BE49-F238E27FC236}">
                <a16:creationId xmlns:a16="http://schemas.microsoft.com/office/drawing/2014/main" id="{79EA05F4-273C-455F-A955-4104276AC478}"/>
              </a:ext>
            </a:extLst>
          </p:cNvPr>
          <p:cNvPicPr>
            <a:picLocks noChangeAspect="1"/>
          </p:cNvPicPr>
          <p:nvPr/>
        </p:nvPicPr>
        <p:blipFill rotWithShape="1">
          <a:blip r:embed="rId5"/>
          <a:srcRect l="3189" t="16819" r="4167" b="22360"/>
          <a:stretch/>
        </p:blipFill>
        <p:spPr>
          <a:xfrm>
            <a:off x="266841" y="1839826"/>
            <a:ext cx="8471384" cy="4255560"/>
          </a:xfrm>
          <a:prstGeom prst="rect">
            <a:avLst/>
          </a:prstGeom>
        </p:spPr>
      </p:pic>
    </p:spTree>
    <p:extLst>
      <p:ext uri="{BB962C8B-B14F-4D97-AF65-F5344CB8AC3E}">
        <p14:creationId xmlns:p14="http://schemas.microsoft.com/office/powerpoint/2010/main" val="1125225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6841" y="1321026"/>
            <a:ext cx="8832024" cy="892552"/>
          </a:xfrm>
          <a:prstGeom prst="rect">
            <a:avLst/>
          </a:prstGeom>
          <a:noFill/>
        </p:spPr>
        <p:txBody>
          <a:bodyPr wrap="square" rtlCol="0">
            <a:spAutoFit/>
          </a:bodyPr>
          <a:lstStyle/>
          <a:p>
            <a:r>
              <a:rPr lang="en-IE" b="1" dirty="0">
                <a:latin typeface="Times New Roman" panose="02020603050405020304" pitchFamily="18" charset="0"/>
                <a:cs typeface="Times New Roman" panose="02020603050405020304" pitchFamily="18" charset="0"/>
              </a:rPr>
              <a:t>Proposed Development (continued) </a:t>
            </a:r>
          </a:p>
          <a:p>
            <a:endParaRPr lang="en-IE" b="1" dirty="0">
              <a:latin typeface="Times New Roman" panose="02020603050405020304" pitchFamily="18" charset="0"/>
              <a:cs typeface="Times New Roman" panose="02020603050405020304" pitchFamily="18" charset="0"/>
            </a:endParaRPr>
          </a:p>
          <a:p>
            <a:endParaRPr lang="en-IE"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pic>
        <p:nvPicPr>
          <p:cNvPr id="8" name="Picture 7">
            <a:extLst>
              <a:ext uri="{FF2B5EF4-FFF2-40B4-BE49-F238E27FC236}">
                <a16:creationId xmlns:a16="http://schemas.microsoft.com/office/drawing/2014/main" id="{C1BFD94B-CD84-4C96-B9DF-9A1C65D05594}"/>
              </a:ext>
            </a:extLst>
          </p:cNvPr>
          <p:cNvPicPr>
            <a:picLocks noChangeAspect="1"/>
          </p:cNvPicPr>
          <p:nvPr/>
        </p:nvPicPr>
        <p:blipFill rotWithShape="1">
          <a:blip r:embed="rId5"/>
          <a:srcRect l="2918" t="16937" r="3958" b="61534"/>
          <a:stretch/>
        </p:blipFill>
        <p:spPr>
          <a:xfrm>
            <a:off x="409575" y="2320018"/>
            <a:ext cx="8448675" cy="2324405"/>
          </a:xfrm>
          <a:prstGeom prst="rect">
            <a:avLst/>
          </a:prstGeom>
        </p:spPr>
      </p:pic>
    </p:spTree>
    <p:extLst>
      <p:ext uri="{BB962C8B-B14F-4D97-AF65-F5344CB8AC3E}">
        <p14:creationId xmlns:p14="http://schemas.microsoft.com/office/powerpoint/2010/main" val="244088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6841" y="1321026"/>
            <a:ext cx="8832024" cy="338554"/>
          </a:xfrm>
          <a:prstGeom prst="rect">
            <a:avLst/>
          </a:prstGeom>
          <a:noFill/>
        </p:spPr>
        <p:txBody>
          <a:bodyPr wrap="square" rtlCol="0">
            <a:spAutoFit/>
          </a:bodyPr>
          <a:lstStyle/>
          <a:p>
            <a:r>
              <a:rPr lang="en-IE" sz="1600" b="1" dirty="0"/>
              <a:t>Ke</a:t>
            </a:r>
            <a:r>
              <a:rPr lang="en-IE" sz="1600" b="1" dirty="0">
                <a:latin typeface="Times New Roman" panose="02020603050405020304" pitchFamily="18" charset="0"/>
                <a:cs typeface="Times New Roman" panose="02020603050405020304" pitchFamily="18" charset="0"/>
              </a:rPr>
              <a:t>y Development Statistics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5" name="TextBox 4">
            <a:extLst>
              <a:ext uri="{FF2B5EF4-FFF2-40B4-BE49-F238E27FC236}">
                <a16:creationId xmlns:a16="http://schemas.microsoft.com/office/drawing/2014/main" id="{019EA1D7-6C68-4B43-A950-F83F2BFE76C5}"/>
              </a:ext>
            </a:extLst>
          </p:cNvPr>
          <p:cNvSpPr txBox="1"/>
          <p:nvPr/>
        </p:nvSpPr>
        <p:spPr>
          <a:xfrm>
            <a:off x="1197830" y="1805688"/>
            <a:ext cx="7146070" cy="3970318"/>
          </a:xfrm>
          <a:prstGeom prst="rect">
            <a:avLst/>
          </a:prstGeom>
          <a:noFill/>
        </p:spPr>
        <p:txBody>
          <a:bodyPr wrap="square" rtlCol="0">
            <a:spAutoFit/>
          </a:bodyPr>
          <a:lstStyle/>
          <a:p>
            <a:r>
              <a:rPr lang="en-GB" dirty="0"/>
              <a:t>Site Area:			1.2708 ha</a:t>
            </a:r>
          </a:p>
          <a:p>
            <a:endParaRPr lang="en-GB" dirty="0"/>
          </a:p>
          <a:p>
            <a:r>
              <a:rPr lang="en-GB" dirty="0"/>
              <a:t>No. of units: 		250 (25 Part V)</a:t>
            </a:r>
          </a:p>
          <a:p>
            <a:endParaRPr lang="en-GB" dirty="0"/>
          </a:p>
          <a:p>
            <a:r>
              <a:rPr lang="en-GB" dirty="0"/>
              <a:t>Density units p. ha.:	197 </a:t>
            </a:r>
          </a:p>
          <a:p>
            <a:endParaRPr lang="en-GB" dirty="0"/>
          </a:p>
          <a:p>
            <a:r>
              <a:rPr lang="en-GB" dirty="0"/>
              <a:t>Car Parking:		125</a:t>
            </a:r>
          </a:p>
          <a:p>
            <a:endParaRPr lang="en-GB" dirty="0"/>
          </a:p>
          <a:p>
            <a:r>
              <a:rPr lang="en-GB" dirty="0"/>
              <a:t>Bicycle Parking:		276</a:t>
            </a:r>
          </a:p>
          <a:p>
            <a:endParaRPr lang="en-GB" dirty="0"/>
          </a:p>
          <a:p>
            <a:r>
              <a:rPr lang="en-GB" dirty="0"/>
              <a:t>Dual Aspect 		50%</a:t>
            </a:r>
          </a:p>
          <a:p>
            <a:endParaRPr lang="en-GB" dirty="0"/>
          </a:p>
          <a:p>
            <a:r>
              <a:rPr lang="en-GB" dirty="0"/>
              <a:t>Single Aspect:		50%</a:t>
            </a:r>
          </a:p>
          <a:p>
            <a:r>
              <a:rPr lang="en-GB" dirty="0"/>
              <a:t> </a:t>
            </a:r>
            <a:endParaRPr lang="en-IE" dirty="0"/>
          </a:p>
        </p:txBody>
      </p:sp>
    </p:spTree>
    <p:extLst>
      <p:ext uri="{BB962C8B-B14F-4D97-AF65-F5344CB8AC3E}">
        <p14:creationId xmlns:p14="http://schemas.microsoft.com/office/powerpoint/2010/main" val="18027512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10547</TotalTime>
  <Words>847</Words>
  <Application>Microsoft Office PowerPoint</Application>
  <PresentationFormat>On-screen Show (4:3)</PresentationFormat>
  <Paragraphs>146</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Frehill</dc:creator>
  <cp:lastModifiedBy>Ciara Brennan</cp:lastModifiedBy>
  <cp:revision>297</cp:revision>
  <cp:lastPrinted>2019-11-22T16:21:35Z</cp:lastPrinted>
  <dcterms:created xsi:type="dcterms:W3CDTF">2018-07-16T08:09:38Z</dcterms:created>
  <dcterms:modified xsi:type="dcterms:W3CDTF">2020-05-21T15:18:38Z</dcterms:modified>
</cp:coreProperties>
</file>