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4"/>
  </p:notesMasterIdLst>
  <p:sldIdLst>
    <p:sldId id="256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E00"/>
    <a:srgbClr val="51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87"/>
    <p:restoredTop sz="96517" autoAdjust="0"/>
  </p:normalViewPr>
  <p:slideViewPr>
    <p:cSldViewPr>
      <p:cViewPr>
        <p:scale>
          <a:sx n="110" d="100"/>
          <a:sy n="110" d="100"/>
        </p:scale>
        <p:origin x="306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EC68EE-B90C-46C7-BF2D-6616FED587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59DA8-0B11-4946-A631-F508B686CD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A9C937-F40E-4422-9C1E-72866A4B8A1F}" type="datetimeFigureOut">
              <a:rPr lang="en-IE"/>
              <a:pPr>
                <a:defRPr/>
              </a:pPr>
              <a:t>26/05/2020</a:t>
            </a:fld>
            <a:endParaRPr lang="en-I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25B39F-5BCE-4A63-9184-A9A45F719D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CEAED4B-607F-44A7-BACB-582DE4446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601DA-0246-417C-8EC4-71B559FCB1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C4B19-4CB2-4610-9F80-8C376B26B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904699A-AEE0-46D7-9B8F-FBCC15F4038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3898C7A-D7F3-4B79-BB54-1610969584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056B8B02-7295-4468-B1B2-ADDFBB9E8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60CA3944-188A-4541-8CED-D4EFF75DBE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F5CEE6-FCF2-4F43-B551-A8DEBD259A42}" type="slidenum">
              <a:rPr lang="en-IE" altLang="en-US" sz="1200" smtClean="0"/>
              <a:pPr/>
              <a:t>2</a:t>
            </a:fld>
            <a:endParaRPr lang="en-IE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89BF5D-4939-4EAB-BEB4-B45372FDC7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970625-20D7-4BE5-A9C2-987B7361F4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B26347-40C0-4591-AC36-750A7F37D6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694C2-EEEF-4CAC-88A2-B0B93C361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52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974931-29C3-4E02-90A8-F3C465F40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E8B327-0161-4D04-AE96-2BC87966F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43CB8D-FAEB-462A-BAFC-5F1494E3D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26866-9E1B-489D-A657-01A37AD5E4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64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CAF97-CA0B-4078-8369-675869CC4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C987BE-6FF2-4EC0-888D-0F03E0BB6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3D104B-FAC2-48CB-B372-01D773CDB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C9C49-8428-4943-9DE6-143807C2DB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12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D418FD-D15E-435C-A091-CF623C06BD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E0FF16-F6F1-42C0-8E16-6F2259BCE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A782AA-2DA7-49EF-9B39-4CAD91BA5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D426F-B168-48D8-A0AC-AD4FFB163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02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B3F2F1-F3A9-4C18-8B40-7F1171CDDB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9CC2E9-1AC7-4F2B-80AF-0EA283A1C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7F8FF7-91AF-4F9D-911E-3F731AF7A7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8D2DA-0E23-499F-B05E-07F5BD6D54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76509-9317-410B-9111-882DB0545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BA3FA-E018-4569-BEF3-62ADCFE7E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3F0855-B7DD-4A1D-A284-FEC0FA5F8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6ECAB-2893-45B1-AFC0-110974804F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79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2BF4E2-48FE-4A34-AE8C-F6EA81FA91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7F4D3A-153C-4F2B-A1F8-C7C3C543F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FF1765-4C0D-46D1-8796-DA15AE3797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C98C2-5B58-49A6-B528-5F494674D1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98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67AF9F-4B2F-4D18-9589-EC6B5CF91C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1D7A8A-B643-47D9-B6D5-5738E083F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49D0AC-C57C-47D9-8FC6-AD13B1F7C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52359-12A4-4663-BDF4-6BAF5C9DF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66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C2B73E1-942A-4332-97B8-9D802C577C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2F63AF-21D0-4804-86B6-E5279C9D0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8B2A28-B717-4D6B-A9F7-85086A6001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F9341-C00F-4939-9394-CC0DA06D6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26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B83026-248A-4996-A2ED-B68FC44A4A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AD7E3-6A8E-4968-8015-C0B7B6AE1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04553-D1FA-4363-BB4C-DB159DEE5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BACCC-927C-4553-AD01-FF1F9D5CD0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87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0DD76-AEBC-400F-9381-2A44F3F52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4638D-6916-48DC-96D0-A9E7849F7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9BF334-AAE3-43B6-98FC-CFB084B6F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6AD62-8261-4174-827F-C68968346B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22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2AEFE5C-2B44-4352-9F5D-28C440088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1B9EBF-4585-47E9-9E67-807218698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BD01A27-8DBF-4A86-87CF-CCF554A4FB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715467-01E1-439D-BD34-88334C7E4C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875F01-8A60-4AC0-B792-A543951E07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5C8302-BB7E-453C-B817-A4DD7A9909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1">
            <a:extLst>
              <a:ext uri="{FF2B5EF4-FFF2-40B4-BE49-F238E27FC236}">
                <a16:creationId xmlns:a16="http://schemas.microsoft.com/office/drawing/2014/main" id="{C9CA606F-47FD-42B4-9FB4-B0CC01AA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2">
            <a:extLst>
              <a:ext uri="{FF2B5EF4-FFF2-40B4-BE49-F238E27FC236}">
                <a16:creationId xmlns:a16="http://schemas.microsoft.com/office/drawing/2014/main" id="{6DD423CF-EFB8-4268-8A9D-06F40F25B0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2588" y="2687638"/>
            <a:ext cx="8305800" cy="1752600"/>
          </a:xfrm>
          <a:noFill/>
        </p:spPr>
        <p:txBody>
          <a:bodyPr/>
          <a:lstStyle/>
          <a:p>
            <a:pPr algn="l" eaLnBrk="1" hangingPunct="1"/>
            <a:r>
              <a:rPr lang="en-IE" altLang="en-US" sz="3200" b="1">
                <a:solidFill>
                  <a:srgbClr val="FFFFFF"/>
                </a:solidFill>
              </a:rPr>
              <a:t>Update on Waste Management Plan / WERLA Priorities</a:t>
            </a:r>
          </a:p>
          <a:p>
            <a:pPr algn="l" eaLnBrk="1" hangingPunct="1"/>
            <a:endParaRPr lang="en-IE" altLang="en-US" sz="1600" b="1">
              <a:solidFill>
                <a:srgbClr val="FFFFFF"/>
              </a:solidFill>
            </a:endParaRPr>
          </a:p>
          <a:p>
            <a:pPr algn="l" eaLnBrk="1" hangingPunct="1"/>
            <a:r>
              <a:rPr lang="en-IE" altLang="en-US" sz="1600" b="1">
                <a:solidFill>
                  <a:srgbClr val="FFFFFF"/>
                </a:solidFill>
              </a:rPr>
              <a:t>Damien McNulty </a:t>
            </a:r>
            <a:r>
              <a:rPr lang="en-IE" altLang="en-US" sz="1400">
                <a:solidFill>
                  <a:srgbClr val="FFFFFF"/>
                </a:solidFill>
              </a:rPr>
              <a:t>(Senior Executive Engineer)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3076" name="Rectangle 33">
            <a:extLst>
              <a:ext uri="{FF2B5EF4-FFF2-40B4-BE49-F238E27FC236}">
                <a16:creationId xmlns:a16="http://schemas.microsoft.com/office/drawing/2014/main" id="{3BB6A454-E0D0-428A-AE1E-BED13ADF2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383213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IE" altLang="en-US" sz="2000"/>
              <a:t>May 2020 </a:t>
            </a:r>
            <a:br>
              <a:rPr lang="en-IE" altLang="en-US" sz="2000"/>
            </a:br>
            <a:r>
              <a:rPr lang="en-IE" altLang="en-US" sz="2000"/>
              <a:t>Environment, Public Realm and Climate Change SPC Meeting</a:t>
            </a:r>
            <a:endParaRPr lang="en-US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>
            <a:extLst>
              <a:ext uri="{FF2B5EF4-FFF2-40B4-BE49-F238E27FC236}">
                <a16:creationId xmlns:a16="http://schemas.microsoft.com/office/drawing/2014/main" id="{44C95263-D67B-40AA-9E82-14562BB7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8763" cy="68595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4099" name="Rectangle 18">
            <a:extLst>
              <a:ext uri="{FF2B5EF4-FFF2-40B4-BE49-F238E27FC236}">
                <a16:creationId xmlns:a16="http://schemas.microsoft.com/office/drawing/2014/main" id="{83B1287D-40DA-43C2-A1B2-013C79CFA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96975"/>
            <a:ext cx="8137525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>
                <a:solidFill>
                  <a:srgbClr val="D95E00"/>
                </a:solidFill>
              </a:rPr>
              <a:t>Waste Management Plan</a:t>
            </a:r>
          </a:p>
          <a:p>
            <a:pPr eaLnBrk="1" hangingPunct="1"/>
            <a:endParaRPr lang="en-US" altLang="en-US" sz="2000">
              <a:solidFill>
                <a:srgbClr val="51626F"/>
              </a:solidFill>
            </a:endParaRP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51626F"/>
              </a:solidFill>
            </a:endParaRPr>
          </a:p>
          <a:p>
            <a:pPr eaLnBrk="1" hangingPunct="1"/>
            <a:endParaRPr lang="en-US" altLang="en-US" sz="2000">
              <a:solidFill>
                <a:srgbClr val="51626F"/>
              </a:solidFill>
            </a:endParaRPr>
          </a:p>
        </p:txBody>
      </p:sp>
      <p:pic>
        <p:nvPicPr>
          <p:cNvPr id="4100" name="Picture 1">
            <a:extLst>
              <a:ext uri="{FF2B5EF4-FFF2-40B4-BE49-F238E27FC236}">
                <a16:creationId xmlns:a16="http://schemas.microsoft.com/office/drawing/2014/main" id="{97AE486B-74B3-4251-AD5D-A5B002D98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17801" r="41338" b="5202"/>
          <a:stretch>
            <a:fillRect/>
          </a:stretch>
        </p:blipFill>
        <p:spPr bwMode="auto">
          <a:xfrm>
            <a:off x="230188" y="2224088"/>
            <a:ext cx="2879725" cy="3960812"/>
          </a:xfrm>
          <a:prstGeom prst="rect">
            <a:avLst/>
          </a:prstGeom>
          <a:noFill/>
          <a:ln w="25400">
            <a:solidFill>
              <a:srgbClr val="D95E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>
            <a:extLst>
              <a:ext uri="{FF2B5EF4-FFF2-40B4-BE49-F238E27FC236}">
                <a16:creationId xmlns:a16="http://schemas.microsoft.com/office/drawing/2014/main" id="{C6735BD5-A362-4322-A784-289C4CEEE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3600"/>
            <a:ext cx="5759450" cy="4421188"/>
          </a:xfrm>
          <a:prstGeom prst="rect">
            <a:avLst/>
          </a:prstGeom>
          <a:noFill/>
          <a:ln>
            <a:noFill/>
          </a:ln>
          <a:effectLst/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Plan outlines the Environmental Inspections to be carried for 2020.</a:t>
            </a:r>
          </a:p>
          <a:p>
            <a:pPr marL="57150" indent="0"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	Waste – Litter – Water – Air – Noise</a:t>
            </a:r>
          </a:p>
          <a:p>
            <a:pPr lvl="1"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It addresses the Regional Waste Management Plan priorities.</a:t>
            </a:r>
          </a:p>
          <a:p>
            <a:pPr eaLnBrk="1" hangingPunct="1">
              <a:defRPr/>
            </a:pPr>
            <a:endParaRPr lang="en-US" altLang="en-US" sz="2000" dirty="0"/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Addresses SDCC specific needs.</a:t>
            </a: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Identifies Statutory Inspections.</a:t>
            </a: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Plan and its outcomes graded by the EPA.</a:t>
            </a: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>
            <a:extLst>
              <a:ext uri="{FF2B5EF4-FFF2-40B4-BE49-F238E27FC236}">
                <a16:creationId xmlns:a16="http://schemas.microsoft.com/office/drawing/2014/main" id="{0637D760-F831-46D3-A4A5-B2C46B111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6B3D1486-35A0-4E67-8858-18C29DBEB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96975"/>
            <a:ext cx="8785225" cy="5327650"/>
          </a:xfrm>
          <a:prstGeom prst="rect">
            <a:avLst/>
          </a:prstGeom>
          <a:noFill/>
          <a:ln>
            <a:noFill/>
          </a:ln>
          <a:effectLst/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dirty="0">
                <a:solidFill>
                  <a:srgbClr val="D95E00"/>
                </a:solidFill>
              </a:rPr>
              <a:t>Waste Inspections</a:t>
            </a: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51 Permitted Waste Facilities &amp; 114 </a:t>
            </a:r>
            <a:r>
              <a:rPr lang="en-US" altLang="en-US" sz="2000" dirty="0" err="1">
                <a:solidFill>
                  <a:srgbClr val="51626F"/>
                </a:solidFill>
              </a:rPr>
              <a:t>Authroised</a:t>
            </a:r>
            <a:r>
              <a:rPr lang="en-US" altLang="en-US" sz="2000" dirty="0">
                <a:solidFill>
                  <a:srgbClr val="51626F"/>
                </a:solidFill>
              </a:rPr>
              <a:t> Waste Collectors</a:t>
            </a: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Inspections of facilities handling Hazardous Waste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Garages, Labs, Vets, Nursing Homes, Dentists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		</a:t>
            </a: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Construction &amp; Demolition Waste Activities</a:t>
            </a: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Household Waste Surveys and Household Waste Complaints</a:t>
            </a:r>
          </a:p>
          <a:p>
            <a:pPr eaLnBrk="1" hangingPunct="1">
              <a:defRPr/>
            </a:pPr>
            <a:endParaRPr lang="en-US" altLang="en-US" sz="2000" dirty="0"/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Illegal Waste and Dumping Activities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Producer Responsibility Inspections.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460 Major Producers of Packaging, 142 </a:t>
            </a:r>
            <a:r>
              <a:rPr lang="en-US" altLang="en-US" sz="1600" dirty="0" err="1">
                <a:solidFill>
                  <a:srgbClr val="51626F"/>
                </a:solidFill>
              </a:rPr>
              <a:t>Tyre</a:t>
            </a:r>
            <a:r>
              <a:rPr lang="en-US" altLang="en-US" sz="1600" dirty="0">
                <a:solidFill>
                  <a:srgbClr val="51626F"/>
                </a:solidFill>
              </a:rPr>
              <a:t> Retailers, 50+ Secondhand Car Importers</a:t>
            </a: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>
            <a:extLst>
              <a:ext uri="{FF2B5EF4-FFF2-40B4-BE49-F238E27FC236}">
                <a16:creationId xmlns:a16="http://schemas.microsoft.com/office/drawing/2014/main" id="{4E66699E-17AF-46D5-AC6E-34984380B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4727D9BA-7BD4-43C7-9751-37755665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96975"/>
            <a:ext cx="8785225" cy="5327650"/>
          </a:xfrm>
          <a:prstGeom prst="rect">
            <a:avLst/>
          </a:prstGeom>
          <a:noFill/>
          <a:ln>
            <a:noFill/>
          </a:ln>
          <a:effectLst/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dirty="0">
                <a:solidFill>
                  <a:srgbClr val="D95E00"/>
                </a:solidFill>
              </a:rPr>
              <a:t>National / WERLA Priorities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Illegal Waste Activities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Illegal Dumping – Illegal waste collections (Man in the Van) – Waste Bye-Laws</a:t>
            </a:r>
          </a:p>
          <a:p>
            <a:pPr marL="800100" lvl="1" indent="-342900" eaLnBrk="1" hangingPunct="1">
              <a:buFont typeface="+mj-lt"/>
              <a:buAutoNum type="arabicPeriod"/>
              <a:defRPr/>
            </a:pPr>
            <a:endParaRPr lang="en-US" altLang="en-US" sz="1600" dirty="0">
              <a:solidFill>
                <a:srgbClr val="51626F"/>
              </a:solidFill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Construction &amp; Demolition Waste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Traceability of waste (Sites of Origin-Waste Collectors-Disposal sites)</a:t>
            </a:r>
          </a:p>
          <a:p>
            <a:pPr marL="800100" lvl="1" indent="-342900" eaLnBrk="1" hangingPunct="1">
              <a:buFont typeface="+mj-lt"/>
              <a:buAutoNum type="arabicPeriod"/>
              <a:defRPr/>
            </a:pPr>
            <a:endParaRPr lang="en-US" altLang="en-US" sz="1600" dirty="0">
              <a:solidFill>
                <a:srgbClr val="51626F"/>
              </a:solidFill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End of Life Vehicles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Examining </a:t>
            </a:r>
            <a:r>
              <a:rPr lang="en-US" altLang="en-US" sz="1600" dirty="0" err="1">
                <a:solidFill>
                  <a:srgbClr val="51626F"/>
                </a:solidFill>
              </a:rPr>
              <a:t>Authorised</a:t>
            </a:r>
            <a:r>
              <a:rPr lang="en-US" altLang="en-US" sz="1600" dirty="0">
                <a:solidFill>
                  <a:srgbClr val="51626F"/>
                </a:solidFill>
              </a:rPr>
              <a:t> Treatment Facilities and identify rouge operators.</a:t>
            </a:r>
          </a:p>
          <a:p>
            <a:pPr marL="800100" lvl="1" indent="-342900" eaLnBrk="1" hangingPunct="1">
              <a:buFont typeface="+mj-lt"/>
              <a:buAutoNum type="arabicPeriod"/>
              <a:defRPr/>
            </a:pPr>
            <a:endParaRPr lang="en-US" altLang="en-US" sz="1600" dirty="0">
              <a:solidFill>
                <a:srgbClr val="51626F"/>
              </a:solidFill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Waste Collections – Household &amp; Commercial 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Waste Collector Compliance – Brown Bin Role out – Waste Bye Law compliance</a:t>
            </a:r>
          </a:p>
          <a:p>
            <a:pPr marL="800100" lvl="1" indent="-342900" eaLnBrk="1" hangingPunct="1">
              <a:buFont typeface="+mj-lt"/>
              <a:buAutoNum type="arabicPeriod"/>
              <a:defRPr/>
            </a:pPr>
            <a:endParaRPr lang="en-US" altLang="en-US" sz="1600" dirty="0">
              <a:solidFill>
                <a:srgbClr val="51626F"/>
              </a:solidFill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Multi Agency Sites of Interest</a:t>
            </a:r>
          </a:p>
          <a:p>
            <a:pPr eaLnBrk="1" hangingPunct="1">
              <a:buFontTx/>
              <a:buNone/>
              <a:defRPr/>
            </a:pPr>
            <a:endParaRPr lang="en-US" altLang="en-US" sz="20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7">
            <a:extLst>
              <a:ext uri="{FF2B5EF4-FFF2-40B4-BE49-F238E27FC236}">
                <a16:creationId xmlns:a16="http://schemas.microsoft.com/office/drawing/2014/main" id="{95050755-9616-4E1F-A1EB-C1D3C080C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05098FAD-A6B0-4D51-AD78-6B42147F0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8785225" cy="5472112"/>
          </a:xfrm>
          <a:prstGeom prst="rect">
            <a:avLst/>
          </a:prstGeom>
          <a:noFill/>
          <a:ln>
            <a:noFill/>
          </a:ln>
          <a:effectLst/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dirty="0">
                <a:solidFill>
                  <a:srgbClr val="D95E00"/>
                </a:solidFill>
              </a:rPr>
              <a:t>Impact of Covid 19</a:t>
            </a: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Waste Permitted Facilities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Majority closed from 13</a:t>
            </a:r>
            <a:r>
              <a:rPr lang="en-US" altLang="en-US" sz="1600" baseline="30000" dirty="0">
                <a:solidFill>
                  <a:srgbClr val="51626F"/>
                </a:solidFill>
              </a:rPr>
              <a:t>th</a:t>
            </a:r>
            <a:r>
              <a:rPr lang="en-US" altLang="en-US" sz="1600" dirty="0">
                <a:solidFill>
                  <a:srgbClr val="51626F"/>
                </a:solidFill>
              </a:rPr>
              <a:t> March until 18</a:t>
            </a:r>
            <a:r>
              <a:rPr lang="en-US" altLang="en-US" sz="1600" baseline="30000" dirty="0">
                <a:solidFill>
                  <a:srgbClr val="51626F"/>
                </a:solidFill>
              </a:rPr>
              <a:t>th</a:t>
            </a:r>
            <a:r>
              <a:rPr lang="en-US" altLang="en-US" sz="1600" dirty="0">
                <a:solidFill>
                  <a:srgbClr val="51626F"/>
                </a:solidFill>
              </a:rPr>
              <a:t> May.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Increased quantities of waste held on sites.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Contractors involved in emergency construction works experienced difficulties in disposing of waste.</a:t>
            </a:r>
          </a:p>
          <a:p>
            <a:pPr lvl="1" eaLnBrk="1" hangingPunct="1">
              <a:defRPr/>
            </a:pPr>
            <a:r>
              <a:rPr lang="en-US" altLang="en-US" sz="1600" dirty="0" err="1">
                <a:solidFill>
                  <a:srgbClr val="51626F"/>
                </a:solidFill>
              </a:rPr>
              <a:t>Unauthorised</a:t>
            </a:r>
            <a:r>
              <a:rPr lang="en-US" altLang="en-US" sz="1600" dirty="0">
                <a:solidFill>
                  <a:srgbClr val="51626F"/>
                </a:solidFill>
              </a:rPr>
              <a:t> storage of ELV’s due to closure of ATF’s.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Increased pressure of certain sectors remaining open to meet demand.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Household Waste/Back Garden Complaints Increased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130% increase in Household Waste/Back Garden burning complaints in April 2020 compared to April 2019</a:t>
            </a:r>
          </a:p>
          <a:p>
            <a:pPr lvl="1" eaLnBrk="1" hangingPunct="1">
              <a:defRPr/>
            </a:pPr>
            <a:endParaRPr lang="en-US" altLang="en-US" sz="16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51626F"/>
                </a:solidFill>
              </a:rPr>
              <a:t>Increased incidents of Illegal dumping.  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Increased levels of household waste being dumped.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rgbClr val="51626F"/>
                </a:solidFill>
              </a:rPr>
              <a:t>Comparing March/April 2020 to 2019 increase of 280 </a:t>
            </a:r>
            <a:r>
              <a:rPr lang="en-US" altLang="en-US" sz="1600" dirty="0" err="1">
                <a:solidFill>
                  <a:srgbClr val="51626F"/>
                </a:solidFill>
              </a:rPr>
              <a:t>tonnes</a:t>
            </a:r>
            <a:r>
              <a:rPr lang="en-US" altLang="en-US" sz="1600" dirty="0">
                <a:solidFill>
                  <a:srgbClr val="51626F"/>
                </a:solidFill>
              </a:rPr>
              <a:t> of waste collected by Public Realm Crews.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sz="1600" dirty="0">
              <a:solidFill>
                <a:srgbClr val="51626F"/>
              </a:solidFill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rgbClr val="51626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7">
            <a:extLst>
              <a:ext uri="{FF2B5EF4-FFF2-40B4-BE49-F238E27FC236}">
                <a16:creationId xmlns:a16="http://schemas.microsoft.com/office/drawing/2014/main" id="{32253954-696A-4276-9328-0FC95C74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1588"/>
            <a:ext cx="914876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8">
            <a:extLst>
              <a:ext uri="{FF2B5EF4-FFF2-40B4-BE49-F238E27FC236}">
                <a16:creationId xmlns:a16="http://schemas.microsoft.com/office/drawing/2014/main" id="{E9121E08-D48A-41FE-B37B-60D1A2ECF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08050"/>
            <a:ext cx="8785225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dirty="0">
                <a:solidFill>
                  <a:srgbClr val="D95E00"/>
                </a:solidFill>
              </a:rPr>
              <a:t>Current Actions</a:t>
            </a:r>
          </a:p>
          <a:p>
            <a:pPr eaLnBrk="1" hangingPunct="1"/>
            <a:r>
              <a:rPr lang="en-US" altLang="en-US" sz="2000" b="1" dirty="0">
                <a:solidFill>
                  <a:srgbClr val="D95E00"/>
                </a:solidFill>
              </a:rPr>
              <a:t>2020 Anti-Dumping Initiative</a:t>
            </a:r>
          </a:p>
          <a:p>
            <a:pPr lvl="1" eaLnBrk="1" hangingPunct="1"/>
            <a:r>
              <a:rPr lang="en-US" altLang="en-US" sz="1600" dirty="0">
                <a:solidFill>
                  <a:srgbClr val="51626F"/>
                </a:solidFill>
              </a:rPr>
              <a:t>SDCC requested to submit projects &amp; include issues experienced with Covid 19.</a:t>
            </a:r>
          </a:p>
          <a:p>
            <a:pPr lvl="1" eaLnBrk="1" hangingPunct="1"/>
            <a:r>
              <a:rPr lang="en-US" altLang="en-US" sz="1600" dirty="0">
                <a:solidFill>
                  <a:srgbClr val="51626F"/>
                </a:solidFill>
              </a:rPr>
              <a:t>4 Schemes approved to a total value of €86,000</a:t>
            </a:r>
            <a:endParaRPr lang="en-US" altLang="en-US" sz="2000" dirty="0">
              <a:solidFill>
                <a:srgbClr val="51626F"/>
              </a:solidFill>
            </a:endParaRPr>
          </a:p>
        </p:txBody>
      </p:sp>
      <p:sp>
        <p:nvSpPr>
          <p:cNvPr id="9220" name="Rectangle 18">
            <a:extLst>
              <a:ext uri="{FF2B5EF4-FFF2-40B4-BE49-F238E27FC236}">
                <a16:creationId xmlns:a16="http://schemas.microsoft.com/office/drawing/2014/main" id="{1D16F6F6-044B-4B7B-90C8-2B5F7D328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565400"/>
            <a:ext cx="52070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51435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FontTx/>
              <a:buNone/>
            </a:pPr>
            <a:endParaRPr lang="en-US" altLang="en-US" sz="1600" dirty="0">
              <a:solidFill>
                <a:srgbClr val="51626F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en-IE" altLang="en-US" sz="2000" dirty="0">
                <a:solidFill>
                  <a:srgbClr val="51626F"/>
                </a:solidFill>
              </a:rPr>
              <a:t>Covert Surveillance of Dumping Sites</a:t>
            </a:r>
          </a:p>
          <a:p>
            <a:pPr lvl="1" eaLnBrk="1" hangingPunct="1">
              <a:buNone/>
            </a:pPr>
            <a:r>
              <a:rPr lang="en-IE" altLang="en-US" sz="1400" dirty="0">
                <a:solidFill>
                  <a:srgbClr val="51626F"/>
                </a:solidFill>
              </a:rPr>
              <a:t>Sites identified based on established patterns of dumping. Since 8</a:t>
            </a:r>
            <a:r>
              <a:rPr lang="en-IE" altLang="en-US" sz="1400" baseline="30000" dirty="0">
                <a:solidFill>
                  <a:srgbClr val="51626F"/>
                </a:solidFill>
              </a:rPr>
              <a:t>th</a:t>
            </a:r>
            <a:r>
              <a:rPr lang="en-IE" altLang="en-US" sz="1400" dirty="0">
                <a:solidFill>
                  <a:srgbClr val="51626F"/>
                </a:solidFill>
              </a:rPr>
              <a:t> April we have carried out surveillance of 5 waste black spots resulting in detection of 26 incidents of illegal dumping.   </a:t>
            </a:r>
          </a:p>
          <a:p>
            <a:pPr lvl="1" eaLnBrk="1" hangingPunct="1"/>
            <a:endParaRPr lang="en-IE" altLang="en-US" sz="1400" dirty="0">
              <a:solidFill>
                <a:srgbClr val="51626F"/>
              </a:solidFill>
            </a:endParaRPr>
          </a:p>
          <a:p>
            <a:pPr lvl="1" eaLnBrk="1" hangingPunct="1">
              <a:buFontTx/>
              <a:buNone/>
            </a:pPr>
            <a:endParaRPr lang="en-IE" altLang="en-US" sz="1400" dirty="0">
              <a:solidFill>
                <a:srgbClr val="51626F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en-IE" altLang="en-US" sz="2000" dirty="0">
                <a:solidFill>
                  <a:srgbClr val="51626F"/>
                </a:solidFill>
              </a:rPr>
              <a:t>Litter Bins and Bring Bank Monitoring through QR Codes</a:t>
            </a:r>
          </a:p>
          <a:p>
            <a:pPr lvl="1" eaLnBrk="1" hangingPunct="1">
              <a:buNone/>
            </a:pPr>
            <a:r>
              <a:rPr lang="en-IE" altLang="en-US" sz="1400" dirty="0">
                <a:solidFill>
                  <a:srgbClr val="51626F"/>
                </a:solidFill>
              </a:rPr>
              <a:t>SDCC will be installing QR Codes at Bring Banks and bins. Public will be able to scan the QR code to alert SDCC when bins are full/need attention.  Bring Bank collectors notified immediately collection is required.  Other customer friendly information being considered</a:t>
            </a:r>
            <a:endParaRPr lang="en-US" altLang="en-US" sz="2000" dirty="0">
              <a:solidFill>
                <a:srgbClr val="51626F"/>
              </a:solidFill>
            </a:endParaRPr>
          </a:p>
        </p:txBody>
      </p:sp>
      <p:pic>
        <p:nvPicPr>
          <p:cNvPr id="9221" name="Picture 2">
            <a:extLst>
              <a:ext uri="{FF2B5EF4-FFF2-40B4-BE49-F238E27FC236}">
                <a16:creationId xmlns:a16="http://schemas.microsoft.com/office/drawing/2014/main" id="{67B7A058-78AF-4F5E-9981-53C9A672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2565400"/>
            <a:ext cx="3419475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>
            <a:extLst>
              <a:ext uri="{FF2B5EF4-FFF2-40B4-BE49-F238E27FC236}">
                <a16:creationId xmlns:a16="http://schemas.microsoft.com/office/drawing/2014/main" id="{33BB3CE1-A29F-4861-BBAE-C85A66DB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45050"/>
            <a:ext cx="147796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7">
            <a:extLst>
              <a:ext uri="{FF2B5EF4-FFF2-40B4-BE49-F238E27FC236}">
                <a16:creationId xmlns:a16="http://schemas.microsoft.com/office/drawing/2014/main" id="{623BCD41-AE9B-47AD-8755-9C7F1148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18">
            <a:extLst>
              <a:ext uri="{FF2B5EF4-FFF2-40B4-BE49-F238E27FC236}">
                <a16:creationId xmlns:a16="http://schemas.microsoft.com/office/drawing/2014/main" id="{2148DD96-CF14-4B5F-B6B9-65AFCF080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08050"/>
            <a:ext cx="87852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dirty="0">
                <a:solidFill>
                  <a:srgbClr val="D95E00"/>
                </a:solidFill>
              </a:rPr>
              <a:t>Current Actions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2000" dirty="0">
              <a:solidFill>
                <a:srgbClr val="51626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IE" altLang="en-US" sz="2000" dirty="0">
                <a:solidFill>
                  <a:srgbClr val="D95E00"/>
                </a:solidFill>
              </a:rPr>
              <a:t>2020 Anti-Dumping Initiative </a:t>
            </a:r>
            <a:r>
              <a:rPr lang="en-IE" altLang="en-US" sz="2000" dirty="0" err="1">
                <a:solidFill>
                  <a:srgbClr val="D95E00"/>
                </a:solidFill>
              </a:rPr>
              <a:t>cont</a:t>
            </a:r>
            <a:r>
              <a:rPr lang="en-IE" altLang="en-US" sz="2000" dirty="0">
                <a:solidFill>
                  <a:srgbClr val="D95E00"/>
                </a:solidFill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IE" altLang="en-US" sz="2000" dirty="0">
              <a:solidFill>
                <a:srgbClr val="51626F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IE" altLang="en-US" sz="2000" dirty="0">
              <a:solidFill>
                <a:srgbClr val="51626F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en-IE" altLang="en-US" sz="2000" dirty="0">
                <a:solidFill>
                  <a:srgbClr val="51626F"/>
                </a:solidFill>
              </a:rPr>
              <a:t>Pilot Bring Bank Upgrade/CCTV</a:t>
            </a:r>
          </a:p>
          <a:p>
            <a:pPr marL="514350" lvl="1" indent="0" eaLnBrk="1" hangingPunct="1">
              <a:spcBef>
                <a:spcPct val="0"/>
              </a:spcBef>
              <a:buNone/>
            </a:pPr>
            <a:r>
              <a:rPr lang="en-IE" altLang="en-US" sz="1600" dirty="0">
                <a:solidFill>
                  <a:srgbClr val="51626F"/>
                </a:solidFill>
              </a:rPr>
              <a:t>Two existing Bring Banks will be identified for up grade works that will form the basis future development of Bring Banks in SDCC. Upgrades will look to improve aesthetics/accessibility and  incorporate CCTV, audible warnings etc with the aim to improve public perception of the facility.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IE" altLang="en-US" sz="1600" dirty="0">
              <a:solidFill>
                <a:srgbClr val="51626F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IE" altLang="en-US" sz="1600" dirty="0">
              <a:solidFill>
                <a:srgbClr val="51626F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en-IE" altLang="en-US" sz="2000" dirty="0">
                <a:solidFill>
                  <a:srgbClr val="51626F"/>
                </a:solidFill>
              </a:rPr>
              <a:t>Reduce Litter &amp; Dog Fouling in Public Parks</a:t>
            </a:r>
          </a:p>
          <a:p>
            <a:pPr marL="514350" lvl="1" indent="0" eaLnBrk="1" hangingPunct="1">
              <a:spcBef>
                <a:spcPct val="0"/>
              </a:spcBef>
              <a:buNone/>
            </a:pPr>
            <a:r>
              <a:rPr lang="en-IE" altLang="en-US" sz="1600" dirty="0">
                <a:solidFill>
                  <a:srgbClr val="51626F"/>
                </a:solidFill>
              </a:rPr>
              <a:t>Paw Fall and Litter Surveys to be carried out 4 parks.  The report will quantify the issue and highlight measures for improvements to be implemented. </a:t>
            </a:r>
            <a:endParaRPr lang="en-US" altLang="en-US" sz="1600" dirty="0">
              <a:solidFill>
                <a:srgbClr val="51626F"/>
              </a:solidFill>
            </a:endParaRPr>
          </a:p>
          <a:p>
            <a:pPr eaLnBrk="1" hangingPunct="1">
              <a:buFontTx/>
              <a:buNone/>
            </a:pPr>
            <a:endParaRPr lang="en-US" altLang="en-US" sz="3600" dirty="0">
              <a:solidFill>
                <a:srgbClr val="D95E00"/>
              </a:solidFill>
            </a:endParaRPr>
          </a:p>
        </p:txBody>
      </p:sp>
      <p:sp>
        <p:nvSpPr>
          <p:cNvPr id="10244" name="Rectangle 18">
            <a:extLst>
              <a:ext uri="{FF2B5EF4-FFF2-40B4-BE49-F238E27FC236}">
                <a16:creationId xmlns:a16="http://schemas.microsoft.com/office/drawing/2014/main" id="{A7F745DE-A6D9-47F8-A641-22A20CF71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121150"/>
            <a:ext cx="520700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FontTx/>
              <a:buNone/>
            </a:pPr>
            <a:endParaRPr lang="en-US" altLang="en-US" sz="1600">
              <a:solidFill>
                <a:srgbClr val="51626F"/>
              </a:solidFill>
            </a:endParaRPr>
          </a:p>
          <a:p>
            <a:pPr lvl="1" eaLnBrk="1" hangingPunct="1">
              <a:buFontTx/>
              <a:buNone/>
            </a:pPr>
            <a:endParaRPr lang="en-US" altLang="en-US" sz="1600">
              <a:solidFill>
                <a:srgbClr val="51626F"/>
              </a:solidFill>
            </a:endParaRPr>
          </a:p>
          <a:p>
            <a:pPr eaLnBrk="1" hangingPunct="1"/>
            <a:endParaRPr lang="en-US" altLang="en-US" sz="2000">
              <a:solidFill>
                <a:srgbClr val="51626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7">
            <a:extLst>
              <a:ext uri="{FF2B5EF4-FFF2-40B4-BE49-F238E27FC236}">
                <a16:creationId xmlns:a16="http://schemas.microsoft.com/office/drawing/2014/main" id="{9E4F2ADA-C6AC-42F0-9D2C-840AD0AA4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AADA1-963C-4207-8F7E-99898B11E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13601" r="38187" b="2401"/>
          <a:stretch/>
        </p:blipFill>
        <p:spPr>
          <a:xfrm>
            <a:off x="6346524" y="1988840"/>
            <a:ext cx="2622414" cy="3746305"/>
          </a:xfrm>
          <a:prstGeom prst="rect">
            <a:avLst/>
          </a:prstGeom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0634741A-2645-4A70-94EE-CEB76980D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15" y="692696"/>
            <a:ext cx="8785225" cy="5616575"/>
          </a:xfrm>
          <a:prstGeom prst="rect">
            <a:avLst/>
          </a:prstGeom>
          <a:noFill/>
          <a:ln>
            <a:noFill/>
          </a:ln>
          <a:effectLst/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dirty="0">
                <a:solidFill>
                  <a:srgbClr val="D95E00"/>
                </a:solidFill>
              </a:rPr>
              <a:t>Current Actions</a:t>
            </a:r>
          </a:p>
          <a:p>
            <a:pPr eaLnBrk="1" hangingPunct="1">
              <a:spcBef>
                <a:spcPct val="0"/>
              </a:spcBef>
              <a:defRPr/>
            </a:pPr>
            <a:endParaRPr lang="en-IE" altLang="en-US" sz="1400" dirty="0">
              <a:solidFill>
                <a:srgbClr val="D95E00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IE" altLang="en-US" sz="2000" dirty="0">
                <a:solidFill>
                  <a:srgbClr val="D95E00"/>
                </a:solidFill>
              </a:rPr>
              <a:t>Remote Inspections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IE" altLang="en-US" sz="2000" dirty="0">
                <a:solidFill>
                  <a:srgbClr val="51626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  <a:defRPr/>
            </a:pPr>
            <a:endParaRPr lang="en-IE" altLang="en-US" sz="2000" dirty="0">
              <a:solidFill>
                <a:srgbClr val="51626F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en-US" sz="3600" dirty="0">
              <a:solidFill>
                <a:srgbClr val="D95E00"/>
              </a:solidFill>
            </a:endParaRPr>
          </a:p>
        </p:txBody>
      </p:sp>
      <p:sp>
        <p:nvSpPr>
          <p:cNvPr id="11268" name="Rectangle 18">
            <a:extLst>
              <a:ext uri="{FF2B5EF4-FFF2-40B4-BE49-F238E27FC236}">
                <a16:creationId xmlns:a16="http://schemas.microsoft.com/office/drawing/2014/main" id="{1C2E9B09-50B4-4B1D-8771-FED25DDE2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121150"/>
            <a:ext cx="520700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FontTx/>
              <a:buNone/>
            </a:pPr>
            <a:endParaRPr lang="en-US" altLang="en-US" sz="1600" dirty="0">
              <a:solidFill>
                <a:srgbClr val="51626F"/>
              </a:solidFill>
            </a:endParaRPr>
          </a:p>
          <a:p>
            <a:pPr lvl="1" eaLnBrk="1" hangingPunct="1">
              <a:buFontTx/>
              <a:buNone/>
            </a:pPr>
            <a:endParaRPr lang="en-US" altLang="en-US" sz="1600" dirty="0">
              <a:solidFill>
                <a:srgbClr val="51626F"/>
              </a:solidFill>
            </a:endParaRPr>
          </a:p>
          <a:p>
            <a:pPr eaLnBrk="1" hangingPunct="1"/>
            <a:endParaRPr lang="en-US" altLang="en-US" sz="2000" dirty="0">
              <a:solidFill>
                <a:srgbClr val="51626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7D9A8D-9DDF-4EBF-A4DC-4200EA07E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88" y="2435889"/>
            <a:ext cx="5451649" cy="4088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26E18-1324-4A02-9709-032C4C9C4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60" y="1916832"/>
            <a:ext cx="2520000" cy="23013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B3E4A-4E74-4570-B94D-6D690C05E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25" y="4050075"/>
            <a:ext cx="2520000" cy="26640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1">
            <a:extLst>
              <a:ext uri="{FF2B5EF4-FFF2-40B4-BE49-F238E27FC236}">
                <a16:creationId xmlns:a16="http://schemas.microsoft.com/office/drawing/2014/main" id="{C9CA606F-47FD-42B4-9FB4-B0CC01AA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2">
            <a:extLst>
              <a:ext uri="{FF2B5EF4-FFF2-40B4-BE49-F238E27FC236}">
                <a16:creationId xmlns:a16="http://schemas.microsoft.com/office/drawing/2014/main" id="{6DD423CF-EFB8-4268-8A9D-06F40F25B0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2588" y="2687638"/>
            <a:ext cx="8305800" cy="885378"/>
          </a:xfrm>
          <a:noFill/>
        </p:spPr>
        <p:txBody>
          <a:bodyPr/>
          <a:lstStyle/>
          <a:p>
            <a:pPr eaLnBrk="1" hangingPunct="1"/>
            <a:r>
              <a:rPr lang="en-IE" altLang="en-US" sz="4400" b="1" dirty="0">
                <a:solidFill>
                  <a:srgbClr val="FFFFFF"/>
                </a:solidFill>
              </a:rPr>
              <a:t>Thank you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076" name="Rectangle 33">
            <a:extLst>
              <a:ext uri="{FF2B5EF4-FFF2-40B4-BE49-F238E27FC236}">
                <a16:creationId xmlns:a16="http://schemas.microsoft.com/office/drawing/2014/main" id="{3BB6A454-E0D0-428A-AE1E-BED13ADF2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383213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IE" altLang="en-US" sz="2000"/>
              <a:t>May 2020 </a:t>
            </a:r>
            <a:br>
              <a:rPr lang="en-IE" altLang="en-US" sz="2000"/>
            </a:br>
            <a:r>
              <a:rPr lang="en-IE" altLang="en-US" sz="2000"/>
              <a:t>Environment, Public Realm and Climate Change SPC Meeting</a:t>
            </a:r>
            <a:endParaRPr lang="en-US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7076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984A99D37844EA728838D117CC21F" ma:contentTypeVersion="13" ma:contentTypeDescription="Create a new document." ma:contentTypeScope="" ma:versionID="4b92c14345a0dd72b3a97b940b24f3fa">
  <xsd:schema xmlns:xsd="http://www.w3.org/2001/XMLSchema" xmlns:xs="http://www.w3.org/2001/XMLSchema" xmlns:p="http://schemas.microsoft.com/office/2006/metadata/properties" xmlns:ns3="0a273788-a56b-48c8-ae5a-1b8588215b5c" xmlns:ns4="f70abbc7-760c-4631-b865-6ef9d371c53c" targetNamespace="http://schemas.microsoft.com/office/2006/metadata/properties" ma:root="true" ma:fieldsID="9a1532c939bd58de77688b7b3131dda8" ns3:_="" ns4:_="">
    <xsd:import namespace="0a273788-a56b-48c8-ae5a-1b8588215b5c"/>
    <xsd:import namespace="f70abbc7-760c-4631-b865-6ef9d371c5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73788-a56b-48c8-ae5a-1b8588215b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0abbc7-760c-4631-b865-6ef9d371c5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1CE5B1-A285-43ED-B49A-18AF629870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9D9FEF-9CB7-46DE-945D-D07681BB0C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273788-a56b-48c8-ae5a-1b8588215b5c"/>
    <ds:schemaRef ds:uri="f70abbc7-760c-4631-b865-6ef9d371c5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48E35A-8F4B-4454-8983-A8E5CDC73B1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572</Words>
  <Application>Microsoft Office PowerPoint</Application>
  <PresentationFormat>On-screen Show (4:3)</PresentationFormat>
  <Paragraphs>93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ＭＳ Ｐゴシック</vt:lpstr>
      <vt:lpstr>Calibri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Clarke</dc:creator>
  <cp:lastModifiedBy>Damien McNulty</cp:lastModifiedBy>
  <cp:revision>52</cp:revision>
  <dcterms:created xsi:type="dcterms:W3CDTF">2007-03-26T15:59:42Z</dcterms:created>
  <dcterms:modified xsi:type="dcterms:W3CDTF">2020-05-26T11:22:02Z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0x0101005B8984A99D37844EA728838D117CC21F</vt:lpwstr>
  </property>
</Properties>
</file>