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60" r:id="rId6"/>
    <p:sldId id="261" r:id="rId7"/>
    <p:sldId id="262" r:id="rId8"/>
    <p:sldId id="263" r:id="rId9"/>
    <p:sldId id="264" r:id="rId10"/>
    <p:sldId id="265" r:id="rId11"/>
    <p:sldId id="285" r:id="rId12"/>
    <p:sldId id="269" r:id="rId13"/>
    <p:sldId id="266" r:id="rId14"/>
    <p:sldId id="267" r:id="rId15"/>
    <p:sldId id="268" r:id="rId16"/>
    <p:sldId id="272" r:id="rId17"/>
    <p:sldId id="270" r:id="rId18"/>
    <p:sldId id="271" r:id="rId19"/>
    <p:sldId id="273" r:id="rId20"/>
    <p:sldId id="274" r:id="rId21"/>
    <p:sldId id="277" r:id="rId22"/>
    <p:sldId id="275" r:id="rId23"/>
    <p:sldId id="276" r:id="rId24"/>
    <p:sldId id="278"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574A-ECE6-42E8-96BC-F79479966E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314424F-8723-449C-B0D4-62204BBBB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D390F53-F4BF-47F6-A6FC-AAE2EB44980E}"/>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5" name="Footer Placeholder 4">
            <a:extLst>
              <a:ext uri="{FF2B5EF4-FFF2-40B4-BE49-F238E27FC236}">
                <a16:creationId xmlns:a16="http://schemas.microsoft.com/office/drawing/2014/main" id="{830896F4-2677-4E65-BFDE-6212A444DE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7943584-0CBA-4AA9-81BA-626AEC0D5D16}"/>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289216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D29F-E3F1-46C6-AB92-ECE5303D6C7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A10C437-D761-4AA6-84B3-2805CF324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F084B84-4837-4CA6-9AF8-B8AC5476A915}"/>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5" name="Footer Placeholder 4">
            <a:extLst>
              <a:ext uri="{FF2B5EF4-FFF2-40B4-BE49-F238E27FC236}">
                <a16:creationId xmlns:a16="http://schemas.microsoft.com/office/drawing/2014/main" id="{EB6798B1-A979-4CAA-BDE6-A38C0463682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88EBA7-DF23-4B4E-9DB6-8B38C1B9602B}"/>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19448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06709-EFBF-4F4E-95B9-E1F750D0FF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2154E1E-7185-4F71-ABCF-51F413D37C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79F1C8E-0167-4416-90F8-4C7E2489B443}"/>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5" name="Footer Placeholder 4">
            <a:extLst>
              <a:ext uri="{FF2B5EF4-FFF2-40B4-BE49-F238E27FC236}">
                <a16:creationId xmlns:a16="http://schemas.microsoft.com/office/drawing/2014/main" id="{EF1EEC82-1E01-4A34-B0F5-A7F91435F57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B050D44-956E-458D-8A19-FD9A8F3C4899}"/>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76798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F84E-D731-4C04-9C5C-FAB0031BEA4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5E1754B-287F-4B39-A115-B278B6D45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E129478-1CF9-4293-949B-C98027F2868E}"/>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5" name="Footer Placeholder 4">
            <a:extLst>
              <a:ext uri="{FF2B5EF4-FFF2-40B4-BE49-F238E27FC236}">
                <a16:creationId xmlns:a16="http://schemas.microsoft.com/office/drawing/2014/main" id="{9D978446-705A-4E1F-8816-3F38845F388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C1C3A1F-2AEC-4103-9B14-921EE73178CC}"/>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286176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C156-388B-4F89-8162-26D8950847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8E9220D-436D-4E6C-A429-E28B0AF5A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AFD6F8-494F-4767-BA6E-A54C1E558ECD}"/>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5" name="Footer Placeholder 4">
            <a:extLst>
              <a:ext uri="{FF2B5EF4-FFF2-40B4-BE49-F238E27FC236}">
                <a16:creationId xmlns:a16="http://schemas.microsoft.com/office/drawing/2014/main" id="{22AC88B2-AF89-4E0D-93B3-4D28653CFC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BD828F7-3547-4551-AFD8-764E2FF825F3}"/>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358690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EE46-938B-4024-8785-4EF052ABC10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780D066-2E16-4F48-9CB0-4039E8902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A8DB7B5-2006-4763-9ECF-0B384E77C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D61B336-6C73-4DD5-B2D3-70E47163304F}"/>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6" name="Footer Placeholder 5">
            <a:extLst>
              <a:ext uri="{FF2B5EF4-FFF2-40B4-BE49-F238E27FC236}">
                <a16:creationId xmlns:a16="http://schemas.microsoft.com/office/drawing/2014/main" id="{F4DD6406-7B82-471C-999E-7B0A0C1865A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5D372E9-CA52-4735-B49D-9A07CEE0F8C0}"/>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375443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5EF6-03D1-4B79-B569-28C550E62CE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C1D275A-963A-4212-A921-8BB6E128E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B62592-03B3-41F2-9D1D-A8F5373CB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62A4798-9297-40F6-AD89-26B2799C06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8A2A09-DFE4-486A-92F4-68FE813AB4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B8F075C-9FFE-40C1-B1C0-AF62DA68D482}"/>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8" name="Footer Placeholder 7">
            <a:extLst>
              <a:ext uri="{FF2B5EF4-FFF2-40B4-BE49-F238E27FC236}">
                <a16:creationId xmlns:a16="http://schemas.microsoft.com/office/drawing/2014/main" id="{5B2F0ADC-EDDB-4700-84AB-2DCC369A96D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848F5C3-61E5-473A-B565-C8FBDA49F749}"/>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272367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17FE-3616-43B1-9C6D-89CBEF94FCA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461AC59-414E-417A-AD4E-A045B317CF55}"/>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4" name="Footer Placeholder 3">
            <a:extLst>
              <a:ext uri="{FF2B5EF4-FFF2-40B4-BE49-F238E27FC236}">
                <a16:creationId xmlns:a16="http://schemas.microsoft.com/office/drawing/2014/main" id="{8B032E2C-CB2F-4223-8543-17A6D949CE0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FDC4ADA-7D1A-4DA8-8780-F63306D70079}"/>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244304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7C1B5-632F-4EC7-9D26-754B8D9BF56E}"/>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3" name="Footer Placeholder 2">
            <a:extLst>
              <a:ext uri="{FF2B5EF4-FFF2-40B4-BE49-F238E27FC236}">
                <a16:creationId xmlns:a16="http://schemas.microsoft.com/office/drawing/2014/main" id="{55F7991F-0853-48C9-A94E-A17F0CB3FCF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39CCFFD-2A5E-41A8-8C72-C18DCA80960B}"/>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122571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3E79-FC48-40C9-AF14-0D0660D06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0ADF9606-B684-4AF9-AF9A-0B7DE2AA4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D5E91F5-310B-41D0-B1D5-22E1B9DB9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DA8D5-D2DC-4CCA-B295-7FC3613AA086}"/>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6" name="Footer Placeholder 5">
            <a:extLst>
              <a:ext uri="{FF2B5EF4-FFF2-40B4-BE49-F238E27FC236}">
                <a16:creationId xmlns:a16="http://schemas.microsoft.com/office/drawing/2014/main" id="{6E9A2BC4-DF33-4F9E-941A-55D9E24D61C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0586F6B-4074-4E18-B9F6-42A84C9F5ACD}"/>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195826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2F3C-AC64-4C5A-BAFE-CB0BEBB66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3FA3838-EC6A-423F-8FE7-599697210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3B40790-0DA3-4382-805F-E50649440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EADA2-1CFD-473D-B71F-E75864DC1EE9}"/>
              </a:ext>
            </a:extLst>
          </p:cNvPr>
          <p:cNvSpPr>
            <a:spLocks noGrp="1"/>
          </p:cNvSpPr>
          <p:nvPr>
            <p:ph type="dt" sz="half" idx="10"/>
          </p:nvPr>
        </p:nvSpPr>
        <p:spPr/>
        <p:txBody>
          <a:bodyPr/>
          <a:lstStyle/>
          <a:p>
            <a:fld id="{FEC729BC-28E2-414E-9474-BA12AE6C5B6A}" type="datetimeFigureOut">
              <a:rPr lang="en-IE" smtClean="0"/>
              <a:t>25/05/2020</a:t>
            </a:fld>
            <a:endParaRPr lang="en-IE"/>
          </a:p>
        </p:txBody>
      </p:sp>
      <p:sp>
        <p:nvSpPr>
          <p:cNvPr id="6" name="Footer Placeholder 5">
            <a:extLst>
              <a:ext uri="{FF2B5EF4-FFF2-40B4-BE49-F238E27FC236}">
                <a16:creationId xmlns:a16="http://schemas.microsoft.com/office/drawing/2014/main" id="{510224FB-40A9-4201-BC5F-69CF1EC417F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05CD5E0-83BB-46AD-989A-DDC82206200F}"/>
              </a:ext>
            </a:extLst>
          </p:cNvPr>
          <p:cNvSpPr>
            <a:spLocks noGrp="1"/>
          </p:cNvSpPr>
          <p:nvPr>
            <p:ph type="sldNum" sz="quarter" idx="12"/>
          </p:nvPr>
        </p:nvSpPr>
        <p:spPr/>
        <p:txBody>
          <a:bodyPr/>
          <a:lstStyle/>
          <a:p>
            <a:fld id="{7865481D-1643-471B-BC47-6B966DC4DD05}" type="slidenum">
              <a:rPr lang="en-IE" smtClean="0"/>
              <a:t>‹#›</a:t>
            </a:fld>
            <a:endParaRPr lang="en-IE"/>
          </a:p>
        </p:txBody>
      </p:sp>
    </p:spTree>
    <p:extLst>
      <p:ext uri="{BB962C8B-B14F-4D97-AF65-F5344CB8AC3E}">
        <p14:creationId xmlns:p14="http://schemas.microsoft.com/office/powerpoint/2010/main" val="297005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D4758-A84C-4245-904D-2AF568A34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76C3C94-778F-4D9D-916F-0316E11DC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0BCCBAE-C5FD-43DB-AB1C-A7D4E6605E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729BC-28E2-414E-9474-BA12AE6C5B6A}" type="datetimeFigureOut">
              <a:rPr lang="en-IE" smtClean="0"/>
              <a:t>25/05/2020</a:t>
            </a:fld>
            <a:endParaRPr lang="en-IE"/>
          </a:p>
        </p:txBody>
      </p:sp>
      <p:sp>
        <p:nvSpPr>
          <p:cNvPr id="5" name="Footer Placeholder 4">
            <a:extLst>
              <a:ext uri="{FF2B5EF4-FFF2-40B4-BE49-F238E27FC236}">
                <a16:creationId xmlns:a16="http://schemas.microsoft.com/office/drawing/2014/main" id="{3BF29A82-560E-44CF-8300-C9A3AC02D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39A490D-7B76-471E-9EB2-F9BB32210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5481D-1643-471B-BC47-6B966DC4DD05}" type="slidenum">
              <a:rPr lang="en-IE" smtClean="0"/>
              <a:t>‹#›</a:t>
            </a:fld>
            <a:endParaRPr lang="en-IE"/>
          </a:p>
        </p:txBody>
      </p:sp>
    </p:spTree>
    <p:extLst>
      <p:ext uri="{BB962C8B-B14F-4D97-AF65-F5344CB8AC3E}">
        <p14:creationId xmlns:p14="http://schemas.microsoft.com/office/powerpoint/2010/main" val="23082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RAqwDULMTU0"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382C6931-404A-4A0C-B4A1-9F9CEF46C31D}"/>
              </a:ext>
            </a:extLst>
          </p:cNvPr>
          <p:cNvSpPr>
            <a:spLocks noGrp="1"/>
          </p:cNvSpPr>
          <p:nvPr>
            <p:ph type="ctrTitle"/>
          </p:nvPr>
        </p:nvSpPr>
        <p:spPr>
          <a:xfrm>
            <a:off x="726057" y="3121701"/>
            <a:ext cx="3658053" cy="1786515"/>
          </a:xfrm>
        </p:spPr>
        <p:txBody>
          <a:bodyPr anchor="t">
            <a:normAutofit/>
          </a:bodyPr>
          <a:lstStyle/>
          <a:p>
            <a:pPr algn="l"/>
            <a:r>
              <a:rPr lang="en-GB" sz="2400">
                <a:solidFill>
                  <a:srgbClr val="FFFFFF"/>
                </a:solidFill>
              </a:rPr>
              <a:t>South Dublin County Council</a:t>
            </a:r>
            <a:br>
              <a:rPr lang="en-IE" sz="2400">
                <a:solidFill>
                  <a:srgbClr val="FFFFFF"/>
                </a:solidFill>
              </a:rPr>
            </a:br>
            <a:r>
              <a:rPr lang="en-GB" sz="2400">
                <a:solidFill>
                  <a:srgbClr val="FFFFFF"/>
                </a:solidFill>
              </a:rPr>
              <a:t>Climate Action</a:t>
            </a:r>
            <a:br>
              <a:rPr lang="en-IE" sz="2400">
                <a:solidFill>
                  <a:srgbClr val="FFFFFF"/>
                </a:solidFill>
              </a:rPr>
            </a:br>
            <a:r>
              <a:rPr lang="en-GB" sz="2400">
                <a:solidFill>
                  <a:srgbClr val="FFFFFF"/>
                </a:solidFill>
              </a:rPr>
              <a:t>Innovation Fund 2019/2020 </a:t>
            </a:r>
            <a:br>
              <a:rPr lang="en-IE" sz="2400">
                <a:solidFill>
                  <a:srgbClr val="FFFFFF"/>
                </a:solidFill>
              </a:rPr>
            </a:br>
            <a:endParaRPr lang="en-IE" sz="2400">
              <a:solidFill>
                <a:srgbClr val="FFFFFF"/>
              </a:solidFill>
            </a:endParaRPr>
          </a:p>
        </p:txBody>
      </p:sp>
      <p:sp>
        <p:nvSpPr>
          <p:cNvPr id="3" name="Subtitle 2">
            <a:extLst>
              <a:ext uri="{FF2B5EF4-FFF2-40B4-BE49-F238E27FC236}">
                <a16:creationId xmlns:a16="http://schemas.microsoft.com/office/drawing/2014/main" id="{B36322F1-34CA-4D29-BE73-EEBA36F5CCC7}"/>
              </a:ext>
            </a:extLst>
          </p:cNvPr>
          <p:cNvSpPr>
            <a:spLocks noGrp="1"/>
          </p:cNvSpPr>
          <p:nvPr>
            <p:ph type="subTitle" idx="1"/>
          </p:nvPr>
        </p:nvSpPr>
        <p:spPr>
          <a:xfrm>
            <a:off x="726057" y="2032347"/>
            <a:ext cx="3658053" cy="955111"/>
          </a:xfrm>
        </p:spPr>
        <p:txBody>
          <a:bodyPr anchor="b">
            <a:normAutofit/>
          </a:bodyPr>
          <a:lstStyle/>
          <a:p>
            <a:pPr algn="l"/>
            <a:endParaRPr lang="en-IE" sz="1800">
              <a:solidFill>
                <a:srgbClr val="FFFFFF"/>
              </a:solidFill>
            </a:endParaRPr>
          </a:p>
        </p:txBody>
      </p:sp>
      <p:sp>
        <p:nvSpPr>
          <p:cNvPr id="13" name="Rectangle 12">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8FE4E8B9-6CE9-44BD-A728-17D4D3929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739" y="1899147"/>
            <a:ext cx="5507803" cy="3056830"/>
          </a:xfrm>
          <a:custGeom>
            <a:avLst/>
            <a:gdLst/>
            <a:ahLst/>
            <a:cxnLst/>
            <a:rect l="l" t="t" r="r" b="b"/>
            <a:pathLst>
              <a:path w="5017317" h="5380277">
                <a:moveTo>
                  <a:pt x="0" y="0"/>
                </a:moveTo>
                <a:lnTo>
                  <a:pt x="5017317" y="0"/>
                </a:lnTo>
                <a:lnTo>
                  <a:pt x="5017317" y="5380277"/>
                </a:lnTo>
                <a:lnTo>
                  <a:pt x="0" y="5380277"/>
                </a:lnTo>
                <a:close/>
              </a:path>
            </a:pathLst>
          </a:custGeom>
        </p:spPr>
      </p:pic>
    </p:spTree>
    <p:extLst>
      <p:ext uri="{BB962C8B-B14F-4D97-AF65-F5344CB8AC3E}">
        <p14:creationId xmlns:p14="http://schemas.microsoft.com/office/powerpoint/2010/main" val="842887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ACE160C-7E21-4222-86CB-22DB61030A3D}"/>
              </a:ext>
            </a:extLst>
          </p:cNvPr>
          <p:cNvSpPr>
            <a:spLocks noGrp="1"/>
          </p:cNvSpPr>
          <p:nvPr>
            <p:ph type="title"/>
          </p:nvPr>
        </p:nvSpPr>
        <p:spPr>
          <a:xfrm>
            <a:off x="838200" y="365125"/>
            <a:ext cx="5387502" cy="1325563"/>
          </a:xfrm>
        </p:spPr>
        <p:txBody>
          <a:bodyPr>
            <a:normAutofit/>
          </a:bodyPr>
          <a:lstStyle/>
          <a:p>
            <a:r>
              <a:rPr lang="en-GB" sz="4100"/>
              <a:t>Climate Action Community Workshops</a:t>
            </a:r>
            <a:endParaRPr lang="en-IE" sz="4100"/>
          </a:p>
        </p:txBody>
      </p:sp>
      <p:sp>
        <p:nvSpPr>
          <p:cNvPr id="3" name="Content Placeholder 2">
            <a:extLst>
              <a:ext uri="{FF2B5EF4-FFF2-40B4-BE49-F238E27FC236}">
                <a16:creationId xmlns:a16="http://schemas.microsoft.com/office/drawing/2014/main" id="{986CB457-27B9-4592-8DB2-A8B0482A1EF2}"/>
              </a:ext>
            </a:extLst>
          </p:cNvPr>
          <p:cNvSpPr>
            <a:spLocks noGrp="1"/>
          </p:cNvSpPr>
          <p:nvPr>
            <p:ph idx="1"/>
          </p:nvPr>
        </p:nvSpPr>
        <p:spPr>
          <a:xfrm>
            <a:off x="838200" y="1825625"/>
            <a:ext cx="5387502" cy="4351338"/>
          </a:xfrm>
        </p:spPr>
        <p:txBody>
          <a:bodyPr>
            <a:normAutofit/>
          </a:bodyPr>
          <a:lstStyle/>
          <a:p>
            <a:r>
              <a:rPr lang="en-GB" b="1" u="sng" dirty="0"/>
              <a:t>Cost - €3,690</a:t>
            </a:r>
            <a:endParaRPr lang="en-IE" dirty="0"/>
          </a:p>
          <a:p>
            <a:r>
              <a:rPr lang="en-GB" b="1" u="sng" dirty="0"/>
              <a:t>Status – Incomplete (3 out of 5 completed, 2 outstanding due to Covid-19)</a:t>
            </a:r>
            <a:endParaRPr lang="en-IE" dirty="0"/>
          </a:p>
          <a:p>
            <a:r>
              <a:rPr lang="en-GB" b="1" u="sng" dirty="0"/>
              <a:t>Related CCAP Action  : R18 Support and promote Tidy Town initiatives in County</a:t>
            </a:r>
            <a:endParaRPr lang="en-IE" dirty="0"/>
          </a:p>
          <a:p>
            <a:endParaRPr lang="en-IE" dirty="0"/>
          </a:p>
          <a:p>
            <a:endParaRPr lang="en-IE" dirty="0"/>
          </a:p>
        </p:txBody>
      </p:sp>
      <p:pic>
        <p:nvPicPr>
          <p:cNvPr id="5" name="Picture 4">
            <a:extLst>
              <a:ext uri="{FF2B5EF4-FFF2-40B4-BE49-F238E27FC236}">
                <a16:creationId xmlns:a16="http://schemas.microsoft.com/office/drawing/2014/main" id="{4288161C-984B-4E74-9CD3-2DAC8C80C22D}"/>
              </a:ext>
            </a:extLst>
          </p:cNvPr>
          <p:cNvPicPr/>
          <p:nvPr/>
        </p:nvPicPr>
        <p:blipFill rotWithShape="1">
          <a:blip r:embed="rId2" cstate="print">
            <a:extLst>
              <a:ext uri="{28A0092B-C50C-407E-A947-70E740481C1C}">
                <a14:useLocalDpi xmlns:a14="http://schemas.microsoft.com/office/drawing/2010/main" val="0"/>
              </a:ext>
            </a:extLst>
          </a:blip>
          <a:srcRect t="13517" b="1159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11">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62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973C42-87EE-4D8E-8A9F-D0DBC912866E}"/>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4200" kern="1200" dirty="0">
                <a:solidFill>
                  <a:srgbClr val="FFFFFF"/>
                </a:solidFill>
                <a:latin typeface="+mj-lt"/>
                <a:ea typeface="+mj-ea"/>
                <a:cs typeface="+mj-cs"/>
              </a:rPr>
              <a:t>2019 Climate Action Project Proposals awaiting funding support</a:t>
            </a:r>
            <a:br>
              <a:rPr lang="en-US" sz="4200" kern="1200" dirty="0">
                <a:solidFill>
                  <a:srgbClr val="FFFFFF"/>
                </a:solidFill>
                <a:latin typeface="+mj-lt"/>
                <a:ea typeface="+mj-ea"/>
                <a:cs typeface="+mj-cs"/>
              </a:rPr>
            </a:b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262045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F9B87-7EFA-45D7-879E-540A2D8AB44E}"/>
              </a:ext>
            </a:extLst>
          </p:cNvPr>
          <p:cNvSpPr>
            <a:spLocks noGrp="1"/>
          </p:cNvSpPr>
          <p:nvPr>
            <p:ph type="title"/>
          </p:nvPr>
        </p:nvSpPr>
        <p:spPr>
          <a:xfrm>
            <a:off x="481011" y="327025"/>
            <a:ext cx="5324477" cy="1630363"/>
          </a:xfrm>
        </p:spPr>
        <p:txBody>
          <a:bodyPr anchor="b">
            <a:normAutofit/>
          </a:bodyPr>
          <a:lstStyle/>
          <a:p>
            <a:r>
              <a:rPr lang="en-GB" sz="3600"/>
              <a:t>Rehabilitation of Rural Hedgerows</a:t>
            </a:r>
            <a:endParaRPr lang="en-IE" sz="3600"/>
          </a:p>
        </p:txBody>
      </p:sp>
      <p:sp>
        <p:nvSpPr>
          <p:cNvPr id="3" name="Content Placeholder 2">
            <a:extLst>
              <a:ext uri="{FF2B5EF4-FFF2-40B4-BE49-F238E27FC236}">
                <a16:creationId xmlns:a16="http://schemas.microsoft.com/office/drawing/2014/main" id="{9EB22A85-4867-437D-88F3-AE55E4FA1404}"/>
              </a:ext>
            </a:extLst>
          </p:cNvPr>
          <p:cNvSpPr>
            <a:spLocks noGrp="1"/>
          </p:cNvSpPr>
          <p:nvPr>
            <p:ph idx="1"/>
          </p:nvPr>
        </p:nvSpPr>
        <p:spPr>
          <a:xfrm>
            <a:off x="481013" y="2286001"/>
            <a:ext cx="5324475" cy="3919538"/>
          </a:xfrm>
        </p:spPr>
        <p:txBody>
          <a:bodyPr anchor="t">
            <a:normAutofit/>
          </a:bodyPr>
          <a:lstStyle/>
          <a:p>
            <a:r>
              <a:rPr lang="en-GB" sz="1800" b="1" u="sng"/>
              <a:t>Cost - €73,146.55</a:t>
            </a:r>
            <a:endParaRPr lang="en-IE" sz="1800"/>
          </a:p>
          <a:p>
            <a:r>
              <a:rPr lang="en-GB" sz="1800" b="1" u="sng"/>
              <a:t>Status – For Consideration 2020</a:t>
            </a:r>
            <a:endParaRPr lang="en-IE" sz="1800"/>
          </a:p>
          <a:p>
            <a:r>
              <a:rPr lang="en-GB" sz="1800" b="1" u="sng"/>
              <a:t>Related CCAP Action  : N14 Increase tree canopy cover in the County through annual planting and maintenance</a:t>
            </a:r>
            <a:endParaRPr lang="en-IE" sz="1800"/>
          </a:p>
          <a:p>
            <a:endParaRPr lang="en-IE" sz="1800"/>
          </a:p>
        </p:txBody>
      </p:sp>
      <p:pic>
        <p:nvPicPr>
          <p:cNvPr id="4098" name="Picture 2" descr="South Dublin County Council on Twitter: &quot;Hawthorn is just coming ...">
            <a:extLst>
              <a:ext uri="{FF2B5EF4-FFF2-40B4-BE49-F238E27FC236}">
                <a16:creationId xmlns:a16="http://schemas.microsoft.com/office/drawing/2014/main" id="{829A4A47-4CFB-4D94-A2ED-9F00BC0DB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21" r="34749" b="-2"/>
          <a:stretch/>
        </p:blipFill>
        <p:spPr bwMode="auto">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0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227F-1504-47C7-AE36-22233128831F}"/>
              </a:ext>
            </a:extLst>
          </p:cNvPr>
          <p:cNvSpPr>
            <a:spLocks noGrp="1"/>
          </p:cNvSpPr>
          <p:nvPr>
            <p:ph type="title"/>
          </p:nvPr>
        </p:nvSpPr>
        <p:spPr>
          <a:xfrm>
            <a:off x="481013" y="327026"/>
            <a:ext cx="3290887" cy="2287588"/>
          </a:xfrm>
        </p:spPr>
        <p:txBody>
          <a:bodyPr anchor="ctr">
            <a:normAutofit/>
          </a:bodyPr>
          <a:lstStyle/>
          <a:p>
            <a:r>
              <a:rPr lang="en-GB" sz="3600"/>
              <a:t>Roadside Pollinator Planting</a:t>
            </a:r>
            <a:endParaRPr lang="en-IE" sz="3600"/>
          </a:p>
        </p:txBody>
      </p:sp>
      <p:sp>
        <p:nvSpPr>
          <p:cNvPr id="3" name="Content Placeholder 2">
            <a:extLst>
              <a:ext uri="{FF2B5EF4-FFF2-40B4-BE49-F238E27FC236}">
                <a16:creationId xmlns:a16="http://schemas.microsoft.com/office/drawing/2014/main" id="{53E47AA0-4DD8-442E-9176-3A1CA25EE9C0}"/>
              </a:ext>
            </a:extLst>
          </p:cNvPr>
          <p:cNvSpPr>
            <a:spLocks noGrp="1"/>
          </p:cNvSpPr>
          <p:nvPr>
            <p:ph idx="1"/>
          </p:nvPr>
        </p:nvSpPr>
        <p:spPr>
          <a:xfrm>
            <a:off x="4223982" y="327026"/>
            <a:ext cx="7485413" cy="2287587"/>
          </a:xfrm>
        </p:spPr>
        <p:txBody>
          <a:bodyPr anchor="ctr">
            <a:normAutofit/>
          </a:bodyPr>
          <a:lstStyle/>
          <a:p>
            <a:r>
              <a:rPr lang="en-GB" sz="1800" b="1" u="sng"/>
              <a:t>Cost - €50,000</a:t>
            </a:r>
            <a:endParaRPr lang="en-IE" sz="1800"/>
          </a:p>
          <a:p>
            <a:r>
              <a:rPr lang="en-GB" sz="1800" b="1" u="sng"/>
              <a:t>Status – For consideration 2020</a:t>
            </a:r>
            <a:endParaRPr lang="en-IE" sz="1800"/>
          </a:p>
          <a:p>
            <a:r>
              <a:rPr lang="en-GB" sz="1800" b="1" u="sng"/>
              <a:t>Related CCAP Action  : N25 Manage and monitor identified ‘pollinator protection sites’</a:t>
            </a:r>
            <a:endParaRPr lang="en-IE" sz="1800"/>
          </a:p>
          <a:p>
            <a:endParaRPr lang="en-IE" sz="1800"/>
          </a:p>
        </p:txBody>
      </p:sp>
      <p:pic>
        <p:nvPicPr>
          <p:cNvPr id="4" name="Picture 3" descr="-Managed-for-Wildlife--2">
            <a:extLst>
              <a:ext uri="{FF2B5EF4-FFF2-40B4-BE49-F238E27FC236}">
                <a16:creationId xmlns:a16="http://schemas.microsoft.com/office/drawing/2014/main" id="{E0A9B935-2664-4CF3-8792-58C5152FB149}"/>
              </a:ext>
            </a:extLst>
          </p:cNvPr>
          <p:cNvPicPr/>
          <p:nvPr/>
        </p:nvPicPr>
        <p:blipFill rotWithShape="1">
          <a:blip r:embed="rId2" cstate="print">
            <a:extLst>
              <a:ext uri="{28A0092B-C50C-407E-A947-70E740481C1C}">
                <a14:useLocalDpi xmlns:a14="http://schemas.microsoft.com/office/drawing/2010/main" val="0"/>
              </a:ext>
            </a:extLst>
          </a:blip>
          <a:srcRect t="33204" b="7155"/>
          <a:stretch/>
        </p:blipFill>
        <p:spPr bwMode="auto">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p:spPr>
      </p:pic>
    </p:spTree>
    <p:extLst>
      <p:ext uri="{BB962C8B-B14F-4D97-AF65-F5344CB8AC3E}">
        <p14:creationId xmlns:p14="http://schemas.microsoft.com/office/powerpoint/2010/main" val="140702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A1D7-7F9C-47AB-B513-C813E2B24806}"/>
              </a:ext>
            </a:extLst>
          </p:cNvPr>
          <p:cNvSpPr>
            <a:spLocks noGrp="1"/>
          </p:cNvSpPr>
          <p:nvPr>
            <p:ph type="title"/>
          </p:nvPr>
        </p:nvSpPr>
        <p:spPr>
          <a:xfrm>
            <a:off x="481011" y="327025"/>
            <a:ext cx="5324477" cy="1630363"/>
          </a:xfrm>
        </p:spPr>
        <p:txBody>
          <a:bodyPr anchor="b">
            <a:normAutofit/>
          </a:bodyPr>
          <a:lstStyle/>
          <a:p>
            <a:r>
              <a:rPr lang="en-GB" sz="3600"/>
              <a:t>Pollinator Perennials</a:t>
            </a:r>
            <a:endParaRPr lang="en-IE" sz="3600"/>
          </a:p>
        </p:txBody>
      </p:sp>
      <p:sp>
        <p:nvSpPr>
          <p:cNvPr id="3" name="Content Placeholder 2">
            <a:extLst>
              <a:ext uri="{FF2B5EF4-FFF2-40B4-BE49-F238E27FC236}">
                <a16:creationId xmlns:a16="http://schemas.microsoft.com/office/drawing/2014/main" id="{23E3C4D4-FF9A-4CEC-946E-74494AF9A8BF}"/>
              </a:ext>
            </a:extLst>
          </p:cNvPr>
          <p:cNvSpPr>
            <a:spLocks noGrp="1"/>
          </p:cNvSpPr>
          <p:nvPr>
            <p:ph idx="1"/>
          </p:nvPr>
        </p:nvSpPr>
        <p:spPr>
          <a:xfrm>
            <a:off x="481013" y="2286001"/>
            <a:ext cx="5324475" cy="3919538"/>
          </a:xfrm>
        </p:spPr>
        <p:txBody>
          <a:bodyPr anchor="t">
            <a:normAutofit/>
          </a:bodyPr>
          <a:lstStyle/>
          <a:p>
            <a:r>
              <a:rPr lang="en-GB" sz="1800" b="1" u="sng"/>
              <a:t>Cost - €18,000</a:t>
            </a:r>
            <a:endParaRPr lang="en-IE" sz="1800"/>
          </a:p>
          <a:p>
            <a:r>
              <a:rPr lang="en-GB" sz="1800" b="1" u="sng"/>
              <a:t>Status – For Consideration 2020</a:t>
            </a:r>
            <a:endParaRPr lang="en-IE" sz="1800"/>
          </a:p>
          <a:p>
            <a:r>
              <a:rPr lang="en-GB" sz="1800" b="1" u="sng"/>
              <a:t>Related CCAP Action  : N24 Incorporate actions from the notional pollinator plan into Green Infrastructure Strategy</a:t>
            </a:r>
            <a:endParaRPr lang="en-IE" sz="1800"/>
          </a:p>
          <a:p>
            <a:endParaRPr lang="en-IE" sz="1800"/>
          </a:p>
        </p:txBody>
      </p:sp>
      <p:pic>
        <p:nvPicPr>
          <p:cNvPr id="4" name="Picture 3" descr="image001">
            <a:extLst>
              <a:ext uri="{FF2B5EF4-FFF2-40B4-BE49-F238E27FC236}">
                <a16:creationId xmlns:a16="http://schemas.microsoft.com/office/drawing/2014/main" id="{775BC930-738E-4B90-A23A-B3B7E9189750}"/>
              </a:ext>
            </a:extLst>
          </p:cNvPr>
          <p:cNvPicPr/>
          <p:nvPr/>
        </p:nvPicPr>
        <p:blipFill rotWithShape="1">
          <a:blip r:embed="rId2" cstate="print">
            <a:extLst>
              <a:ext uri="{28A0092B-C50C-407E-A947-70E740481C1C}">
                <a14:useLocalDpi xmlns:a14="http://schemas.microsoft.com/office/drawing/2010/main" val="0"/>
              </a:ext>
            </a:extLst>
          </a:blip>
          <a:srcRect l="21577" r="7824" b="-2"/>
          <a:stretch/>
        </p:blipFill>
        <p:spPr bwMode="auto">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p:spPr>
      </p:pic>
    </p:spTree>
    <p:extLst>
      <p:ext uri="{BB962C8B-B14F-4D97-AF65-F5344CB8AC3E}">
        <p14:creationId xmlns:p14="http://schemas.microsoft.com/office/powerpoint/2010/main" val="165858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4E2687-CCBE-48E4-A7ED-2E9407539953}"/>
              </a:ext>
            </a:extLst>
          </p:cNvPr>
          <p:cNvSpPr>
            <a:spLocks noGrp="1"/>
          </p:cNvSpPr>
          <p:nvPr>
            <p:ph type="title"/>
          </p:nvPr>
        </p:nvSpPr>
        <p:spPr>
          <a:xfrm>
            <a:off x="686834" y="1153572"/>
            <a:ext cx="3200400" cy="4461163"/>
          </a:xfrm>
        </p:spPr>
        <p:txBody>
          <a:bodyPr>
            <a:normAutofit/>
          </a:bodyPr>
          <a:lstStyle/>
          <a:p>
            <a:r>
              <a:rPr lang="en-GB">
                <a:solidFill>
                  <a:srgbClr val="FFFFFF"/>
                </a:solidFill>
              </a:rPr>
              <a:t>EV Charging Tandy’s Lane, Adamstown </a:t>
            </a:r>
            <a:endParaRPr lang="en-I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8834AFB-08D3-4490-B91F-1DEBCC4EBE84}"/>
              </a:ext>
            </a:extLst>
          </p:cNvPr>
          <p:cNvSpPr>
            <a:spLocks noGrp="1"/>
          </p:cNvSpPr>
          <p:nvPr>
            <p:ph idx="1"/>
          </p:nvPr>
        </p:nvSpPr>
        <p:spPr>
          <a:xfrm>
            <a:off x="4447308" y="591344"/>
            <a:ext cx="6906491" cy="5585619"/>
          </a:xfrm>
        </p:spPr>
        <p:txBody>
          <a:bodyPr anchor="ctr">
            <a:normAutofit/>
          </a:bodyPr>
          <a:lstStyle/>
          <a:p>
            <a:r>
              <a:rPr lang="en-GB" b="1" u="sng" dirty="0"/>
              <a:t>Cost - €32,205.60</a:t>
            </a:r>
            <a:endParaRPr lang="en-IE" dirty="0"/>
          </a:p>
          <a:p>
            <a:r>
              <a:rPr lang="en-GB" b="1" u="sng" dirty="0"/>
              <a:t>Status – For Consideration 2020</a:t>
            </a:r>
            <a:endParaRPr lang="en-IE" dirty="0"/>
          </a:p>
          <a:p>
            <a:r>
              <a:rPr lang="en-GB" b="1" u="sng" dirty="0"/>
              <a:t>Related CCAP Action  : T21 – Expand the availability of EV and other facilities for non-fossil fuel powered vehicle charging points in the County</a:t>
            </a:r>
            <a:endParaRPr lang="en-IE" dirty="0"/>
          </a:p>
          <a:p>
            <a:endParaRPr lang="en-IE" dirty="0"/>
          </a:p>
        </p:txBody>
      </p:sp>
    </p:spTree>
    <p:extLst>
      <p:ext uri="{BB962C8B-B14F-4D97-AF65-F5344CB8AC3E}">
        <p14:creationId xmlns:p14="http://schemas.microsoft.com/office/powerpoint/2010/main" val="350416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0221-ED95-4710-AF9F-A2CB2C546A56}"/>
              </a:ext>
            </a:extLst>
          </p:cNvPr>
          <p:cNvSpPr>
            <a:spLocks noGrp="1"/>
          </p:cNvSpPr>
          <p:nvPr>
            <p:ph type="title"/>
          </p:nvPr>
        </p:nvSpPr>
        <p:spPr>
          <a:xfrm>
            <a:off x="481011" y="327025"/>
            <a:ext cx="5324477" cy="1630363"/>
          </a:xfrm>
        </p:spPr>
        <p:txBody>
          <a:bodyPr anchor="b">
            <a:normAutofit/>
          </a:bodyPr>
          <a:lstStyle/>
          <a:p>
            <a:r>
              <a:rPr lang="en-GB" sz="3600"/>
              <a:t>Grand Canal LED Upgrade</a:t>
            </a:r>
            <a:endParaRPr lang="en-IE" sz="3600"/>
          </a:p>
        </p:txBody>
      </p:sp>
      <p:sp>
        <p:nvSpPr>
          <p:cNvPr id="3" name="Content Placeholder 2">
            <a:extLst>
              <a:ext uri="{FF2B5EF4-FFF2-40B4-BE49-F238E27FC236}">
                <a16:creationId xmlns:a16="http://schemas.microsoft.com/office/drawing/2014/main" id="{D15AE54F-1D52-40F3-AFCA-1067330D4F6D}"/>
              </a:ext>
            </a:extLst>
          </p:cNvPr>
          <p:cNvSpPr>
            <a:spLocks noGrp="1"/>
          </p:cNvSpPr>
          <p:nvPr>
            <p:ph idx="1"/>
          </p:nvPr>
        </p:nvSpPr>
        <p:spPr>
          <a:xfrm>
            <a:off x="481013" y="2286001"/>
            <a:ext cx="5324475" cy="3919538"/>
          </a:xfrm>
        </p:spPr>
        <p:txBody>
          <a:bodyPr anchor="t">
            <a:normAutofit/>
          </a:bodyPr>
          <a:lstStyle/>
          <a:p>
            <a:r>
              <a:rPr lang="en-GB" sz="1800" b="1" u="sng"/>
              <a:t>Cost - €50,000 (To be re-evaluated)</a:t>
            </a:r>
            <a:endParaRPr lang="en-IE" sz="1800"/>
          </a:p>
          <a:p>
            <a:r>
              <a:rPr lang="en-GB" sz="1800" b="1" u="sng"/>
              <a:t>Status – For consideration 2020</a:t>
            </a:r>
          </a:p>
          <a:p>
            <a:r>
              <a:rPr lang="en-GB" sz="1800" b="1" u="sng"/>
              <a:t>Related CCAP Action  : E17 Replace 4,000 SOX lamps with LEDs</a:t>
            </a:r>
          </a:p>
          <a:p>
            <a:endParaRPr lang="en-IE" sz="1800"/>
          </a:p>
        </p:txBody>
      </p:sp>
      <p:pic>
        <p:nvPicPr>
          <p:cNvPr id="4" name="Picture 3" descr="A path with trees on the side of a road&#10;&#10;Description automatically generated">
            <a:extLst>
              <a:ext uri="{FF2B5EF4-FFF2-40B4-BE49-F238E27FC236}">
                <a16:creationId xmlns:a16="http://schemas.microsoft.com/office/drawing/2014/main" id="{CBFF1A6E-A5E5-465D-B09C-243C374A6720}"/>
              </a:ext>
            </a:extLst>
          </p:cNvPr>
          <p:cNvPicPr/>
          <p:nvPr/>
        </p:nvPicPr>
        <p:blipFill rotWithShape="1">
          <a:blip r:embed="rId2" cstate="print">
            <a:extLst>
              <a:ext uri="{28A0092B-C50C-407E-A947-70E740481C1C}">
                <a14:useLocalDpi xmlns:a14="http://schemas.microsoft.com/office/drawing/2010/main" val="0"/>
              </a:ext>
            </a:extLst>
          </a:blip>
          <a:srcRect l="15847" r="23543" b="-2"/>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269680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5A4B0-9E4E-4284-8B61-F634B9FBACA1}"/>
              </a:ext>
            </a:extLst>
          </p:cNvPr>
          <p:cNvSpPr>
            <a:spLocks noGrp="1"/>
          </p:cNvSpPr>
          <p:nvPr>
            <p:ph type="title"/>
          </p:nvPr>
        </p:nvSpPr>
        <p:spPr>
          <a:xfrm>
            <a:off x="686834" y="1153572"/>
            <a:ext cx="3200400" cy="4461163"/>
          </a:xfrm>
        </p:spPr>
        <p:txBody>
          <a:bodyPr>
            <a:normAutofit/>
          </a:bodyPr>
          <a:lstStyle/>
          <a:p>
            <a:r>
              <a:rPr lang="en-GB">
                <a:solidFill>
                  <a:srgbClr val="FFFFFF"/>
                </a:solidFill>
              </a:rPr>
              <a:t>Climate Innovation Fund 2020</a:t>
            </a:r>
            <a:endParaRPr lang="en-I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8B6C0F-C04C-4110-9A4C-7064E25EE928}"/>
              </a:ext>
            </a:extLst>
          </p:cNvPr>
          <p:cNvSpPr>
            <a:spLocks noGrp="1"/>
          </p:cNvSpPr>
          <p:nvPr>
            <p:ph idx="1"/>
          </p:nvPr>
        </p:nvSpPr>
        <p:spPr>
          <a:xfrm>
            <a:off x="4447308" y="591344"/>
            <a:ext cx="6906491" cy="5585619"/>
          </a:xfrm>
        </p:spPr>
        <p:txBody>
          <a:bodyPr anchor="ctr">
            <a:normAutofit/>
          </a:bodyPr>
          <a:lstStyle/>
          <a:p>
            <a:pPr marL="0" indent="0">
              <a:buNone/>
            </a:pPr>
            <a:r>
              <a:rPr lang="en-GB" u="sng" dirty="0"/>
              <a:t>€300,000 budget approved</a:t>
            </a:r>
          </a:p>
          <a:p>
            <a:r>
              <a:rPr lang="en-GB" dirty="0"/>
              <a:t>€130,000 Electric Vehicle Infrastructure</a:t>
            </a:r>
          </a:p>
          <a:p>
            <a:r>
              <a:rPr lang="en-GB" dirty="0"/>
              <a:t>€10,000 Regional EV Strategy</a:t>
            </a:r>
          </a:p>
          <a:p>
            <a:r>
              <a:rPr lang="en-GB" dirty="0"/>
              <a:t>€20,000 Electric Staff Pool Car &amp; Bikes</a:t>
            </a:r>
          </a:p>
          <a:p>
            <a:r>
              <a:rPr lang="en-GB" dirty="0"/>
              <a:t>€20,000 Citizen Engagement Workshops</a:t>
            </a:r>
          </a:p>
          <a:p>
            <a:r>
              <a:rPr lang="en-GB" dirty="0"/>
              <a:t>€20,000 Electric Cargo Bicycles</a:t>
            </a:r>
          </a:p>
          <a:p>
            <a:r>
              <a:rPr lang="en-GB" dirty="0"/>
              <a:t>€10,000 Sustainable Business Projects</a:t>
            </a:r>
          </a:p>
          <a:p>
            <a:r>
              <a:rPr lang="en-GB" dirty="0"/>
              <a:t>€10,000 Climate &amp; Biodiversity SM Video</a:t>
            </a:r>
          </a:p>
          <a:p>
            <a:r>
              <a:rPr lang="en-GB" dirty="0"/>
              <a:t>€25,000 Pollinator Community Project</a:t>
            </a:r>
          </a:p>
          <a:p>
            <a:r>
              <a:rPr lang="en-GB" dirty="0"/>
              <a:t>€25,000 Primary School Cycle Projects</a:t>
            </a:r>
          </a:p>
          <a:p>
            <a:endParaRPr lang="en-IE" dirty="0"/>
          </a:p>
        </p:txBody>
      </p:sp>
    </p:spTree>
    <p:extLst>
      <p:ext uri="{BB962C8B-B14F-4D97-AF65-F5344CB8AC3E}">
        <p14:creationId xmlns:p14="http://schemas.microsoft.com/office/powerpoint/2010/main" val="201391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A9F-06CC-49D0-BF2C-2CA6F312500E}"/>
              </a:ext>
            </a:extLst>
          </p:cNvPr>
          <p:cNvSpPr>
            <a:spLocks noGrp="1"/>
          </p:cNvSpPr>
          <p:nvPr>
            <p:ph type="title"/>
          </p:nvPr>
        </p:nvSpPr>
        <p:spPr>
          <a:xfrm>
            <a:off x="481013" y="327026"/>
            <a:ext cx="3290887" cy="2287588"/>
          </a:xfrm>
        </p:spPr>
        <p:txBody>
          <a:bodyPr anchor="ctr">
            <a:normAutofit/>
          </a:bodyPr>
          <a:lstStyle/>
          <a:p>
            <a:r>
              <a:rPr lang="en-GB" sz="3600"/>
              <a:t>Regional EV Charging Strategy</a:t>
            </a:r>
            <a:endParaRPr lang="en-IE" sz="3600"/>
          </a:p>
        </p:txBody>
      </p:sp>
      <p:sp>
        <p:nvSpPr>
          <p:cNvPr id="3" name="Content Placeholder 2">
            <a:extLst>
              <a:ext uri="{FF2B5EF4-FFF2-40B4-BE49-F238E27FC236}">
                <a16:creationId xmlns:a16="http://schemas.microsoft.com/office/drawing/2014/main" id="{72A50C96-869F-4D51-A083-58AB340C5457}"/>
              </a:ext>
            </a:extLst>
          </p:cNvPr>
          <p:cNvSpPr>
            <a:spLocks noGrp="1"/>
          </p:cNvSpPr>
          <p:nvPr>
            <p:ph idx="1"/>
          </p:nvPr>
        </p:nvSpPr>
        <p:spPr>
          <a:xfrm>
            <a:off x="4223982" y="327026"/>
            <a:ext cx="7485413" cy="2287587"/>
          </a:xfrm>
        </p:spPr>
        <p:txBody>
          <a:bodyPr anchor="ctr">
            <a:normAutofit/>
          </a:bodyPr>
          <a:lstStyle/>
          <a:p>
            <a:r>
              <a:rPr lang="en-IE" sz="1800" b="1" u="sng"/>
              <a:t>Cost €10,000</a:t>
            </a:r>
            <a:endParaRPr lang="en-IE" sz="1800"/>
          </a:p>
          <a:p>
            <a:r>
              <a:rPr lang="en-IE" sz="1800" b="1" u="sng"/>
              <a:t>Status – In progress</a:t>
            </a:r>
            <a:endParaRPr lang="en-IE" sz="1800"/>
          </a:p>
          <a:p>
            <a:r>
              <a:rPr lang="en-GB" sz="1800" b="1" u="sng"/>
              <a:t>Related CCAP Action  : T7 – The Council will undertake an assessment of the number of existing and potential future electric vehicle charge points in its jurisdiction</a:t>
            </a:r>
            <a:endParaRPr lang="en-IE" sz="1800"/>
          </a:p>
          <a:p>
            <a:endParaRPr lang="en-IE" sz="1800"/>
          </a:p>
        </p:txBody>
      </p:sp>
      <p:pic>
        <p:nvPicPr>
          <p:cNvPr id="4" name="Picture 3" descr="Only 5 percent of EV charging happens at public charging points ...">
            <a:extLst>
              <a:ext uri="{FF2B5EF4-FFF2-40B4-BE49-F238E27FC236}">
                <a16:creationId xmlns:a16="http://schemas.microsoft.com/office/drawing/2014/main" id="{CEC5325F-A188-430E-8FDF-31DB739CA394}"/>
              </a:ext>
            </a:extLst>
          </p:cNvPr>
          <p:cNvPicPr/>
          <p:nvPr/>
        </p:nvPicPr>
        <p:blipFill rotWithShape="1">
          <a:blip r:embed="rId2" cstate="print">
            <a:extLst>
              <a:ext uri="{28A0092B-C50C-407E-A947-70E740481C1C}">
                <a14:useLocalDpi xmlns:a14="http://schemas.microsoft.com/office/drawing/2010/main" val="0"/>
              </a:ext>
            </a:extLst>
          </a:blip>
          <a:srcRect t="27094" b="22646"/>
          <a:stretch/>
        </p:blipFill>
        <p:spPr bwMode="auto">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p:spPr>
      </p:pic>
    </p:spTree>
    <p:extLst>
      <p:ext uri="{BB962C8B-B14F-4D97-AF65-F5344CB8AC3E}">
        <p14:creationId xmlns:p14="http://schemas.microsoft.com/office/powerpoint/2010/main" val="149492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54A6-1863-4BE6-A185-EF6838285E1F}"/>
              </a:ext>
            </a:extLst>
          </p:cNvPr>
          <p:cNvSpPr>
            <a:spLocks noGrp="1"/>
          </p:cNvSpPr>
          <p:nvPr>
            <p:ph type="title"/>
          </p:nvPr>
        </p:nvSpPr>
        <p:spPr>
          <a:xfrm>
            <a:off x="481013" y="327026"/>
            <a:ext cx="3290887" cy="2287588"/>
          </a:xfrm>
        </p:spPr>
        <p:txBody>
          <a:bodyPr anchor="ctr">
            <a:normAutofit/>
          </a:bodyPr>
          <a:lstStyle/>
          <a:p>
            <a:r>
              <a:rPr lang="en-GB" sz="3600"/>
              <a:t>Countywide EV Charging Points</a:t>
            </a:r>
            <a:endParaRPr lang="en-IE" sz="3600"/>
          </a:p>
        </p:txBody>
      </p:sp>
      <p:sp>
        <p:nvSpPr>
          <p:cNvPr id="3" name="Content Placeholder 2">
            <a:extLst>
              <a:ext uri="{FF2B5EF4-FFF2-40B4-BE49-F238E27FC236}">
                <a16:creationId xmlns:a16="http://schemas.microsoft.com/office/drawing/2014/main" id="{0487495E-86CE-4698-8735-EE3CB3D6C4E8}"/>
              </a:ext>
            </a:extLst>
          </p:cNvPr>
          <p:cNvSpPr>
            <a:spLocks noGrp="1"/>
          </p:cNvSpPr>
          <p:nvPr>
            <p:ph idx="1"/>
          </p:nvPr>
        </p:nvSpPr>
        <p:spPr>
          <a:xfrm>
            <a:off x="4223982" y="327026"/>
            <a:ext cx="7485413" cy="2287587"/>
          </a:xfrm>
        </p:spPr>
        <p:txBody>
          <a:bodyPr anchor="ctr">
            <a:normAutofit/>
          </a:bodyPr>
          <a:lstStyle/>
          <a:p>
            <a:r>
              <a:rPr lang="en-GB" sz="1800" b="1" u="sng"/>
              <a:t>Expected Cost - €130,000</a:t>
            </a:r>
            <a:endParaRPr lang="en-IE" sz="1800"/>
          </a:p>
          <a:p>
            <a:r>
              <a:rPr lang="en-GB" sz="1800" b="1" u="sng"/>
              <a:t>Status – Awaiting report</a:t>
            </a:r>
            <a:endParaRPr lang="en-IE" sz="1800"/>
          </a:p>
          <a:p>
            <a:r>
              <a:rPr lang="en-GB" sz="1800" b="1" u="sng"/>
              <a:t>Related CCAP Action  : T21 – Expand the availability of EV and other facilities for non-fossil fuel powered vehicle charging points in the County</a:t>
            </a:r>
            <a:endParaRPr lang="en-IE" sz="1800"/>
          </a:p>
          <a:p>
            <a:endParaRPr lang="en-IE" sz="1800"/>
          </a:p>
        </p:txBody>
      </p:sp>
      <p:pic>
        <p:nvPicPr>
          <p:cNvPr id="4" name="Picture 3" descr="At the moment, ESB public charging points are available to use for free, however this is set to change this year. Photograph: iStock">
            <a:extLst>
              <a:ext uri="{FF2B5EF4-FFF2-40B4-BE49-F238E27FC236}">
                <a16:creationId xmlns:a16="http://schemas.microsoft.com/office/drawing/2014/main" id="{85901AC2-BCEC-431A-B25B-2A28D607DC26}"/>
              </a:ext>
            </a:extLst>
          </p:cNvPr>
          <p:cNvPicPr/>
          <p:nvPr/>
        </p:nvPicPr>
        <p:blipFill rotWithShape="1">
          <a:blip r:embed="rId2">
            <a:extLst>
              <a:ext uri="{28A0092B-C50C-407E-A947-70E740481C1C}">
                <a14:useLocalDpi xmlns:a14="http://schemas.microsoft.com/office/drawing/2010/main" val="0"/>
              </a:ext>
            </a:extLst>
          </a:blip>
          <a:srcRect t="33181" b="3818"/>
          <a:stretch/>
        </p:blipFill>
        <p:spPr bwMode="auto">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p:spPr>
      </p:pic>
    </p:spTree>
    <p:extLst>
      <p:ext uri="{BB962C8B-B14F-4D97-AF65-F5344CB8AC3E}">
        <p14:creationId xmlns:p14="http://schemas.microsoft.com/office/powerpoint/2010/main" val="296823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905D6-E155-4761-A987-348A8C707AFA}"/>
              </a:ext>
            </a:extLst>
          </p:cNvPr>
          <p:cNvSpPr>
            <a:spLocks noGrp="1"/>
          </p:cNvSpPr>
          <p:nvPr>
            <p:ph type="title"/>
          </p:nvPr>
        </p:nvSpPr>
        <p:spPr>
          <a:xfrm>
            <a:off x="686834" y="1153572"/>
            <a:ext cx="3200400" cy="4461163"/>
          </a:xfrm>
        </p:spPr>
        <p:txBody>
          <a:bodyPr>
            <a:normAutofit/>
          </a:bodyPr>
          <a:lstStyle/>
          <a:p>
            <a:r>
              <a:rPr lang="en-GB">
                <a:solidFill>
                  <a:srgbClr val="FFFFFF"/>
                </a:solidFill>
              </a:rPr>
              <a:t>2019 Climate Innovation Fund</a:t>
            </a:r>
            <a:endParaRPr lang="en-I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4D2215-D57D-44C8-BE60-79A2A54DA0F4}"/>
              </a:ext>
            </a:extLst>
          </p:cNvPr>
          <p:cNvSpPr>
            <a:spLocks noGrp="1"/>
          </p:cNvSpPr>
          <p:nvPr>
            <p:ph idx="1"/>
          </p:nvPr>
        </p:nvSpPr>
        <p:spPr>
          <a:xfrm>
            <a:off x="4447308" y="591344"/>
            <a:ext cx="6906491" cy="5585619"/>
          </a:xfrm>
        </p:spPr>
        <p:txBody>
          <a:bodyPr anchor="ctr">
            <a:normAutofit/>
          </a:bodyPr>
          <a:lstStyle/>
          <a:p>
            <a:r>
              <a:rPr lang="en-GB" dirty="0"/>
              <a:t>€250,000 budget approved</a:t>
            </a:r>
          </a:p>
          <a:p>
            <a:r>
              <a:rPr lang="en-GB" dirty="0"/>
              <a:t>12 Applications for funding</a:t>
            </a:r>
          </a:p>
          <a:p>
            <a:endParaRPr lang="en-IE" dirty="0"/>
          </a:p>
        </p:txBody>
      </p:sp>
    </p:spTree>
    <p:extLst>
      <p:ext uri="{BB962C8B-B14F-4D97-AF65-F5344CB8AC3E}">
        <p14:creationId xmlns:p14="http://schemas.microsoft.com/office/powerpoint/2010/main" val="222706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9032D-6023-4F00-B5EB-A3916B3795FC}"/>
              </a:ext>
            </a:extLst>
          </p:cNvPr>
          <p:cNvSpPr>
            <a:spLocks noGrp="1"/>
          </p:cNvSpPr>
          <p:nvPr>
            <p:ph type="title"/>
          </p:nvPr>
        </p:nvSpPr>
        <p:spPr>
          <a:xfrm>
            <a:off x="686834" y="1153572"/>
            <a:ext cx="3200400" cy="4461163"/>
          </a:xfrm>
        </p:spPr>
        <p:txBody>
          <a:bodyPr>
            <a:normAutofit/>
          </a:bodyPr>
          <a:lstStyle/>
          <a:p>
            <a:r>
              <a:rPr lang="en-GB">
                <a:solidFill>
                  <a:srgbClr val="FFFFFF"/>
                </a:solidFill>
              </a:rPr>
              <a:t>SDCC Staff EV Pool Car</a:t>
            </a:r>
            <a:endParaRPr lang="en-I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1D10E6A-B1B5-4C65-A388-E8153FC9385E}"/>
              </a:ext>
            </a:extLst>
          </p:cNvPr>
          <p:cNvSpPr>
            <a:spLocks noGrp="1"/>
          </p:cNvSpPr>
          <p:nvPr>
            <p:ph idx="1"/>
          </p:nvPr>
        </p:nvSpPr>
        <p:spPr>
          <a:xfrm>
            <a:off x="4447308" y="591344"/>
            <a:ext cx="6906491" cy="5585619"/>
          </a:xfrm>
        </p:spPr>
        <p:txBody>
          <a:bodyPr anchor="ctr">
            <a:normAutofit/>
          </a:bodyPr>
          <a:lstStyle/>
          <a:p>
            <a:r>
              <a:rPr lang="en-GB" b="1" u="sng" dirty="0"/>
              <a:t>Expected Cost - €20,000</a:t>
            </a:r>
            <a:endParaRPr lang="en-IE" dirty="0"/>
          </a:p>
          <a:p>
            <a:r>
              <a:rPr lang="en-GB" b="1" u="sng" dirty="0"/>
              <a:t>Status – Under consideration</a:t>
            </a:r>
            <a:endParaRPr lang="en-IE" dirty="0"/>
          </a:p>
          <a:p>
            <a:r>
              <a:rPr lang="en-GB" b="1" u="sng" dirty="0"/>
              <a:t>Related CCAP Action  : T15 – SDCC will continue to seek new and expand on existing partnerships to encourage sustainable travel and safer travel behaviours</a:t>
            </a:r>
            <a:endParaRPr lang="en-IE" dirty="0"/>
          </a:p>
          <a:p>
            <a:endParaRPr lang="en-IE" dirty="0"/>
          </a:p>
        </p:txBody>
      </p:sp>
    </p:spTree>
    <p:extLst>
      <p:ext uri="{BB962C8B-B14F-4D97-AF65-F5344CB8AC3E}">
        <p14:creationId xmlns:p14="http://schemas.microsoft.com/office/powerpoint/2010/main" val="334519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9893-48D0-4CE1-9419-E7DB55B9EFF5}"/>
              </a:ext>
            </a:extLst>
          </p:cNvPr>
          <p:cNvSpPr>
            <a:spLocks noGrp="1"/>
          </p:cNvSpPr>
          <p:nvPr>
            <p:ph type="title"/>
          </p:nvPr>
        </p:nvSpPr>
        <p:spPr>
          <a:xfrm>
            <a:off x="481013" y="327026"/>
            <a:ext cx="3290887" cy="2287588"/>
          </a:xfrm>
        </p:spPr>
        <p:txBody>
          <a:bodyPr anchor="ctr">
            <a:normAutofit/>
          </a:bodyPr>
          <a:lstStyle/>
          <a:p>
            <a:r>
              <a:rPr lang="en-GB" sz="3600"/>
              <a:t>Electric Cargo Bicycles</a:t>
            </a:r>
            <a:endParaRPr lang="en-IE" sz="3600"/>
          </a:p>
        </p:txBody>
      </p:sp>
      <p:sp>
        <p:nvSpPr>
          <p:cNvPr id="3" name="Content Placeholder 2">
            <a:extLst>
              <a:ext uri="{FF2B5EF4-FFF2-40B4-BE49-F238E27FC236}">
                <a16:creationId xmlns:a16="http://schemas.microsoft.com/office/drawing/2014/main" id="{41097BFE-5780-4883-B09C-BE486187BE34}"/>
              </a:ext>
            </a:extLst>
          </p:cNvPr>
          <p:cNvSpPr>
            <a:spLocks noGrp="1"/>
          </p:cNvSpPr>
          <p:nvPr>
            <p:ph idx="1"/>
          </p:nvPr>
        </p:nvSpPr>
        <p:spPr>
          <a:xfrm>
            <a:off x="4223982" y="327026"/>
            <a:ext cx="7485413" cy="2287587"/>
          </a:xfrm>
        </p:spPr>
        <p:txBody>
          <a:bodyPr anchor="ctr">
            <a:normAutofit/>
          </a:bodyPr>
          <a:lstStyle/>
          <a:p>
            <a:r>
              <a:rPr lang="en-GB" sz="1800" b="1" u="sng"/>
              <a:t>Expected Cost - €20,000</a:t>
            </a:r>
            <a:endParaRPr lang="en-IE" sz="1800"/>
          </a:p>
          <a:p>
            <a:r>
              <a:rPr lang="en-GB" sz="1800" b="1" u="sng"/>
              <a:t>Status – Under consideration</a:t>
            </a:r>
            <a:endParaRPr lang="en-IE" sz="1800"/>
          </a:p>
          <a:p>
            <a:r>
              <a:rPr lang="en-GB" sz="1800" b="1" u="sng"/>
              <a:t>Related CCAP Action  : T2 – Ongoing replacement of Council vehicles with more energy efficient alternatives, including Evs</a:t>
            </a:r>
          </a:p>
          <a:p>
            <a:endParaRPr lang="en-IE" sz="1800"/>
          </a:p>
        </p:txBody>
      </p:sp>
      <p:pic>
        <p:nvPicPr>
          <p:cNvPr id="4" name="Picture 3" descr="Cube Cargo Dual Hybrid Electric City Bike 2020">
            <a:extLst>
              <a:ext uri="{FF2B5EF4-FFF2-40B4-BE49-F238E27FC236}">
                <a16:creationId xmlns:a16="http://schemas.microsoft.com/office/drawing/2014/main" id="{222EA235-2977-409B-A58B-31C02F2BF610}"/>
              </a:ext>
            </a:extLst>
          </p:cNvPr>
          <p:cNvPicPr/>
          <p:nvPr/>
        </p:nvPicPr>
        <p:blipFill rotWithShape="1">
          <a:blip r:embed="rId2">
            <a:extLst>
              <a:ext uri="{28A0092B-C50C-407E-A947-70E740481C1C}">
                <a14:useLocalDpi xmlns:a14="http://schemas.microsoft.com/office/drawing/2010/main" val="0"/>
              </a:ext>
            </a:extLst>
          </a:blip>
          <a:srcRect t="22274" b="22274"/>
          <a:stretch/>
        </p:blipFill>
        <p:spPr bwMode="auto">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p:spPr>
      </p:pic>
    </p:spTree>
    <p:extLst>
      <p:ext uri="{BB962C8B-B14F-4D97-AF65-F5344CB8AC3E}">
        <p14:creationId xmlns:p14="http://schemas.microsoft.com/office/powerpoint/2010/main" val="79124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5C7E-DFC6-4B96-92F4-444BFFC139B2}"/>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Citizen Engagement Workshops</a:t>
            </a:r>
          </a:p>
        </p:txBody>
      </p:sp>
      <p:pic>
        <p:nvPicPr>
          <p:cNvPr id="4" name="Content Placeholder 3">
            <a:extLst>
              <a:ext uri="{FF2B5EF4-FFF2-40B4-BE49-F238E27FC236}">
                <a16:creationId xmlns:a16="http://schemas.microsoft.com/office/drawing/2014/main" id="{DF175988-79FB-450E-BC90-035D934FA33E}"/>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17563" b="16632"/>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C56D6BF6-6A13-4CAF-B298-D30DFD1B2DB6}"/>
              </a:ext>
            </a:extLst>
          </p:cNvPr>
          <p:cNvSpPr/>
          <p:nvPr/>
        </p:nvSpPr>
        <p:spPr>
          <a:xfrm>
            <a:off x="4223982" y="3752850"/>
            <a:ext cx="7485413" cy="2452687"/>
          </a:xfr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b="1" u="sng"/>
              <a:t>Expected Cost - €20,000</a:t>
            </a:r>
            <a:endParaRPr lang="en-US">
              <a:effectLst/>
            </a:endParaRPr>
          </a:p>
          <a:p>
            <a:pPr indent="-228600">
              <a:lnSpc>
                <a:spcPct val="90000"/>
              </a:lnSpc>
              <a:spcAft>
                <a:spcPts val="800"/>
              </a:spcAft>
              <a:buFont typeface="Arial" panose="020B0604020202020204" pitchFamily="34" charset="0"/>
              <a:buChar char="•"/>
            </a:pPr>
            <a:r>
              <a:rPr lang="en-US" b="1" u="sng"/>
              <a:t>Status – Under Consideration</a:t>
            </a:r>
            <a:endParaRPr lang="en-US">
              <a:effectLst/>
            </a:endParaRPr>
          </a:p>
          <a:p>
            <a:pPr indent="-228600">
              <a:lnSpc>
                <a:spcPct val="90000"/>
              </a:lnSpc>
              <a:spcAft>
                <a:spcPts val="800"/>
              </a:spcAft>
              <a:buFont typeface="Arial" panose="020B0604020202020204" pitchFamily="34" charset="0"/>
              <a:buChar char="•"/>
            </a:pPr>
            <a:r>
              <a:rPr lang="en-US" b="1" u="sng"/>
              <a:t>Related CCAP Action  : N27 Support local communities with biodiversity education</a:t>
            </a:r>
            <a:endParaRPr lang="en-US">
              <a:effectLst/>
            </a:endParaRPr>
          </a:p>
        </p:txBody>
      </p:sp>
    </p:spTree>
    <p:extLst>
      <p:ext uri="{BB962C8B-B14F-4D97-AF65-F5344CB8AC3E}">
        <p14:creationId xmlns:p14="http://schemas.microsoft.com/office/powerpoint/2010/main" val="189089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6289B-E71C-4318-B972-5ABF22ADAA53}"/>
              </a:ext>
            </a:extLst>
          </p:cNvPr>
          <p:cNvSpPr>
            <a:spLocks noGrp="1"/>
          </p:cNvSpPr>
          <p:nvPr>
            <p:ph type="title"/>
          </p:nvPr>
        </p:nvSpPr>
        <p:spPr>
          <a:xfrm>
            <a:off x="686834" y="1153572"/>
            <a:ext cx="3200400" cy="4461163"/>
          </a:xfrm>
        </p:spPr>
        <p:txBody>
          <a:bodyPr>
            <a:normAutofit/>
          </a:bodyPr>
          <a:lstStyle/>
          <a:p>
            <a:r>
              <a:rPr lang="en-GB">
                <a:solidFill>
                  <a:srgbClr val="FFFFFF"/>
                </a:solidFill>
              </a:rPr>
              <a:t>Climate &amp; Biodiversity Social Media Video</a:t>
            </a:r>
            <a:endParaRPr lang="en-I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33F639-FC06-4138-BCA8-C618502FBE54}"/>
              </a:ext>
            </a:extLst>
          </p:cNvPr>
          <p:cNvSpPr>
            <a:spLocks noGrp="1"/>
          </p:cNvSpPr>
          <p:nvPr>
            <p:ph idx="1"/>
          </p:nvPr>
        </p:nvSpPr>
        <p:spPr>
          <a:xfrm>
            <a:off x="4447308" y="591344"/>
            <a:ext cx="6906491" cy="5585619"/>
          </a:xfrm>
        </p:spPr>
        <p:txBody>
          <a:bodyPr anchor="ctr">
            <a:normAutofit/>
          </a:bodyPr>
          <a:lstStyle/>
          <a:p>
            <a:r>
              <a:rPr lang="en-GB" b="1" u="sng" dirty="0"/>
              <a:t>Expected Cost - €10,000</a:t>
            </a:r>
            <a:endParaRPr lang="en-IE" dirty="0"/>
          </a:p>
          <a:p>
            <a:r>
              <a:rPr lang="en-GB" b="1" u="sng" dirty="0"/>
              <a:t>Status – Under Consideration</a:t>
            </a:r>
            <a:endParaRPr lang="en-IE" dirty="0"/>
          </a:p>
          <a:p>
            <a:r>
              <a:rPr lang="en-GB" b="1" u="sng" dirty="0"/>
              <a:t>Related CCAP Action  : N6 Finalise draft Biodiversity Action Plan</a:t>
            </a:r>
            <a:endParaRPr lang="en-IE" dirty="0"/>
          </a:p>
          <a:p>
            <a:endParaRPr lang="en-IE" dirty="0"/>
          </a:p>
        </p:txBody>
      </p:sp>
    </p:spTree>
    <p:extLst>
      <p:ext uri="{BB962C8B-B14F-4D97-AF65-F5344CB8AC3E}">
        <p14:creationId xmlns:p14="http://schemas.microsoft.com/office/powerpoint/2010/main" val="1360477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BB401-CD21-4847-BCF0-C99D97FB4A3B}"/>
              </a:ext>
            </a:extLst>
          </p:cNvPr>
          <p:cNvSpPr>
            <a:spLocks noGrp="1"/>
          </p:cNvSpPr>
          <p:nvPr>
            <p:ph type="title"/>
          </p:nvPr>
        </p:nvSpPr>
        <p:spPr>
          <a:xfrm>
            <a:off x="686834" y="1153572"/>
            <a:ext cx="3200400" cy="4461163"/>
          </a:xfrm>
        </p:spPr>
        <p:txBody>
          <a:bodyPr>
            <a:normAutofit/>
          </a:bodyPr>
          <a:lstStyle/>
          <a:p>
            <a:r>
              <a:rPr lang="en-GB">
                <a:solidFill>
                  <a:srgbClr val="FFFFFF"/>
                </a:solidFill>
              </a:rPr>
              <a:t>Primary School Bicycle Parking</a:t>
            </a:r>
            <a:endParaRPr lang="en-I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AD4248D-78D2-4A20-8CB0-D0927208F5BE}"/>
              </a:ext>
            </a:extLst>
          </p:cNvPr>
          <p:cNvSpPr>
            <a:spLocks noGrp="1"/>
          </p:cNvSpPr>
          <p:nvPr>
            <p:ph idx="1"/>
          </p:nvPr>
        </p:nvSpPr>
        <p:spPr>
          <a:xfrm>
            <a:off x="4447308" y="591344"/>
            <a:ext cx="6906491" cy="5585619"/>
          </a:xfrm>
        </p:spPr>
        <p:txBody>
          <a:bodyPr anchor="ctr">
            <a:normAutofit/>
          </a:bodyPr>
          <a:lstStyle/>
          <a:p>
            <a:r>
              <a:rPr lang="en-GB" b="1" u="sng" dirty="0"/>
              <a:t>Expected Cost - €15,000</a:t>
            </a:r>
            <a:endParaRPr lang="en-IE" dirty="0"/>
          </a:p>
          <a:p>
            <a:r>
              <a:rPr lang="en-GB" b="1" u="sng" dirty="0"/>
              <a:t>Status – Under Consideration</a:t>
            </a:r>
            <a:r>
              <a:rPr lang="en-GB" dirty="0"/>
              <a:t>		</a:t>
            </a:r>
            <a:endParaRPr lang="en-IE" dirty="0"/>
          </a:p>
          <a:p>
            <a:r>
              <a:rPr lang="en-GB" b="1" u="sng" dirty="0"/>
              <a:t>Related CCAP Action  : T15 – SDCC will continue to seek new and expand on existing partnerships to encourage sustainable travel and safer travel behaviours</a:t>
            </a:r>
            <a:endParaRPr lang="en-IE" dirty="0"/>
          </a:p>
          <a:p>
            <a:endParaRPr lang="en-IE" dirty="0"/>
          </a:p>
        </p:txBody>
      </p:sp>
    </p:spTree>
    <p:extLst>
      <p:ext uri="{BB962C8B-B14F-4D97-AF65-F5344CB8AC3E}">
        <p14:creationId xmlns:p14="http://schemas.microsoft.com/office/powerpoint/2010/main" val="254746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CF6DE-9780-4CC2-8342-5565504A8C0C}"/>
              </a:ext>
            </a:extLst>
          </p:cNvPr>
          <p:cNvSpPr>
            <a:spLocks noGrp="1"/>
          </p:cNvSpPr>
          <p:nvPr>
            <p:ph type="title"/>
          </p:nvPr>
        </p:nvSpPr>
        <p:spPr>
          <a:xfrm>
            <a:off x="411480" y="987552"/>
            <a:ext cx="4485861" cy="1088136"/>
          </a:xfrm>
        </p:spPr>
        <p:txBody>
          <a:bodyPr anchor="b">
            <a:normAutofit/>
          </a:bodyPr>
          <a:lstStyle/>
          <a:p>
            <a:r>
              <a:rPr lang="en-GB" sz="3400"/>
              <a:t>Cycle training – Train the trainer</a:t>
            </a:r>
            <a:endParaRPr lang="en-IE" sz="340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84E145-13B4-4327-BA86-C256EDAA33AB}"/>
              </a:ext>
            </a:extLst>
          </p:cNvPr>
          <p:cNvSpPr>
            <a:spLocks noGrp="1"/>
          </p:cNvSpPr>
          <p:nvPr>
            <p:ph idx="1"/>
          </p:nvPr>
        </p:nvSpPr>
        <p:spPr>
          <a:xfrm>
            <a:off x="411479" y="2688336"/>
            <a:ext cx="4498848" cy="3584448"/>
          </a:xfrm>
        </p:spPr>
        <p:txBody>
          <a:bodyPr anchor="t">
            <a:normAutofit/>
          </a:bodyPr>
          <a:lstStyle/>
          <a:p>
            <a:r>
              <a:rPr lang="en-GB" sz="1800" b="1" u="sng"/>
              <a:t>Expected Cost - €10,000</a:t>
            </a:r>
            <a:endParaRPr lang="en-IE" sz="1800"/>
          </a:p>
          <a:p>
            <a:r>
              <a:rPr lang="en-GB" sz="1800" b="1" u="sng"/>
              <a:t>Status – Under Consideration</a:t>
            </a:r>
          </a:p>
          <a:p>
            <a:r>
              <a:rPr lang="en-GB" sz="1800" b="1" u="sng"/>
              <a:t>Related CCAP Action  : T19 – Cycle training programme for 6</a:t>
            </a:r>
            <a:r>
              <a:rPr lang="en-GB" sz="1800" b="1" u="sng" baseline="30000"/>
              <a:t>th</a:t>
            </a:r>
            <a:r>
              <a:rPr lang="en-GB" sz="1800" b="1" u="sng"/>
              <a:t> class students</a:t>
            </a:r>
          </a:p>
          <a:p>
            <a:endParaRPr lang="en-IE" sz="1800"/>
          </a:p>
        </p:txBody>
      </p:sp>
      <p:pic>
        <p:nvPicPr>
          <p:cNvPr id="4" name="Picture 3" descr="A group of people riding on the back of a bicycle&#10;&#10;Description automatically generated">
            <a:extLst>
              <a:ext uri="{FF2B5EF4-FFF2-40B4-BE49-F238E27FC236}">
                <a16:creationId xmlns:a16="http://schemas.microsoft.com/office/drawing/2014/main" id="{13FC0C97-EAD1-44AD-8A30-226610507A08}"/>
              </a:ext>
            </a:extLst>
          </p:cNvPr>
          <p:cNvPicPr/>
          <p:nvPr/>
        </p:nvPicPr>
        <p:blipFill rotWithShape="1">
          <a:blip r:embed="rId2" cstate="print">
            <a:extLst>
              <a:ext uri="{28A0092B-C50C-407E-A947-70E740481C1C}">
                <a14:useLocalDpi xmlns:a14="http://schemas.microsoft.com/office/drawing/2010/main" val="0"/>
              </a:ext>
            </a:extLst>
          </a:blip>
          <a:srcRect l="12001" r="20995"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04836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8CB4B-FBB5-4536-B7D5-925C9E2D377E}"/>
              </a:ext>
            </a:extLst>
          </p:cNvPr>
          <p:cNvSpPr>
            <a:spLocks noGrp="1"/>
          </p:cNvSpPr>
          <p:nvPr>
            <p:ph type="title"/>
          </p:nvPr>
        </p:nvSpPr>
        <p:spPr>
          <a:xfrm>
            <a:off x="411480" y="987552"/>
            <a:ext cx="4485861" cy="1088136"/>
          </a:xfrm>
        </p:spPr>
        <p:txBody>
          <a:bodyPr anchor="b">
            <a:normAutofit/>
          </a:bodyPr>
          <a:lstStyle/>
          <a:p>
            <a:r>
              <a:rPr lang="en-GB" sz="3400"/>
              <a:t>Pollinator Citizen Engagement Project</a:t>
            </a:r>
            <a:endParaRPr lang="en-IE" sz="340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4542412-3CC7-4EF1-801E-D408811C36B2}"/>
              </a:ext>
            </a:extLst>
          </p:cNvPr>
          <p:cNvSpPr>
            <a:spLocks noGrp="1"/>
          </p:cNvSpPr>
          <p:nvPr>
            <p:ph idx="1"/>
          </p:nvPr>
        </p:nvSpPr>
        <p:spPr>
          <a:xfrm>
            <a:off x="411479" y="2688336"/>
            <a:ext cx="4498848" cy="3584448"/>
          </a:xfrm>
        </p:spPr>
        <p:txBody>
          <a:bodyPr anchor="t">
            <a:normAutofit/>
          </a:bodyPr>
          <a:lstStyle/>
          <a:p>
            <a:r>
              <a:rPr lang="en-GB" sz="1800" b="1" u="sng"/>
              <a:t>Expected Cost - €25,000</a:t>
            </a:r>
            <a:endParaRPr lang="en-IE" sz="1800"/>
          </a:p>
          <a:p>
            <a:r>
              <a:rPr lang="en-GB" sz="1800" b="1" u="sng"/>
              <a:t>Status – Under Consideration</a:t>
            </a:r>
            <a:endParaRPr lang="en-IE" sz="1800"/>
          </a:p>
          <a:p>
            <a:r>
              <a:rPr lang="en-GB" sz="1800" b="1" u="sng"/>
              <a:t>Related CCAP Action  : N19 Provide opportunities for community engagement, involvement and activities to raise awareness</a:t>
            </a:r>
            <a:endParaRPr lang="en-IE" sz="1800"/>
          </a:p>
          <a:p>
            <a:endParaRPr lang="en-IE" sz="1800"/>
          </a:p>
        </p:txBody>
      </p:sp>
      <p:pic>
        <p:nvPicPr>
          <p:cNvPr id="4" name="Picture 3">
            <a:extLst>
              <a:ext uri="{FF2B5EF4-FFF2-40B4-BE49-F238E27FC236}">
                <a16:creationId xmlns:a16="http://schemas.microsoft.com/office/drawing/2014/main" id="{08422CB5-9D58-43E9-B788-E8EF79BB0DD3}"/>
              </a:ext>
            </a:extLst>
          </p:cNvPr>
          <p:cNvPicPr/>
          <p:nvPr/>
        </p:nvPicPr>
        <p:blipFill rotWithShape="1">
          <a:blip r:embed="rId2">
            <a:extLst>
              <a:ext uri="{28A0092B-C50C-407E-A947-70E740481C1C}">
                <a14:useLocalDpi xmlns:a14="http://schemas.microsoft.com/office/drawing/2010/main" val="0"/>
              </a:ext>
            </a:extLst>
          </a:blip>
          <a:srcRect t="14076" r="-2"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16093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AD5A8-0E21-41EA-B4FE-51B8B9B01945}"/>
              </a:ext>
            </a:extLst>
          </p:cNvPr>
          <p:cNvSpPr>
            <a:spLocks noGrp="1"/>
          </p:cNvSpPr>
          <p:nvPr>
            <p:ph type="title"/>
          </p:nvPr>
        </p:nvSpPr>
        <p:spPr>
          <a:xfrm>
            <a:off x="686834" y="1153572"/>
            <a:ext cx="3200400" cy="4461163"/>
          </a:xfrm>
        </p:spPr>
        <p:txBody>
          <a:bodyPr>
            <a:normAutofit/>
          </a:bodyPr>
          <a:lstStyle/>
          <a:p>
            <a:r>
              <a:rPr lang="en-GB">
                <a:solidFill>
                  <a:srgbClr val="FFFFFF"/>
                </a:solidFill>
              </a:rPr>
              <a:t>Sustainable Business Projects</a:t>
            </a:r>
            <a:endParaRPr lang="en-I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901E8E-3C1F-4CFC-BE70-16B5121F8EF0}"/>
              </a:ext>
            </a:extLst>
          </p:cNvPr>
          <p:cNvSpPr>
            <a:spLocks noGrp="1"/>
          </p:cNvSpPr>
          <p:nvPr>
            <p:ph idx="1"/>
          </p:nvPr>
        </p:nvSpPr>
        <p:spPr>
          <a:xfrm>
            <a:off x="4447308" y="591344"/>
            <a:ext cx="6906491" cy="5585619"/>
          </a:xfrm>
        </p:spPr>
        <p:txBody>
          <a:bodyPr anchor="ctr">
            <a:normAutofit/>
          </a:bodyPr>
          <a:lstStyle/>
          <a:p>
            <a:r>
              <a:rPr lang="en-GB" b="1" u="sng" dirty="0"/>
              <a:t>Expected Cost - €20,000</a:t>
            </a:r>
            <a:endParaRPr lang="en-IE" dirty="0"/>
          </a:p>
          <a:p>
            <a:r>
              <a:rPr lang="en-GB" b="1" u="sng" dirty="0"/>
              <a:t>Status – Under Consideration</a:t>
            </a:r>
            <a:endParaRPr lang="en-IE" dirty="0"/>
          </a:p>
          <a:p>
            <a:r>
              <a:rPr lang="en-GB" b="1" u="sng" dirty="0"/>
              <a:t>Related CCAP Action  : R27 – The Council will strengthen existing networks and create new climate change links to encourage all business community stakeholders to engage with climate change action and enhance existing projects and initiatives. Interests areas could include energy efficiency measures, renewable energy opportunities, climate adaptation and resilience measures, access to funding sources etc.</a:t>
            </a:r>
            <a:endParaRPr lang="en-IE" dirty="0"/>
          </a:p>
        </p:txBody>
      </p:sp>
    </p:spTree>
    <p:extLst>
      <p:ext uri="{BB962C8B-B14F-4D97-AF65-F5344CB8AC3E}">
        <p14:creationId xmlns:p14="http://schemas.microsoft.com/office/powerpoint/2010/main" val="151810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CC167-3B2E-45CE-A908-F2E53EA82BD8}"/>
              </a:ext>
            </a:extLst>
          </p:cNvPr>
          <p:cNvSpPr>
            <a:spLocks noGrp="1"/>
          </p:cNvSpPr>
          <p:nvPr>
            <p:ph type="title"/>
          </p:nvPr>
        </p:nvSpPr>
        <p:spPr>
          <a:xfrm>
            <a:off x="686834" y="1153572"/>
            <a:ext cx="3200400" cy="4461163"/>
          </a:xfrm>
        </p:spPr>
        <p:txBody>
          <a:bodyPr>
            <a:normAutofit/>
          </a:bodyPr>
          <a:lstStyle/>
          <a:p>
            <a:r>
              <a:rPr lang="en-GB">
                <a:solidFill>
                  <a:srgbClr val="FFFFFF"/>
                </a:solidFill>
              </a:rPr>
              <a:t>Appraisal</a:t>
            </a:r>
            <a:endParaRPr lang="en-I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B042A4B-D1E4-4919-A12D-3263ED16E8AE}"/>
              </a:ext>
            </a:extLst>
          </p:cNvPr>
          <p:cNvSpPr>
            <a:spLocks noGrp="1"/>
          </p:cNvSpPr>
          <p:nvPr>
            <p:ph idx="1"/>
          </p:nvPr>
        </p:nvSpPr>
        <p:spPr>
          <a:xfrm>
            <a:off x="4447308" y="591344"/>
            <a:ext cx="6906491" cy="5585619"/>
          </a:xfrm>
        </p:spPr>
        <p:txBody>
          <a:bodyPr anchor="ctr">
            <a:normAutofit/>
          </a:bodyPr>
          <a:lstStyle/>
          <a:p>
            <a:r>
              <a:rPr lang="en-GB" sz="2200"/>
              <a:t>Establish a strong link with at least one of the 130 CCAP actions. </a:t>
            </a:r>
          </a:p>
          <a:p>
            <a:r>
              <a:rPr lang="en-GB" sz="2200"/>
              <a:t>Fully developed and ready to proceed. </a:t>
            </a:r>
          </a:p>
          <a:p>
            <a:r>
              <a:rPr lang="en-GB" sz="2200"/>
              <a:t>Preliminary cost estimate had to have been carried out.</a:t>
            </a:r>
          </a:p>
          <a:p>
            <a:r>
              <a:rPr lang="en-GB" sz="2200"/>
              <a:t> SDCC procurement rules had to be accepted. </a:t>
            </a:r>
          </a:p>
          <a:p>
            <a:r>
              <a:rPr lang="en-GB" sz="2200"/>
              <a:t>Alternative funding streams or partial funding to be considered. </a:t>
            </a:r>
          </a:p>
          <a:p>
            <a:r>
              <a:rPr lang="en-GB" sz="2200"/>
              <a:t>Innovative projects that adopted new technology were favoured. </a:t>
            </a:r>
          </a:p>
          <a:p>
            <a:r>
              <a:rPr lang="en-GB" sz="2200"/>
              <a:t>Proposals benefitting communities including citizen engagement. </a:t>
            </a:r>
          </a:p>
          <a:p>
            <a:r>
              <a:rPr lang="en-GB" sz="2200"/>
              <a:t>Value for money and equivalent payback period established.</a:t>
            </a:r>
            <a:endParaRPr lang="en-IE" sz="2200"/>
          </a:p>
          <a:p>
            <a:endParaRPr lang="en-IE" sz="2200"/>
          </a:p>
        </p:txBody>
      </p:sp>
    </p:spTree>
    <p:extLst>
      <p:ext uri="{BB962C8B-B14F-4D97-AF65-F5344CB8AC3E}">
        <p14:creationId xmlns:p14="http://schemas.microsoft.com/office/powerpoint/2010/main" val="298590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EC4C-E213-4A23-A302-C1E3F1CF7F9C}"/>
              </a:ext>
            </a:extLst>
          </p:cNvPr>
          <p:cNvSpPr>
            <a:spLocks noGrp="1"/>
          </p:cNvSpPr>
          <p:nvPr>
            <p:ph type="title"/>
          </p:nvPr>
        </p:nvSpPr>
        <p:spPr>
          <a:xfrm>
            <a:off x="6417733" y="490537"/>
            <a:ext cx="5291663" cy="1628775"/>
          </a:xfrm>
        </p:spPr>
        <p:txBody>
          <a:bodyPr anchor="b">
            <a:normAutofit/>
          </a:bodyPr>
          <a:lstStyle/>
          <a:p>
            <a:r>
              <a:rPr lang="en-GB" sz="4000"/>
              <a:t>ECO Driver Training</a:t>
            </a:r>
            <a:endParaRPr lang="en-IE" sz="4000"/>
          </a:p>
        </p:txBody>
      </p:sp>
      <p:pic>
        <p:nvPicPr>
          <p:cNvPr id="4" name="Picture 3">
            <a:extLst>
              <a:ext uri="{FF2B5EF4-FFF2-40B4-BE49-F238E27FC236}">
                <a16:creationId xmlns:a16="http://schemas.microsoft.com/office/drawing/2014/main" id="{4739E44C-FAAE-49E5-A8CF-FEEC953FC5EF}"/>
              </a:ext>
            </a:extLst>
          </p:cNvPr>
          <p:cNvPicPr/>
          <p:nvPr/>
        </p:nvPicPr>
        <p:blipFill rotWithShape="1">
          <a:blip r:embed="rId2">
            <a:extLst>
              <a:ext uri="{28A0092B-C50C-407E-A947-70E740481C1C}">
                <a14:useLocalDpi xmlns:a14="http://schemas.microsoft.com/office/drawing/2010/main" val="0"/>
              </a:ext>
            </a:extLst>
          </a:blip>
          <a:srcRect l="19772" r="15992"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p:spPr>
      </p:pic>
      <p:sp>
        <p:nvSpPr>
          <p:cNvPr id="3" name="Content Placeholder 2">
            <a:extLst>
              <a:ext uri="{FF2B5EF4-FFF2-40B4-BE49-F238E27FC236}">
                <a16:creationId xmlns:a16="http://schemas.microsoft.com/office/drawing/2014/main" id="{9EBD985A-3584-4DF7-B701-B0986EBEAF68}"/>
              </a:ext>
            </a:extLst>
          </p:cNvPr>
          <p:cNvSpPr>
            <a:spLocks noGrp="1"/>
          </p:cNvSpPr>
          <p:nvPr>
            <p:ph idx="1"/>
          </p:nvPr>
        </p:nvSpPr>
        <p:spPr>
          <a:xfrm>
            <a:off x="6417734" y="2614612"/>
            <a:ext cx="5291663" cy="3752849"/>
          </a:xfrm>
        </p:spPr>
        <p:txBody>
          <a:bodyPr>
            <a:normAutofit/>
          </a:bodyPr>
          <a:lstStyle/>
          <a:p>
            <a:r>
              <a:rPr lang="en-GB" sz="1800" b="1" u="sng"/>
              <a:t>Cost  - €2,400</a:t>
            </a:r>
            <a:endParaRPr lang="en-IE" sz="1800"/>
          </a:p>
          <a:p>
            <a:r>
              <a:rPr lang="en-GB" sz="1800" b="1" u="sng"/>
              <a:t>Status – Complete</a:t>
            </a:r>
            <a:endParaRPr lang="en-IE" sz="1800"/>
          </a:p>
          <a:p>
            <a:r>
              <a:rPr lang="en-GB" sz="1800" b="1" u="sng"/>
              <a:t>Related CCAP Action  : T1 – Implement Transport Energy Management System</a:t>
            </a:r>
            <a:endParaRPr lang="en-IE" sz="1800"/>
          </a:p>
          <a:p>
            <a:pPr lvl="0"/>
            <a:r>
              <a:rPr lang="en-US" sz="1800"/>
              <a:t>Improved driver performance </a:t>
            </a:r>
            <a:endParaRPr lang="en-IE" sz="1800"/>
          </a:p>
          <a:p>
            <a:pPr lvl="0"/>
            <a:r>
              <a:rPr lang="en-US" sz="1800"/>
              <a:t>Average fuel savings of 8%</a:t>
            </a:r>
            <a:endParaRPr lang="en-IE" sz="1800"/>
          </a:p>
          <a:p>
            <a:pPr lvl="0"/>
            <a:r>
              <a:rPr lang="en-US" sz="1800"/>
              <a:t>Fuel Efficient Drivers = Safer Drivers = Good Risk Management</a:t>
            </a:r>
            <a:endParaRPr lang="en-IE" sz="1800"/>
          </a:p>
          <a:p>
            <a:pPr lvl="0"/>
            <a:r>
              <a:rPr lang="en-US" sz="1800"/>
              <a:t>Counteract the cost of rising fuel prices</a:t>
            </a:r>
            <a:endParaRPr lang="en-IE" sz="1800"/>
          </a:p>
          <a:p>
            <a:pPr lvl="0"/>
            <a:r>
              <a:rPr lang="en-US" sz="1800"/>
              <a:t>Reduce running costs and emissions</a:t>
            </a:r>
            <a:endParaRPr lang="en-IE" sz="1800"/>
          </a:p>
          <a:p>
            <a:endParaRPr lang="en-IE" sz="1800"/>
          </a:p>
        </p:txBody>
      </p:sp>
    </p:spTree>
    <p:extLst>
      <p:ext uri="{BB962C8B-B14F-4D97-AF65-F5344CB8AC3E}">
        <p14:creationId xmlns:p14="http://schemas.microsoft.com/office/powerpoint/2010/main" val="277493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D12591-7F53-4186-B33E-F1B09A738CA5}"/>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Kiltipper Park EV Charging Infrastructure</a:t>
            </a:r>
            <a:endParaRPr lang="en-IE"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AD7E4D-4DAD-4A5F-9CFB-C2D0E9363D4B}"/>
              </a:ext>
            </a:extLst>
          </p:cNvPr>
          <p:cNvSpPr>
            <a:spLocks noGrp="1"/>
          </p:cNvSpPr>
          <p:nvPr>
            <p:ph idx="1"/>
          </p:nvPr>
        </p:nvSpPr>
        <p:spPr>
          <a:xfrm>
            <a:off x="4447308" y="591344"/>
            <a:ext cx="6906491" cy="5585619"/>
          </a:xfrm>
        </p:spPr>
        <p:txBody>
          <a:bodyPr anchor="ctr">
            <a:normAutofit/>
          </a:bodyPr>
          <a:lstStyle/>
          <a:p>
            <a:r>
              <a:rPr lang="en-GB" b="1" u="sng" dirty="0"/>
              <a:t>Cost - €10,000</a:t>
            </a:r>
            <a:endParaRPr lang="en-IE" dirty="0"/>
          </a:p>
          <a:p>
            <a:r>
              <a:rPr lang="en-GB" b="1" u="sng" dirty="0"/>
              <a:t>Status – Complete</a:t>
            </a:r>
            <a:endParaRPr lang="en-IE" dirty="0"/>
          </a:p>
          <a:p>
            <a:r>
              <a:rPr lang="en-GB" b="1" u="sng" dirty="0"/>
              <a:t>Related CCAP Action  : T21 – Expand the availability of EV and other facilities for non-fossil fuel powered vehicle charging points in the County</a:t>
            </a:r>
            <a:endParaRPr lang="en-IE" dirty="0"/>
          </a:p>
        </p:txBody>
      </p:sp>
    </p:spTree>
    <p:extLst>
      <p:ext uri="{BB962C8B-B14F-4D97-AF65-F5344CB8AC3E}">
        <p14:creationId xmlns:p14="http://schemas.microsoft.com/office/powerpoint/2010/main" val="91088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3EE4-75E4-4EA4-9D25-706F13E35237}"/>
              </a:ext>
            </a:extLst>
          </p:cNvPr>
          <p:cNvSpPr>
            <a:spLocks noGrp="1"/>
          </p:cNvSpPr>
          <p:nvPr>
            <p:ph type="title"/>
          </p:nvPr>
        </p:nvSpPr>
        <p:spPr>
          <a:xfrm>
            <a:off x="481011" y="327025"/>
            <a:ext cx="5324477" cy="1630363"/>
          </a:xfrm>
        </p:spPr>
        <p:txBody>
          <a:bodyPr anchor="b">
            <a:normAutofit/>
          </a:bodyPr>
          <a:lstStyle/>
          <a:p>
            <a:r>
              <a:rPr lang="en-GB" sz="3600"/>
              <a:t>SuDS at Kiltipper Park</a:t>
            </a:r>
            <a:endParaRPr lang="en-IE" sz="3600"/>
          </a:p>
        </p:txBody>
      </p:sp>
      <p:sp>
        <p:nvSpPr>
          <p:cNvPr id="3" name="Content Placeholder 2">
            <a:extLst>
              <a:ext uri="{FF2B5EF4-FFF2-40B4-BE49-F238E27FC236}">
                <a16:creationId xmlns:a16="http://schemas.microsoft.com/office/drawing/2014/main" id="{6B0401D4-02F9-4A10-B381-8DDFFAE55609}"/>
              </a:ext>
            </a:extLst>
          </p:cNvPr>
          <p:cNvSpPr>
            <a:spLocks noGrp="1"/>
          </p:cNvSpPr>
          <p:nvPr>
            <p:ph idx="1"/>
          </p:nvPr>
        </p:nvSpPr>
        <p:spPr>
          <a:xfrm>
            <a:off x="481013" y="2286001"/>
            <a:ext cx="5324475" cy="3919538"/>
          </a:xfrm>
        </p:spPr>
        <p:txBody>
          <a:bodyPr anchor="t">
            <a:normAutofit/>
          </a:bodyPr>
          <a:lstStyle/>
          <a:p>
            <a:r>
              <a:rPr lang="en-GB" sz="1800" b="1" u="sng"/>
              <a:t>Cost - €57,635.87</a:t>
            </a:r>
            <a:endParaRPr lang="en-IE" sz="1800"/>
          </a:p>
          <a:p>
            <a:r>
              <a:rPr lang="en-GB" sz="1800" b="1" u="sng"/>
              <a:t>Status - Complete</a:t>
            </a:r>
            <a:endParaRPr lang="en-IE" sz="1800"/>
          </a:p>
          <a:p>
            <a:r>
              <a:rPr lang="en-GB" sz="1800" b="1" u="sng"/>
              <a:t>Related CCAP Action  : F6 Implement and demonstrate SuDS guidelines in own buildings SDZs and LAPs</a:t>
            </a:r>
          </a:p>
          <a:p>
            <a:endParaRPr lang="en-GB" sz="1800" b="1" u="sng"/>
          </a:p>
          <a:p>
            <a:endParaRPr lang="en-IE" sz="1800"/>
          </a:p>
        </p:txBody>
      </p:sp>
      <p:pic>
        <p:nvPicPr>
          <p:cNvPr id="7" name="Picture 6">
            <a:extLst>
              <a:ext uri="{FF2B5EF4-FFF2-40B4-BE49-F238E27FC236}">
                <a16:creationId xmlns:a16="http://schemas.microsoft.com/office/drawing/2014/main" id="{90E9395C-078C-4415-80B7-6EFB10C66AEC}"/>
              </a:ext>
            </a:extLst>
          </p:cNvPr>
          <p:cNvPicPr/>
          <p:nvPr/>
        </p:nvPicPr>
        <p:blipFill rotWithShape="1">
          <a:blip r:embed="rId2" cstate="print">
            <a:extLst>
              <a:ext uri="{28A0092B-C50C-407E-A947-70E740481C1C}">
                <a14:useLocalDpi xmlns:a14="http://schemas.microsoft.com/office/drawing/2010/main" val="0"/>
              </a:ext>
            </a:extLst>
          </a:blip>
          <a:srcRect l="17698" r="14202" b="1"/>
          <a:stretch/>
        </p:blipFill>
        <p:spPr bwMode="auto">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p:spPr>
      </p:pic>
    </p:spTree>
    <p:extLst>
      <p:ext uri="{BB962C8B-B14F-4D97-AF65-F5344CB8AC3E}">
        <p14:creationId xmlns:p14="http://schemas.microsoft.com/office/powerpoint/2010/main" val="268241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outdoor, animal, snow, beach&#10;&#10;Description automatically generated">
            <a:extLst>
              <a:ext uri="{FF2B5EF4-FFF2-40B4-BE49-F238E27FC236}">
                <a16:creationId xmlns:a16="http://schemas.microsoft.com/office/drawing/2014/main" id="{4CB800AA-5159-45E4-9465-E7E9DECDC2E5}"/>
              </a:ext>
            </a:extLst>
          </p:cNvPr>
          <p:cNvPicPr/>
          <p:nvPr/>
        </p:nvPicPr>
        <p:blipFill rotWithShape="1">
          <a:blip r:embed="rId2" cstate="print">
            <a:duotone>
              <a:prstClr val="black"/>
              <a:schemeClr val="tx2">
                <a:tint val="45000"/>
                <a:satMod val="400000"/>
              </a:schemeClr>
            </a:duotone>
            <a:alphaModFix amt="65000"/>
            <a:extLst>
              <a:ext uri="{28A0092B-C50C-407E-A947-70E740481C1C}">
                <a14:useLocalDpi xmlns:a14="http://schemas.microsoft.com/office/drawing/2010/main" val="0"/>
              </a:ext>
            </a:extLst>
          </a:blip>
          <a:srcRect t="6616" r="-1" b="-1"/>
          <a:stretch/>
        </p:blipFill>
        <p:spPr>
          <a:xfrm>
            <a:off x="-19" y="10"/>
            <a:ext cx="12188952" cy="6857990"/>
          </a:xfrm>
          <a:prstGeom prst="rect">
            <a:avLst/>
          </a:prstGeom>
        </p:spPr>
      </p:pic>
      <p:sp>
        <p:nvSpPr>
          <p:cNvPr id="2" name="Title 1">
            <a:extLst>
              <a:ext uri="{FF2B5EF4-FFF2-40B4-BE49-F238E27FC236}">
                <a16:creationId xmlns:a16="http://schemas.microsoft.com/office/drawing/2014/main" id="{62871F16-F426-44ED-80EC-8FB1E675D293}"/>
              </a:ext>
            </a:extLst>
          </p:cNvPr>
          <p:cNvSpPr>
            <a:spLocks noGrp="1"/>
          </p:cNvSpPr>
          <p:nvPr>
            <p:ph type="title"/>
          </p:nvPr>
        </p:nvSpPr>
        <p:spPr>
          <a:xfrm>
            <a:off x="6053668" y="803325"/>
            <a:ext cx="5314536" cy="1325563"/>
          </a:xfrm>
        </p:spPr>
        <p:txBody>
          <a:bodyPr>
            <a:normAutofit/>
          </a:bodyPr>
          <a:lstStyle/>
          <a:p>
            <a:r>
              <a:rPr lang="en-GB" dirty="0"/>
              <a:t>Potable Water Stations</a:t>
            </a:r>
            <a:endParaRPr lang="en-IE" dirty="0"/>
          </a:p>
        </p:txBody>
      </p:sp>
      <p:sp>
        <p:nvSpPr>
          <p:cNvPr id="26" name="Freeform: Shape 2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ole that has a sign on the side of the street&#10;&#10;Description automatically generated">
            <a:extLst>
              <a:ext uri="{FF2B5EF4-FFF2-40B4-BE49-F238E27FC236}">
                <a16:creationId xmlns:a16="http://schemas.microsoft.com/office/drawing/2014/main" id="{97F7CBB6-63A4-411F-82FF-BADE7C0E0853}"/>
              </a:ext>
            </a:extLst>
          </p:cNvPr>
          <p:cNvPicPr/>
          <p:nvPr/>
        </p:nvPicPr>
        <p:blipFill rotWithShape="1">
          <a:blip r:embed="rId3" cstate="print">
            <a:extLst>
              <a:ext uri="{28A0092B-C50C-407E-A947-70E740481C1C}">
                <a14:useLocalDpi xmlns:a14="http://schemas.microsoft.com/office/drawing/2010/main" val="0"/>
              </a:ext>
            </a:extLst>
          </a:blip>
          <a:srcRect t="24143" r="-1" b="16105"/>
          <a:stretch/>
        </p:blipFill>
        <p:spPr>
          <a:xfrm>
            <a:off x="-2315" y="-2"/>
            <a:ext cx="5441859" cy="5654940"/>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3" name="Content Placeholder 2">
            <a:extLst>
              <a:ext uri="{FF2B5EF4-FFF2-40B4-BE49-F238E27FC236}">
                <a16:creationId xmlns:a16="http://schemas.microsoft.com/office/drawing/2014/main" id="{48DC8239-F466-4707-9794-8A60A3DA556D}"/>
              </a:ext>
            </a:extLst>
          </p:cNvPr>
          <p:cNvSpPr>
            <a:spLocks noGrp="1"/>
          </p:cNvSpPr>
          <p:nvPr>
            <p:ph idx="1"/>
          </p:nvPr>
        </p:nvSpPr>
        <p:spPr>
          <a:xfrm>
            <a:off x="6053667" y="2279018"/>
            <a:ext cx="5314543" cy="3375920"/>
          </a:xfrm>
        </p:spPr>
        <p:txBody>
          <a:bodyPr anchor="t">
            <a:normAutofit/>
          </a:bodyPr>
          <a:lstStyle/>
          <a:p>
            <a:r>
              <a:rPr lang="en-GB" sz="1800" b="1" u="sng" dirty="0"/>
              <a:t>Cost - €59,152.29</a:t>
            </a:r>
            <a:endParaRPr lang="en-IE" sz="1800" dirty="0"/>
          </a:p>
          <a:p>
            <a:r>
              <a:rPr lang="en-GB" sz="1800" b="1" u="sng" dirty="0"/>
              <a:t>Status – 90% Complete</a:t>
            </a:r>
            <a:endParaRPr lang="en-IE" sz="1800" dirty="0"/>
          </a:p>
          <a:p>
            <a:r>
              <a:rPr lang="en-GB" sz="1800" b="1" u="sng" dirty="0"/>
              <a:t>Related CCAP Action  : R21 Identify pilot locations for water access points</a:t>
            </a:r>
          </a:p>
          <a:p>
            <a:endParaRPr lang="en-IE" sz="1800" dirty="0"/>
          </a:p>
        </p:txBody>
      </p:sp>
    </p:spTree>
    <p:extLst>
      <p:ext uri="{BB962C8B-B14F-4D97-AF65-F5344CB8AC3E}">
        <p14:creationId xmlns:p14="http://schemas.microsoft.com/office/powerpoint/2010/main" val="247198720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4676-931B-42F0-9B3D-1505216D83F0}"/>
              </a:ext>
            </a:extLst>
          </p:cNvPr>
          <p:cNvSpPr>
            <a:spLocks noGrp="1"/>
          </p:cNvSpPr>
          <p:nvPr>
            <p:ph type="title"/>
          </p:nvPr>
        </p:nvSpPr>
        <p:spPr>
          <a:xfrm>
            <a:off x="801098" y="1396289"/>
            <a:ext cx="6387102" cy="1325563"/>
          </a:xfrm>
        </p:spPr>
        <p:txBody>
          <a:bodyPr>
            <a:normAutofit/>
          </a:bodyPr>
          <a:lstStyle/>
          <a:p>
            <a:r>
              <a:rPr lang="en-GB"/>
              <a:t>CCAP Promotional Video</a:t>
            </a:r>
            <a:endParaRPr lang="en-IE"/>
          </a:p>
        </p:txBody>
      </p:sp>
      <p:sp>
        <p:nvSpPr>
          <p:cNvPr id="3" name="Content Placeholder 2">
            <a:extLst>
              <a:ext uri="{FF2B5EF4-FFF2-40B4-BE49-F238E27FC236}">
                <a16:creationId xmlns:a16="http://schemas.microsoft.com/office/drawing/2014/main" id="{224B50FF-EBAF-412E-928F-8EF904DA00C8}"/>
              </a:ext>
            </a:extLst>
          </p:cNvPr>
          <p:cNvSpPr>
            <a:spLocks noGrp="1"/>
          </p:cNvSpPr>
          <p:nvPr>
            <p:ph idx="1"/>
          </p:nvPr>
        </p:nvSpPr>
        <p:spPr>
          <a:xfrm>
            <a:off x="805542" y="2871982"/>
            <a:ext cx="6382657" cy="3181684"/>
          </a:xfrm>
        </p:spPr>
        <p:txBody>
          <a:bodyPr anchor="t">
            <a:normAutofit/>
          </a:bodyPr>
          <a:lstStyle/>
          <a:p>
            <a:r>
              <a:rPr lang="en-GB" sz="1800" b="1" u="sng"/>
              <a:t>Cost - €6,826.50</a:t>
            </a:r>
            <a:endParaRPr lang="en-IE" sz="1800"/>
          </a:p>
          <a:p>
            <a:r>
              <a:rPr lang="en-GB" sz="1800" b="1" u="sng"/>
              <a:t>Status - Complete</a:t>
            </a:r>
            <a:endParaRPr lang="en-IE" sz="1800"/>
          </a:p>
          <a:p>
            <a:r>
              <a:rPr lang="en-GB" sz="1800" b="1" u="sng"/>
              <a:t>Related CCAP Action  : E3 – Prepare South Dublin Sustainable Energy and Climate Action Plan</a:t>
            </a:r>
            <a:endParaRPr lang="en-IE" sz="1800"/>
          </a:p>
          <a:p>
            <a:r>
              <a:rPr lang="en-GB" sz="1800" u="sng">
                <a:hlinkClick r:id="rId2"/>
              </a:rPr>
              <a:t>https://youtu.be/RAqwDULMTU0</a:t>
            </a:r>
            <a:r>
              <a:rPr lang="en-GB" sz="1800"/>
              <a:t> </a:t>
            </a:r>
            <a:endParaRPr lang="en-IE" sz="1800"/>
          </a:p>
        </p:txBody>
      </p:sp>
      <p:sp>
        <p:nvSpPr>
          <p:cNvPr id="80" name="Freeform: Shape 79">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photo, monitor, sitting, black&#10;&#10;Description automatically generated">
            <a:extLst>
              <a:ext uri="{FF2B5EF4-FFF2-40B4-BE49-F238E27FC236}">
                <a16:creationId xmlns:a16="http://schemas.microsoft.com/office/drawing/2014/main" id="{8DD4647A-3B81-4CBF-9125-55A4B175AF3D}"/>
              </a:ext>
            </a:extLst>
          </p:cNvPr>
          <p:cNvPicPr>
            <a:picLocks noChangeAspect="1"/>
          </p:cNvPicPr>
          <p:nvPr/>
        </p:nvPicPr>
        <p:blipFill rotWithShape="1">
          <a:blip r:embed="rId3"/>
          <a:srcRect l="1296" r="29179" b="1"/>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82" name="Freeform: Shape 8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Cartoon Camera">
            <a:extLst>
              <a:ext uri="{FF2B5EF4-FFF2-40B4-BE49-F238E27FC236}">
                <a16:creationId xmlns:a16="http://schemas.microsoft.com/office/drawing/2014/main" id="{D7E6303C-8924-43E3-8B68-A814F778E6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4" r="1" b="18606"/>
          <a:stretch/>
        </p:blipFill>
        <p:spPr bwMode="auto">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426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ADF6-BB1A-4DC7-AF2F-1D1003BF954E}"/>
              </a:ext>
            </a:extLst>
          </p:cNvPr>
          <p:cNvSpPr>
            <a:spLocks noGrp="1"/>
          </p:cNvSpPr>
          <p:nvPr>
            <p:ph type="title"/>
          </p:nvPr>
        </p:nvSpPr>
        <p:spPr>
          <a:xfrm>
            <a:off x="481011" y="327025"/>
            <a:ext cx="5324477" cy="1630363"/>
          </a:xfrm>
        </p:spPr>
        <p:txBody>
          <a:bodyPr anchor="b">
            <a:normAutofit/>
          </a:bodyPr>
          <a:lstStyle/>
          <a:p>
            <a:r>
              <a:rPr lang="en-GB" sz="3600"/>
              <a:t>Pollinator Planters</a:t>
            </a:r>
            <a:endParaRPr lang="en-IE" sz="3600"/>
          </a:p>
        </p:txBody>
      </p:sp>
      <p:sp>
        <p:nvSpPr>
          <p:cNvPr id="3" name="Content Placeholder 2">
            <a:extLst>
              <a:ext uri="{FF2B5EF4-FFF2-40B4-BE49-F238E27FC236}">
                <a16:creationId xmlns:a16="http://schemas.microsoft.com/office/drawing/2014/main" id="{18533532-8C02-46F4-AE83-397405ED2E9C}"/>
              </a:ext>
            </a:extLst>
          </p:cNvPr>
          <p:cNvSpPr>
            <a:spLocks noGrp="1"/>
          </p:cNvSpPr>
          <p:nvPr>
            <p:ph idx="1"/>
          </p:nvPr>
        </p:nvSpPr>
        <p:spPr>
          <a:xfrm>
            <a:off x="481013" y="2286001"/>
            <a:ext cx="5324475" cy="3919538"/>
          </a:xfrm>
        </p:spPr>
        <p:txBody>
          <a:bodyPr anchor="t">
            <a:normAutofit/>
          </a:bodyPr>
          <a:lstStyle/>
          <a:p>
            <a:r>
              <a:rPr lang="en-GB" sz="1800" b="1" u="sng"/>
              <a:t>Cost - €1,425.00</a:t>
            </a:r>
            <a:endParaRPr lang="en-IE" sz="1800"/>
          </a:p>
          <a:p>
            <a:r>
              <a:rPr lang="en-GB" sz="1800" b="1" u="sng"/>
              <a:t>Status - Complete</a:t>
            </a:r>
            <a:endParaRPr lang="en-IE" sz="1800"/>
          </a:p>
          <a:p>
            <a:r>
              <a:rPr lang="en-GB" sz="1800" b="1" u="sng"/>
              <a:t>Related CCAP Action  : N25 Manage and monitor identified ‘pollinator protection sites’</a:t>
            </a:r>
          </a:p>
          <a:p>
            <a:endParaRPr lang="en-IE" sz="1800"/>
          </a:p>
        </p:txBody>
      </p:sp>
      <p:pic>
        <p:nvPicPr>
          <p:cNvPr id="4" name="Picture 3">
            <a:extLst>
              <a:ext uri="{FF2B5EF4-FFF2-40B4-BE49-F238E27FC236}">
                <a16:creationId xmlns:a16="http://schemas.microsoft.com/office/drawing/2014/main" id="{40E5E79A-9067-4482-AF5B-075BA93A89C4}"/>
              </a:ext>
            </a:extLst>
          </p:cNvPr>
          <p:cNvPicPr/>
          <p:nvPr/>
        </p:nvPicPr>
        <p:blipFill rotWithShape="1">
          <a:blip r:embed="rId2" cstate="print">
            <a:extLst>
              <a:ext uri="{28A0092B-C50C-407E-A947-70E740481C1C}">
                <a14:useLocalDpi xmlns:a14="http://schemas.microsoft.com/office/drawing/2010/main" val="0"/>
              </a:ext>
            </a:extLst>
          </a:blip>
          <a:srcRect l="22746" r="9155" b="1"/>
          <a:stretch/>
        </p:blipFill>
        <p:spPr bwMode="auto">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p:spPr>
      </p:pic>
    </p:spTree>
    <p:extLst>
      <p:ext uri="{BB962C8B-B14F-4D97-AF65-F5344CB8AC3E}">
        <p14:creationId xmlns:p14="http://schemas.microsoft.com/office/powerpoint/2010/main" val="2029115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914</Words>
  <Application>Microsoft Office PowerPoint</Application>
  <PresentationFormat>Widescreen</PresentationFormat>
  <Paragraphs>119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South Dublin County Council Climate Action Innovation Fund 2019/2020  </vt:lpstr>
      <vt:lpstr>2019 Climate Innovation Fund</vt:lpstr>
      <vt:lpstr>Appraisal</vt:lpstr>
      <vt:lpstr>ECO Driver Training</vt:lpstr>
      <vt:lpstr>Kiltipper Park EV Charging Infrastructure</vt:lpstr>
      <vt:lpstr>SuDS at Kiltipper Park</vt:lpstr>
      <vt:lpstr>Potable Water Stations</vt:lpstr>
      <vt:lpstr>CCAP Promotional Video</vt:lpstr>
      <vt:lpstr>Pollinator Planters</vt:lpstr>
      <vt:lpstr>Climate Action Community Workshops</vt:lpstr>
      <vt:lpstr>2019 Climate Action Project Proposals awaiting funding support </vt:lpstr>
      <vt:lpstr>Rehabilitation of Rural Hedgerows</vt:lpstr>
      <vt:lpstr>Roadside Pollinator Planting</vt:lpstr>
      <vt:lpstr>Pollinator Perennials</vt:lpstr>
      <vt:lpstr>EV Charging Tandy’s Lane, Adamstown </vt:lpstr>
      <vt:lpstr>Grand Canal LED Upgrade</vt:lpstr>
      <vt:lpstr>Climate Innovation Fund 2020</vt:lpstr>
      <vt:lpstr>Regional EV Charging Strategy</vt:lpstr>
      <vt:lpstr>Countywide EV Charging Points</vt:lpstr>
      <vt:lpstr>SDCC Staff EV Pool Car</vt:lpstr>
      <vt:lpstr>Electric Cargo Bicycles</vt:lpstr>
      <vt:lpstr>Citizen Engagement Workshops</vt:lpstr>
      <vt:lpstr>Climate &amp; Biodiversity Social Media Video</vt:lpstr>
      <vt:lpstr>Primary School Bicycle Parking</vt:lpstr>
      <vt:lpstr>Cycle training – Train the trainer</vt:lpstr>
      <vt:lpstr>Pollinator Citizen Engagement Project</vt:lpstr>
      <vt:lpstr>Sustainable Business 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Dublin County Council Climate Action Innovation Fund 2019/2020</dc:title>
  <dc:creator>Darby Mullen</dc:creator>
  <cp:lastModifiedBy>Chris Galvin</cp:lastModifiedBy>
  <cp:revision>4</cp:revision>
  <dcterms:created xsi:type="dcterms:W3CDTF">2020-05-21T07:17:48Z</dcterms:created>
  <dcterms:modified xsi:type="dcterms:W3CDTF">2020-05-25T16:06:26Z</dcterms:modified>
</cp:coreProperties>
</file>