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65E71D-81FA-4C3C-9983-C58ABE3885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259518E-54AF-43A4-87AF-89FEE3499A1E}">
      <dgm:prSet/>
      <dgm:spPr/>
      <dgm:t>
        <a:bodyPr/>
        <a:lstStyle/>
        <a:p>
          <a:r>
            <a:rPr lang="en-IE"/>
            <a:t>Consultations took place with the Councils ICT Department and it was decided that a bespoke system was required to link in with the construction of the first pavilion and proposed locking system.</a:t>
          </a:r>
          <a:endParaRPr lang="en-US"/>
        </a:p>
      </dgm:t>
    </dgm:pt>
    <dgm:pt modelId="{EC02F2D9-CAB4-4138-8331-C9CD5339E5F5}" type="parTrans" cxnId="{4ACE3B0F-B4EF-4E2D-B3D7-9F745CA2B64D}">
      <dgm:prSet/>
      <dgm:spPr/>
      <dgm:t>
        <a:bodyPr/>
        <a:lstStyle/>
        <a:p>
          <a:endParaRPr lang="en-US"/>
        </a:p>
      </dgm:t>
    </dgm:pt>
    <dgm:pt modelId="{BBF7098E-A902-422C-AA2C-70FB5A600828}" type="sibTrans" cxnId="{4ACE3B0F-B4EF-4E2D-B3D7-9F745CA2B64D}">
      <dgm:prSet/>
      <dgm:spPr/>
      <dgm:t>
        <a:bodyPr/>
        <a:lstStyle/>
        <a:p>
          <a:endParaRPr lang="en-US"/>
        </a:p>
      </dgm:t>
    </dgm:pt>
    <dgm:pt modelId="{EC19BBC2-8C1B-4853-85BA-8FFD2A74F930}">
      <dgm:prSet/>
      <dgm:spPr/>
      <dgm:t>
        <a:bodyPr/>
        <a:lstStyle/>
        <a:p>
          <a:r>
            <a:rPr lang="en-IE"/>
            <a:t>On 14</a:t>
          </a:r>
          <a:r>
            <a:rPr lang="en-IE" baseline="30000"/>
            <a:t>th</a:t>
          </a:r>
          <a:r>
            <a:rPr lang="en-IE"/>
            <a:t> October 2019, a tender issued for these services.</a:t>
          </a:r>
          <a:endParaRPr lang="en-US"/>
        </a:p>
      </dgm:t>
    </dgm:pt>
    <dgm:pt modelId="{D2E2E643-6346-4A45-9452-90A3B3FEBD07}" type="parTrans" cxnId="{BC740F9C-4526-41B1-B730-7E6DE5ACF826}">
      <dgm:prSet/>
      <dgm:spPr/>
      <dgm:t>
        <a:bodyPr/>
        <a:lstStyle/>
        <a:p>
          <a:endParaRPr lang="en-US"/>
        </a:p>
      </dgm:t>
    </dgm:pt>
    <dgm:pt modelId="{AABCB881-A1D7-4CA1-B16A-FD0EDCF2033E}" type="sibTrans" cxnId="{BC740F9C-4526-41B1-B730-7E6DE5ACF826}">
      <dgm:prSet/>
      <dgm:spPr/>
      <dgm:t>
        <a:bodyPr/>
        <a:lstStyle/>
        <a:p>
          <a:endParaRPr lang="en-US"/>
        </a:p>
      </dgm:t>
    </dgm:pt>
    <dgm:pt modelId="{096B6312-8FDD-48BA-8DB3-BE3E47CEBCB4}">
      <dgm:prSet/>
      <dgm:spPr/>
      <dgm:t>
        <a:bodyPr/>
        <a:lstStyle/>
        <a:p>
          <a:r>
            <a:rPr lang="en-IE" dirty="0"/>
            <a:t>In January 2020, Prodigy Sports Ltd t/a </a:t>
          </a:r>
          <a:r>
            <a:rPr lang="en-IE" dirty="0" err="1"/>
            <a:t>BookaPitch</a:t>
          </a:r>
          <a:r>
            <a:rPr lang="en-IE" dirty="0"/>
            <a:t> were appointed to provide these services, design and develop a booking system that would integrate with a building access management system.</a:t>
          </a:r>
          <a:endParaRPr lang="en-US" dirty="0"/>
        </a:p>
      </dgm:t>
    </dgm:pt>
    <dgm:pt modelId="{265926B7-7AD1-459A-8997-403C1DB78F86}" type="parTrans" cxnId="{860170C4-C1D2-415D-BE11-BDD84C1FAA64}">
      <dgm:prSet/>
      <dgm:spPr/>
      <dgm:t>
        <a:bodyPr/>
        <a:lstStyle/>
        <a:p>
          <a:endParaRPr lang="en-US"/>
        </a:p>
      </dgm:t>
    </dgm:pt>
    <dgm:pt modelId="{355EA774-C786-4728-903C-E8C39439690B}" type="sibTrans" cxnId="{860170C4-C1D2-415D-BE11-BDD84C1FAA64}">
      <dgm:prSet/>
      <dgm:spPr/>
      <dgm:t>
        <a:bodyPr/>
        <a:lstStyle/>
        <a:p>
          <a:endParaRPr lang="en-US"/>
        </a:p>
      </dgm:t>
    </dgm:pt>
    <dgm:pt modelId="{F718C102-A55C-4C9C-BF5B-F9E621C5F5AB}">
      <dgm:prSet/>
      <dgm:spPr/>
      <dgm:t>
        <a:bodyPr/>
        <a:lstStyle/>
        <a:p>
          <a:r>
            <a:rPr lang="en-IE"/>
            <a:t>Work began on the development early February. </a:t>
          </a:r>
          <a:endParaRPr lang="en-US"/>
        </a:p>
      </dgm:t>
    </dgm:pt>
    <dgm:pt modelId="{FBF92F7B-7485-4F35-93FB-4F8E82E449BA}" type="parTrans" cxnId="{85B01E1F-6934-403C-B0FF-F9C33C693B82}">
      <dgm:prSet/>
      <dgm:spPr/>
      <dgm:t>
        <a:bodyPr/>
        <a:lstStyle/>
        <a:p>
          <a:endParaRPr lang="en-US"/>
        </a:p>
      </dgm:t>
    </dgm:pt>
    <dgm:pt modelId="{C2793D4A-44C8-4C09-8200-6C8AFEF84CCE}" type="sibTrans" cxnId="{85B01E1F-6934-403C-B0FF-F9C33C693B82}">
      <dgm:prSet/>
      <dgm:spPr/>
      <dgm:t>
        <a:bodyPr/>
        <a:lstStyle/>
        <a:p>
          <a:endParaRPr lang="en-US"/>
        </a:p>
      </dgm:t>
    </dgm:pt>
    <dgm:pt modelId="{96EA5DCB-4AF9-4E77-AFF2-519319CA988A}" type="pres">
      <dgm:prSet presAssocID="{A265E71D-81FA-4C3C-9983-C58ABE3885E7}" presName="linear" presStyleCnt="0">
        <dgm:presLayoutVars>
          <dgm:animLvl val="lvl"/>
          <dgm:resizeHandles val="exact"/>
        </dgm:presLayoutVars>
      </dgm:prSet>
      <dgm:spPr/>
    </dgm:pt>
    <dgm:pt modelId="{7E53CD74-562A-419E-9381-D5297D1D918F}" type="pres">
      <dgm:prSet presAssocID="{4259518E-54AF-43A4-87AF-89FEE3499A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20A5AA-03F2-4624-8E5D-44A2E7B3F110}" type="pres">
      <dgm:prSet presAssocID="{BBF7098E-A902-422C-AA2C-70FB5A600828}" presName="spacer" presStyleCnt="0"/>
      <dgm:spPr/>
    </dgm:pt>
    <dgm:pt modelId="{FF532605-6490-407F-ADA4-92ED091C6C89}" type="pres">
      <dgm:prSet presAssocID="{EC19BBC2-8C1B-4853-85BA-8FFD2A74F93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28246E3-4A24-40FA-A039-E2A6AEAEB448}" type="pres">
      <dgm:prSet presAssocID="{AABCB881-A1D7-4CA1-B16A-FD0EDCF2033E}" presName="spacer" presStyleCnt="0"/>
      <dgm:spPr/>
    </dgm:pt>
    <dgm:pt modelId="{B9D36AD1-0966-44D0-8187-4C151F828B33}" type="pres">
      <dgm:prSet presAssocID="{096B6312-8FDD-48BA-8DB3-BE3E47CEBCB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0B9E31-2EAB-46D2-940D-D600FB2BB347}" type="pres">
      <dgm:prSet presAssocID="{355EA774-C786-4728-903C-E8C39439690B}" presName="spacer" presStyleCnt="0"/>
      <dgm:spPr/>
    </dgm:pt>
    <dgm:pt modelId="{C7CABEDC-CAF4-4F92-8BC1-2D389710F21A}" type="pres">
      <dgm:prSet presAssocID="{F718C102-A55C-4C9C-BF5B-F9E621C5F5A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2B85B0D-B2EA-4567-8D7B-5ED6B2F553BB}" type="presOf" srcId="{F718C102-A55C-4C9C-BF5B-F9E621C5F5AB}" destId="{C7CABEDC-CAF4-4F92-8BC1-2D389710F21A}" srcOrd="0" destOrd="0" presId="urn:microsoft.com/office/officeart/2005/8/layout/vList2"/>
    <dgm:cxn modelId="{4ACE3B0F-B4EF-4E2D-B3D7-9F745CA2B64D}" srcId="{A265E71D-81FA-4C3C-9983-C58ABE3885E7}" destId="{4259518E-54AF-43A4-87AF-89FEE3499A1E}" srcOrd="0" destOrd="0" parTransId="{EC02F2D9-CAB4-4138-8331-C9CD5339E5F5}" sibTransId="{BBF7098E-A902-422C-AA2C-70FB5A600828}"/>
    <dgm:cxn modelId="{85B01E1F-6934-403C-B0FF-F9C33C693B82}" srcId="{A265E71D-81FA-4C3C-9983-C58ABE3885E7}" destId="{F718C102-A55C-4C9C-BF5B-F9E621C5F5AB}" srcOrd="3" destOrd="0" parTransId="{FBF92F7B-7485-4F35-93FB-4F8E82E449BA}" sibTransId="{C2793D4A-44C8-4C09-8200-6C8AFEF84CCE}"/>
    <dgm:cxn modelId="{A6577569-BF3B-4E03-836D-D29D31F00E6D}" type="presOf" srcId="{EC19BBC2-8C1B-4853-85BA-8FFD2A74F930}" destId="{FF532605-6490-407F-ADA4-92ED091C6C89}" srcOrd="0" destOrd="0" presId="urn:microsoft.com/office/officeart/2005/8/layout/vList2"/>
    <dgm:cxn modelId="{FA15C582-5584-4FBC-8C1C-CE79F645F09F}" type="presOf" srcId="{096B6312-8FDD-48BA-8DB3-BE3E47CEBCB4}" destId="{B9D36AD1-0966-44D0-8187-4C151F828B33}" srcOrd="0" destOrd="0" presId="urn:microsoft.com/office/officeart/2005/8/layout/vList2"/>
    <dgm:cxn modelId="{BC740F9C-4526-41B1-B730-7E6DE5ACF826}" srcId="{A265E71D-81FA-4C3C-9983-C58ABE3885E7}" destId="{EC19BBC2-8C1B-4853-85BA-8FFD2A74F930}" srcOrd="1" destOrd="0" parTransId="{D2E2E643-6346-4A45-9452-90A3B3FEBD07}" sibTransId="{AABCB881-A1D7-4CA1-B16A-FD0EDCF2033E}"/>
    <dgm:cxn modelId="{A08ABFB5-784E-46AB-9C5B-D7D2667C1DED}" type="presOf" srcId="{4259518E-54AF-43A4-87AF-89FEE3499A1E}" destId="{7E53CD74-562A-419E-9381-D5297D1D918F}" srcOrd="0" destOrd="0" presId="urn:microsoft.com/office/officeart/2005/8/layout/vList2"/>
    <dgm:cxn modelId="{860170C4-C1D2-415D-BE11-BDD84C1FAA64}" srcId="{A265E71D-81FA-4C3C-9983-C58ABE3885E7}" destId="{096B6312-8FDD-48BA-8DB3-BE3E47CEBCB4}" srcOrd="2" destOrd="0" parTransId="{265926B7-7AD1-459A-8997-403C1DB78F86}" sibTransId="{355EA774-C786-4728-903C-E8C39439690B}"/>
    <dgm:cxn modelId="{E1E700DF-A65A-40FB-BDEB-9DD0E0DDA278}" type="presOf" srcId="{A265E71D-81FA-4C3C-9983-C58ABE3885E7}" destId="{96EA5DCB-4AF9-4E77-AFF2-519319CA988A}" srcOrd="0" destOrd="0" presId="urn:microsoft.com/office/officeart/2005/8/layout/vList2"/>
    <dgm:cxn modelId="{412F9B51-7767-4ED0-A7FD-DEA94A395885}" type="presParOf" srcId="{96EA5DCB-4AF9-4E77-AFF2-519319CA988A}" destId="{7E53CD74-562A-419E-9381-D5297D1D918F}" srcOrd="0" destOrd="0" presId="urn:microsoft.com/office/officeart/2005/8/layout/vList2"/>
    <dgm:cxn modelId="{BC7921E4-9E7D-42B2-8276-B83AB343E4C7}" type="presParOf" srcId="{96EA5DCB-4AF9-4E77-AFF2-519319CA988A}" destId="{1620A5AA-03F2-4624-8E5D-44A2E7B3F110}" srcOrd="1" destOrd="0" presId="urn:microsoft.com/office/officeart/2005/8/layout/vList2"/>
    <dgm:cxn modelId="{F188B9C8-1A67-4F01-9423-250E0CB58744}" type="presParOf" srcId="{96EA5DCB-4AF9-4E77-AFF2-519319CA988A}" destId="{FF532605-6490-407F-ADA4-92ED091C6C89}" srcOrd="2" destOrd="0" presId="urn:microsoft.com/office/officeart/2005/8/layout/vList2"/>
    <dgm:cxn modelId="{89624BC2-E350-4562-A313-79D73FB6586C}" type="presParOf" srcId="{96EA5DCB-4AF9-4E77-AFF2-519319CA988A}" destId="{E28246E3-4A24-40FA-A039-E2A6AEAEB448}" srcOrd="3" destOrd="0" presId="urn:microsoft.com/office/officeart/2005/8/layout/vList2"/>
    <dgm:cxn modelId="{A5B9E690-D550-4229-86CE-D3A10EB1B32B}" type="presParOf" srcId="{96EA5DCB-4AF9-4E77-AFF2-519319CA988A}" destId="{B9D36AD1-0966-44D0-8187-4C151F828B33}" srcOrd="4" destOrd="0" presId="urn:microsoft.com/office/officeart/2005/8/layout/vList2"/>
    <dgm:cxn modelId="{85876242-06C7-48CB-9C71-E43C2FF4AEE7}" type="presParOf" srcId="{96EA5DCB-4AF9-4E77-AFF2-519319CA988A}" destId="{180B9E31-2EAB-46D2-940D-D600FB2BB347}" srcOrd="5" destOrd="0" presId="urn:microsoft.com/office/officeart/2005/8/layout/vList2"/>
    <dgm:cxn modelId="{CE62B70C-BDF5-4DEB-B4FF-721C41A69F25}" type="presParOf" srcId="{96EA5DCB-4AF9-4E77-AFF2-519319CA988A}" destId="{C7CABEDC-CAF4-4F92-8BC1-2D389710F21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3CD74-562A-419E-9381-D5297D1D918F}">
      <dsp:nvSpPr>
        <dsp:cNvPr id="0" name=""/>
        <dsp:cNvSpPr/>
      </dsp:nvSpPr>
      <dsp:spPr>
        <a:xfrm>
          <a:off x="0" y="7985"/>
          <a:ext cx="5163238" cy="12846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Consultations took place with the Councils ICT Department and it was decided that a bespoke system was required to link in with the construction of the first pavilion and proposed locking system.</a:t>
          </a:r>
          <a:endParaRPr lang="en-US" sz="1800" kern="1200"/>
        </a:p>
      </dsp:txBody>
      <dsp:txXfrm>
        <a:off x="62712" y="70697"/>
        <a:ext cx="5037814" cy="1159235"/>
      </dsp:txXfrm>
    </dsp:sp>
    <dsp:sp modelId="{FF532605-6490-407F-ADA4-92ED091C6C89}">
      <dsp:nvSpPr>
        <dsp:cNvPr id="0" name=""/>
        <dsp:cNvSpPr/>
      </dsp:nvSpPr>
      <dsp:spPr>
        <a:xfrm>
          <a:off x="0" y="1344485"/>
          <a:ext cx="5163238" cy="128465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On 14</a:t>
          </a:r>
          <a:r>
            <a:rPr lang="en-IE" sz="1800" kern="1200" baseline="30000"/>
            <a:t>th</a:t>
          </a:r>
          <a:r>
            <a:rPr lang="en-IE" sz="1800" kern="1200"/>
            <a:t> October 2019, a tender issued for these services.</a:t>
          </a:r>
          <a:endParaRPr lang="en-US" sz="1800" kern="1200"/>
        </a:p>
      </dsp:txBody>
      <dsp:txXfrm>
        <a:off x="62712" y="1407197"/>
        <a:ext cx="5037814" cy="1159235"/>
      </dsp:txXfrm>
    </dsp:sp>
    <dsp:sp modelId="{B9D36AD1-0966-44D0-8187-4C151F828B33}">
      <dsp:nvSpPr>
        <dsp:cNvPr id="0" name=""/>
        <dsp:cNvSpPr/>
      </dsp:nvSpPr>
      <dsp:spPr>
        <a:xfrm>
          <a:off x="0" y="2680984"/>
          <a:ext cx="5163238" cy="128465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 dirty="0"/>
            <a:t>In January 2020, Prodigy Sports Ltd t/a </a:t>
          </a:r>
          <a:r>
            <a:rPr lang="en-IE" sz="1800" kern="1200" dirty="0" err="1"/>
            <a:t>BookaPitch</a:t>
          </a:r>
          <a:r>
            <a:rPr lang="en-IE" sz="1800" kern="1200" dirty="0"/>
            <a:t> were appointed to provide these services, design and develop a booking system that would integrate with a building access management system.</a:t>
          </a:r>
          <a:endParaRPr lang="en-US" sz="1800" kern="1200" dirty="0"/>
        </a:p>
      </dsp:txBody>
      <dsp:txXfrm>
        <a:off x="62712" y="2743696"/>
        <a:ext cx="5037814" cy="1159235"/>
      </dsp:txXfrm>
    </dsp:sp>
    <dsp:sp modelId="{C7CABEDC-CAF4-4F92-8BC1-2D389710F21A}">
      <dsp:nvSpPr>
        <dsp:cNvPr id="0" name=""/>
        <dsp:cNvSpPr/>
      </dsp:nvSpPr>
      <dsp:spPr>
        <a:xfrm>
          <a:off x="0" y="4017484"/>
          <a:ext cx="5163238" cy="12846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kern="1200"/>
            <a:t>Work began on the development early February. </a:t>
          </a:r>
          <a:endParaRPr lang="en-US" sz="1800" kern="1200"/>
        </a:p>
      </dsp:txBody>
      <dsp:txXfrm>
        <a:off x="62712" y="4080196"/>
        <a:ext cx="5037814" cy="1159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6DA7-42A6-498C-9E9B-ED3EE9E71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B19EC6-A7AB-4B3A-964D-266F8F558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01979-EF09-4FA5-94C2-C1241CB6F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087AA-DB53-4C0F-A1BA-56D4A250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D103B-1E60-48AD-A64B-92627333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7183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50A5-7E81-49A2-9E02-3A597F14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6050F-0018-4C2E-8268-058A51B03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51831-0D95-4B26-A830-D0342C24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1EC58-C8DB-4479-A341-EAF0FB96F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A38E2-A6B1-44C8-BF65-3B17313A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404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E4923-83B7-4C23-A916-0FF70709F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6B33C-9181-4E4A-AC86-139F392AF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52E28-6E81-4768-9A61-A0BD92AF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4EE53-63EF-4F30-9585-5E92442B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8404-FA6E-49B5-8A79-7B4B9FCC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878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8018-E75D-431D-8FDE-AEA713F8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E97F5-B1B0-4DD4-8845-F2E18C0CA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4C9AE-D434-4557-A395-31B2CF42A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2AD0C-E3AC-413E-9EED-D297AA65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E0E0E-A9F2-4A86-B324-8CF90999F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47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237E-FABA-4F66-86C3-4BA696EF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ABE9A-B5B9-4B6B-B7E3-3DAA57559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82A63-17DD-4845-81F1-83664247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4DC9A-191B-4710-B9BF-EAD101A0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C8799-E060-4E31-B3E9-0FDEACB2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467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C175-7AC6-42FE-8A03-19DAFD8C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5993F-FC28-4D50-B49C-BF10D9E29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7F0D0-DBBB-4E8F-8BA4-066842FCD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1C876-58C7-4464-89B9-AFC3E926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DC748-B499-4A2A-9493-80A1E463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61C16-A6F1-44F0-8A9E-137D054EC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2358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64FC-D90C-4737-8369-B078AEF3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071-1A92-4915-A39D-377C7B50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E3FCF-A059-4593-B65C-C77358CF1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9DADA-F559-4842-9D2D-625D7AEA6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43610-82AB-47BB-8AA0-F05A49166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BB52C-5214-4A8C-91F2-73E9E032D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A799C3-0B4B-4CD6-A5C2-E5B9B10F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D1C3A-1415-4BCE-9590-EBDE0DB5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30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2214-E866-49C8-BBC8-F4F72CB6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19AA5-BFD7-4913-B927-08CAF6D7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96A4A-5B19-4D90-8051-26794372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94FC7-5476-4265-BAB6-5DC75A9E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828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17AC5-758F-416D-9F6C-3B8F726D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A966D-41D7-46E0-A351-AA46C729A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587EF-82DE-4EF2-A4E3-DEF02D71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179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B7C0-B3DD-4DDF-B3A6-DF3993957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721B-B40D-432F-BE56-B0C4A5686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4D9D1-88AF-436C-BC1B-5E2067D3F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F0AC6-11AA-467E-A42F-84D2A2B1C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C2CE-EAF0-422E-9320-DA74F7D1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ADCA9-17BA-439C-830D-67EADCF35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088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94D62-0B0B-4336-8DB3-81070C9E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FF66E-6F7D-429D-82CA-99699AFC4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E4045-2BFB-4C68-BC06-9A6EFF4D6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FFFF6-4937-468A-9779-FD87B045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0B2005-AA54-4C0B-A4B0-CA191D29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8854F-66AC-4ED8-9C5D-CF662526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06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1B96B-4EEE-4CED-BAF3-4D5D60C2E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D5619-002B-4443-BEF1-29A818777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EFE6B-37A5-4E8B-99AA-1EC894CB9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DABC2-8480-4BFA-AF38-32F7F4B2D556}" type="datetimeFigureOut">
              <a:rPr lang="en-IE" smtClean="0"/>
              <a:t>22/05/2020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212C8-E44C-4DEB-8A03-BC3B21716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2B9CD-A5B5-4885-A306-78FBBDFDC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F30A8-4CDF-4740-B791-BEDA79184EC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6466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C7062-55C1-4D1D-98FA-42BB15365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BFE45-C8DC-41CD-BEC6-6B56CEB840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IE" sz="3600" dirty="0"/>
              <a:t>Pavilions &amp; Pitch Allocation/Booking System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D8410AF-F11A-4DCF-999E-2BC5E7878E3A}"/>
              </a:ext>
            </a:extLst>
          </p:cNvPr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477980" y="4872922"/>
            <a:ext cx="4023359" cy="12081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IE" sz="2000" dirty="0"/>
              <a:t>Environment, Public Realm &amp; Climate Change SPC</a:t>
            </a:r>
          </a:p>
          <a:p>
            <a:pPr algn="l"/>
            <a:r>
              <a:rPr lang="en-IE" sz="2000"/>
              <a:t>27</a:t>
            </a:r>
            <a:r>
              <a:rPr lang="en-IE" sz="2000" baseline="30000"/>
              <a:t>th</a:t>
            </a:r>
            <a:r>
              <a:rPr lang="en-IE" sz="2000"/>
              <a:t> May 2020 </a:t>
            </a:r>
            <a:endParaRPr lang="en-IE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30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D6FC-C46B-4668-A863-1456611E5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IE" sz="4800" dirty="0"/>
              <a:t>Background	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4F206-A739-4C44-A685-BCEBA8C8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en-IE" sz="1700" dirty="0">
                <a:solidFill>
                  <a:schemeClr val="bg1"/>
                </a:solidFill>
              </a:rPr>
              <a:t>South Dublin County Council is currently rolling out a Pavilion Programme to provide new changing and storage pavilions in various parks across the County. The first building is located in Dodder Valley Park at Old </a:t>
            </a:r>
            <a:r>
              <a:rPr lang="en-IE" sz="1700" dirty="0" err="1">
                <a:solidFill>
                  <a:schemeClr val="bg1"/>
                </a:solidFill>
              </a:rPr>
              <a:t>Bawn</a:t>
            </a:r>
            <a:r>
              <a:rPr lang="en-IE" sz="1700" dirty="0">
                <a:solidFill>
                  <a:schemeClr val="bg1"/>
                </a:solidFill>
              </a:rPr>
              <a:t>, Tallaght, Dublin 24. </a:t>
            </a:r>
          </a:p>
          <a:p>
            <a:pPr marL="0" indent="0">
              <a:buNone/>
            </a:pPr>
            <a:endParaRPr lang="en-IE" sz="1700" dirty="0">
              <a:solidFill>
                <a:schemeClr val="bg1"/>
              </a:solidFill>
            </a:endParaRPr>
          </a:p>
          <a:p>
            <a:r>
              <a:rPr lang="en-IE" sz="1700" dirty="0">
                <a:solidFill>
                  <a:schemeClr val="bg1"/>
                </a:solidFill>
              </a:rPr>
              <a:t>In order to manage bookings, process payments and provide secure access to the pavilions a booking system that will integrate with the building access system is being developed.  In line with this, a pitch allocation/booking system is being developed by Prodigy Sports Ltd t/a </a:t>
            </a:r>
            <a:r>
              <a:rPr lang="en-IE" sz="1700" dirty="0" err="1">
                <a:solidFill>
                  <a:schemeClr val="bg1"/>
                </a:solidFill>
              </a:rPr>
              <a:t>BookaPitch</a:t>
            </a:r>
            <a:r>
              <a:rPr lang="en-IE" sz="1700" dirty="0">
                <a:solidFill>
                  <a:schemeClr val="bg1"/>
                </a:solidFill>
              </a:rPr>
              <a:t> to stream the administration of this process and allows us to monitor the usage of the pitches, which will inform the maintenance programme and feed into the Council’s Sports Pitch Strategy.</a:t>
            </a:r>
          </a:p>
          <a:p>
            <a:endParaRPr lang="en-IE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11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00A7-CE76-4C9E-BDCC-553B3C34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3583615" cy="4482819"/>
          </a:xfrm>
        </p:spPr>
        <p:txBody>
          <a:bodyPr>
            <a:normAutofit/>
          </a:bodyPr>
          <a:lstStyle/>
          <a:p>
            <a:r>
              <a:rPr lang="en-IE" dirty="0"/>
              <a:t>Tender process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9AAB938-4404-42AF-B159-EFB4EFB1E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4117" y="-1"/>
            <a:ext cx="7627884" cy="6858001"/>
          </a:xfrm>
          <a:custGeom>
            <a:avLst/>
            <a:gdLst>
              <a:gd name="connsiteX0" fmla="*/ 85359 w 7627884"/>
              <a:gd name="connsiteY0" fmla="*/ 0 h 6858001"/>
              <a:gd name="connsiteX1" fmla="*/ 7627884 w 7627884"/>
              <a:gd name="connsiteY1" fmla="*/ 0 h 6858001"/>
              <a:gd name="connsiteX2" fmla="*/ 7627884 w 7627884"/>
              <a:gd name="connsiteY2" fmla="*/ 6858001 h 6858001"/>
              <a:gd name="connsiteX3" fmla="*/ 2199224 w 7627884"/>
              <a:gd name="connsiteY3" fmla="*/ 6858001 h 6858001"/>
              <a:gd name="connsiteX4" fmla="*/ 2165320 w 7627884"/>
              <a:gd name="connsiteY4" fmla="*/ 6822453 h 6858001"/>
              <a:gd name="connsiteX5" fmla="*/ 0 w 7627884"/>
              <a:gd name="connsiteY5" fmla="*/ 1189815 h 6858001"/>
              <a:gd name="connsiteX6" fmla="*/ 43414 w 7627884"/>
              <a:gd name="connsiteY6" fmla="*/ 33009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7884" h="6858001">
                <a:moveTo>
                  <a:pt x="85359" y="0"/>
                </a:moveTo>
                <a:lnTo>
                  <a:pt x="7627884" y="0"/>
                </a:lnTo>
                <a:lnTo>
                  <a:pt x="7627884" y="6858001"/>
                </a:lnTo>
                <a:lnTo>
                  <a:pt x="2199224" y="6858001"/>
                </a:lnTo>
                <a:lnTo>
                  <a:pt x="2165320" y="6822453"/>
                </a:lnTo>
                <a:cubicBezTo>
                  <a:pt x="819447" y="5331646"/>
                  <a:pt x="0" y="3356427"/>
                  <a:pt x="0" y="1189815"/>
                </a:cubicBezTo>
                <a:cubicBezTo>
                  <a:pt x="0" y="899574"/>
                  <a:pt x="14708" y="612766"/>
                  <a:pt x="43414" y="33009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A46B1C-E9BA-4577-BED6-B96DDC9AC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47781" y="-1"/>
            <a:ext cx="7444220" cy="6858001"/>
          </a:xfrm>
          <a:custGeom>
            <a:avLst/>
            <a:gdLst>
              <a:gd name="connsiteX0" fmla="*/ 7357257 w 7444220"/>
              <a:gd name="connsiteY0" fmla="*/ 0 h 6858001"/>
              <a:gd name="connsiteX1" fmla="*/ 0 w 7444220"/>
              <a:gd name="connsiteY1" fmla="*/ 0 h 6858001"/>
              <a:gd name="connsiteX2" fmla="*/ 0 w 7444220"/>
              <a:gd name="connsiteY2" fmla="*/ 6858001 h 6858001"/>
              <a:gd name="connsiteX3" fmla="*/ 5169521 w 7444220"/>
              <a:gd name="connsiteY3" fmla="*/ 6858001 h 6858001"/>
              <a:gd name="connsiteX4" fmla="*/ 5459879 w 7444220"/>
              <a:gd name="connsiteY4" fmla="*/ 6539727 h 6858001"/>
              <a:gd name="connsiteX5" fmla="*/ 7444220 w 7444220"/>
              <a:gd name="connsiteY5" fmla="*/ 1189814 h 6858001"/>
              <a:gd name="connsiteX6" fmla="*/ 7401867 w 7444220"/>
              <a:gd name="connsiteY6" fmla="*/ 3510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44220" h="6858001">
                <a:moveTo>
                  <a:pt x="7357257" y="0"/>
                </a:moveTo>
                <a:lnTo>
                  <a:pt x="0" y="0"/>
                </a:lnTo>
                <a:lnTo>
                  <a:pt x="0" y="6858001"/>
                </a:lnTo>
                <a:lnTo>
                  <a:pt x="5169521" y="6858001"/>
                </a:lnTo>
                <a:lnTo>
                  <a:pt x="5459879" y="6539727"/>
                </a:lnTo>
                <a:cubicBezTo>
                  <a:pt x="6696598" y="5103389"/>
                  <a:pt x="7444220" y="3233911"/>
                  <a:pt x="7444220" y="1189814"/>
                </a:cubicBezTo>
                <a:cubicBezTo>
                  <a:pt x="7444220" y="906649"/>
                  <a:pt x="7429873" y="626836"/>
                  <a:pt x="7401867" y="35106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36E0F2-6455-4C06-8B70-76135B690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6267502"/>
              </p:ext>
            </p:extLst>
          </p:nvPr>
        </p:nvGraphicFramePr>
        <p:xfrm>
          <a:off x="6096000" y="804231"/>
          <a:ext cx="5163239" cy="5310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2236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0A1E2-FC63-4D1C-A3B4-C9B081CB2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IE" dirty="0"/>
              <a:t>Progress to date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62678-0237-46D5-830D-EE0ED645A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IE" sz="1800" dirty="0"/>
              <a:t>The core of the pavilion booking system has been developed.</a:t>
            </a:r>
          </a:p>
          <a:p>
            <a:r>
              <a:rPr lang="en-IE" sz="1800" dirty="0"/>
              <a:t>An access test was carried out in April whereby a member of staff booked a slot on the testing site, downloaded the App required and successfully gained entry to the Dodder Valley Park Pavilion. </a:t>
            </a:r>
          </a:p>
          <a:p>
            <a:r>
              <a:rPr lang="en-IE" sz="1800" dirty="0"/>
              <a:t>Photographs of the newly built pavilion and descriptions are currently being added to the site.</a:t>
            </a:r>
          </a:p>
          <a:p>
            <a:r>
              <a:rPr lang="en-IE" sz="1800" dirty="0"/>
              <a:t>As other pavilions from the programme are built, they will be added to the site for use.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7DC1D-A344-4093-8D6D-8B988BFB4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3" r="1278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7999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50B9A-FA8F-479D-B73F-A8FB3449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en-IE"/>
              <a:t>How to use the system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DCDA-03FA-43A2-9AC3-1BE7D6C12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en-IE" sz="1500"/>
              <a:t>Clubs will be required to download app and register with the booking system for a once off nominal fee.  Once registered, clubs will have access to all pavilions (when built).  However, it is possible to restrict to a specific pavilion if required.</a:t>
            </a:r>
          </a:p>
          <a:p>
            <a:r>
              <a:rPr lang="en-IE" sz="1500"/>
              <a:t>Once approved the club will automatically be sent a confirmation email and link to create a password. Club to set up their own password and there will be a “forgot password” facility </a:t>
            </a:r>
          </a:p>
          <a:p>
            <a:pPr lvl="0"/>
            <a:r>
              <a:rPr lang="en-IE" sz="1500"/>
              <a:t>Clubs can then access a real time online calendar for each facility </a:t>
            </a:r>
          </a:p>
          <a:p>
            <a:pPr lvl="0"/>
            <a:r>
              <a:rPr lang="en-IE" sz="1500"/>
              <a:t>Ability to book multiple facilities at the same time if required (i.e 2 changing rooms and referee room). Minimum time slot a club can book is one hour</a:t>
            </a:r>
          </a:p>
          <a:p>
            <a:pPr lvl="0"/>
            <a:r>
              <a:rPr lang="en-IE" sz="1500"/>
              <a:t>Booking requests made by credit card</a:t>
            </a:r>
          </a:p>
          <a:p>
            <a:r>
              <a:rPr lang="en-IE" sz="1500"/>
              <a:t>Can only book 4 weeks in advance (avoid block booking).  Pay weekly or upfront option available</a:t>
            </a:r>
          </a:p>
          <a:p>
            <a:pPr lvl="0"/>
            <a:r>
              <a:rPr lang="en-IE" sz="1500"/>
              <a:t>A reminder will be sent one hour before booking by SMS</a:t>
            </a:r>
          </a:p>
          <a:p>
            <a:pPr lvl="0"/>
            <a:r>
              <a:rPr lang="en-IE" sz="1500"/>
              <a:t>Ability to upload photos of room being booked, to act as a security to show how room was left after use </a:t>
            </a:r>
          </a:p>
          <a:p>
            <a:pPr lvl="0"/>
            <a:endParaRPr lang="en-IE" sz="1500"/>
          </a:p>
          <a:p>
            <a:endParaRPr lang="en-IE" sz="1500"/>
          </a:p>
        </p:txBody>
      </p:sp>
    </p:spTree>
    <p:extLst>
      <p:ext uri="{BB962C8B-B14F-4D97-AF65-F5344CB8AC3E}">
        <p14:creationId xmlns:p14="http://schemas.microsoft.com/office/powerpoint/2010/main" val="1032610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C523B-C1B6-4F86-9B19-B9C1B3EE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Screenshots from the system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1C4BC9-E9E3-4576-8E95-1702600D3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1" y="323251"/>
            <a:ext cx="3495050" cy="3840715"/>
          </a:xfrm>
          <a:prstGeom prst="rect">
            <a:avLst/>
          </a:prstGeom>
        </p:spPr>
      </p:pic>
      <p:cxnSp>
        <p:nvCxnSpPr>
          <p:cNvPr id="25" name="Straight Connector 12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416FD1-E33C-4BA2-8F80-F3B7004C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60" y="323251"/>
            <a:ext cx="3495050" cy="3840715"/>
          </a:xfrm>
          <a:prstGeom prst="rect">
            <a:avLst/>
          </a:prstGeom>
        </p:spPr>
      </p:pic>
      <p:cxnSp>
        <p:nvCxnSpPr>
          <p:cNvPr id="26" name="Straight Connector 1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5E386E-D71E-4E00-9869-112BF0DF3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16" y="321731"/>
            <a:ext cx="3497816" cy="3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4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68D374-7E6C-46FA-8F13-D4BDE9720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IE" sz="8000">
                <a:solidFill>
                  <a:schemeClr val="bg1"/>
                </a:solidFill>
              </a:rPr>
              <a:t>Next steps…. 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6525-FE64-4C61-AE98-B24B0538F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IE" sz="1600" dirty="0">
                <a:solidFill>
                  <a:schemeClr val="bg1"/>
                </a:solidFill>
              </a:rPr>
              <a:t>Integration of payment system into booking system and final touches to be included.</a:t>
            </a:r>
          </a:p>
          <a:p>
            <a:r>
              <a:rPr lang="en-IE" sz="1600" dirty="0">
                <a:solidFill>
                  <a:schemeClr val="bg1"/>
                </a:solidFill>
              </a:rPr>
              <a:t>June/July all clubs will be invited to an online training and launch event.</a:t>
            </a:r>
          </a:p>
          <a:p>
            <a:r>
              <a:rPr lang="en-IE" sz="1600" dirty="0">
                <a:solidFill>
                  <a:schemeClr val="bg1"/>
                </a:solidFill>
              </a:rPr>
              <a:t>All clubs will be provided with 30 second FAQ videos on how to book the Pavilions and use the Access Control System</a:t>
            </a:r>
          </a:p>
          <a:p>
            <a:r>
              <a:rPr lang="en-IE" sz="1600" dirty="0">
                <a:solidFill>
                  <a:schemeClr val="bg1"/>
                </a:solidFill>
              </a:rPr>
              <a:t>Technical support (Mon – Sun, 9am -9pm Dublin based) </a:t>
            </a:r>
          </a:p>
          <a:p>
            <a:r>
              <a:rPr lang="en-IE" sz="1600" dirty="0">
                <a:solidFill>
                  <a:schemeClr val="bg1"/>
                </a:solidFill>
              </a:rPr>
              <a:t>Development of the Pitch Allocation &amp; Booking System. This system will be in place to gather data such as;</a:t>
            </a:r>
          </a:p>
          <a:p>
            <a:pPr lvl="2"/>
            <a:r>
              <a:rPr lang="en-IE" sz="1600" dirty="0">
                <a:solidFill>
                  <a:schemeClr val="bg1"/>
                </a:solidFill>
              </a:rPr>
              <a:t>Monitor usage (gauge activity)</a:t>
            </a:r>
          </a:p>
          <a:p>
            <a:pPr lvl="2"/>
            <a:r>
              <a:rPr lang="en-IE" sz="1600" dirty="0">
                <a:solidFill>
                  <a:schemeClr val="bg1"/>
                </a:solidFill>
              </a:rPr>
              <a:t>No of clubs availing of pitches </a:t>
            </a:r>
          </a:p>
          <a:p>
            <a:pPr lvl="2"/>
            <a:r>
              <a:rPr lang="en-IE" sz="1600" dirty="0">
                <a:solidFill>
                  <a:schemeClr val="bg1"/>
                </a:solidFill>
              </a:rPr>
              <a:t>Inform maintenance schedule of pitches, priority to most used pitches </a:t>
            </a:r>
          </a:p>
          <a:p>
            <a:pPr lvl="2"/>
            <a:r>
              <a:rPr lang="en-IE" sz="1600" dirty="0">
                <a:solidFill>
                  <a:schemeClr val="bg1"/>
                </a:solidFill>
              </a:rPr>
              <a:t>Inform of underuse and encourage shared pitches</a:t>
            </a:r>
          </a:p>
          <a:p>
            <a:pPr lvl="2"/>
            <a:endParaRPr lang="en-I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96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Pavilions &amp; Pitch Allocation/Booking System </vt:lpstr>
      <vt:lpstr>Background </vt:lpstr>
      <vt:lpstr>Tender process</vt:lpstr>
      <vt:lpstr>Progress to date  </vt:lpstr>
      <vt:lpstr>How to use the system </vt:lpstr>
      <vt:lpstr>Screenshots from the system</vt:lpstr>
      <vt:lpstr>Next steps….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Pavilions &amp; Pitch Allocation/Booking System </dc:title>
  <dc:creator>Fiona Hendley</dc:creator>
  <cp:lastModifiedBy>Fiona Hendley</cp:lastModifiedBy>
  <cp:revision>2</cp:revision>
  <dcterms:created xsi:type="dcterms:W3CDTF">2020-05-22T09:22:02Z</dcterms:created>
  <dcterms:modified xsi:type="dcterms:W3CDTF">2020-05-22T09:24:41Z</dcterms:modified>
</cp:coreProperties>
</file>