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6" r:id="rId2"/>
    <p:sldId id="306" r:id="rId3"/>
    <p:sldId id="302" r:id="rId4"/>
    <p:sldId id="258" r:id="rId5"/>
    <p:sldId id="358" r:id="rId6"/>
    <p:sldId id="359" r:id="rId7"/>
    <p:sldId id="357" r:id="rId8"/>
    <p:sldId id="355" r:id="rId9"/>
    <p:sldId id="356" r:id="rId10"/>
    <p:sldId id="331" r:id="rId11"/>
    <p:sldId id="332" r:id="rId12"/>
    <p:sldId id="338" r:id="rId13"/>
    <p:sldId id="351" r:id="rId14"/>
    <p:sldId id="352" r:id="rId15"/>
    <p:sldId id="339" r:id="rId16"/>
    <p:sldId id="340" r:id="rId17"/>
    <p:sldId id="344" r:id="rId18"/>
    <p:sldId id="345" r:id="rId19"/>
    <p:sldId id="314" r:id="rId20"/>
    <p:sldId id="304" r:id="rId21"/>
    <p:sldId id="360" r:id="rId22"/>
    <p:sldId id="382" r:id="rId23"/>
    <p:sldId id="383" r:id="rId24"/>
    <p:sldId id="307" r:id="rId25"/>
    <p:sldId id="334" r:id="rId26"/>
    <p:sldId id="384" r:id="rId27"/>
    <p:sldId id="324" r:id="rId28"/>
    <p:sldId id="385" r:id="rId29"/>
    <p:sldId id="386" r:id="rId30"/>
    <p:sldId id="320" r:id="rId31"/>
    <p:sldId id="319" r:id="rId32"/>
    <p:sldId id="318" r:id="rId33"/>
    <p:sldId id="317" r:id="rId34"/>
    <p:sldId id="316" r:id="rId35"/>
    <p:sldId id="323" r:id="rId36"/>
    <p:sldId id="315" r:id="rId37"/>
    <p:sldId id="321" r:id="rId38"/>
    <p:sldId id="322" r:id="rId39"/>
    <p:sldId id="325" r:id="rId40"/>
    <p:sldId id="326" r:id="rId41"/>
    <p:sldId id="327" r:id="rId42"/>
    <p:sldId id="328" r:id="rId43"/>
    <p:sldId id="305" r:id="rId44"/>
    <p:sldId id="329" r:id="rId45"/>
    <p:sldId id="387" r:id="rId46"/>
    <p:sldId id="388" r:id="rId47"/>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Johnston" initials="JJ" lastIdx="1" clrIdx="0">
    <p:extLst>
      <p:ext uri="{19B8F6BF-5375-455C-9EA6-DF929625EA0E}">
        <p15:presenceInfo xmlns:p15="http://schemas.microsoft.com/office/powerpoint/2012/main" userId="S::jjohnston@sdublincoco.ie::76e2f147-faa6-4360-82b7-d2a014179e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1266" y="66"/>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19/05/2020</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19/05/2020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19/05/2020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19/05/2020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19/05/2020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19/05/2020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19/05/2020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19/05/2020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19/05/2020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19/05/2020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19/05/2020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19/05/2020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19/05/2020</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65723" y="2857531"/>
            <a:ext cx="8299939" cy="2062103"/>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2">
                    <a:lumMod val="75000"/>
                  </a:schemeClr>
                </a:solidFill>
                <a:latin typeface="Times New Roman" panose="02020603050405020304" pitchFamily="18" charset="0"/>
                <a:cs typeface="Times New Roman" panose="02020603050405020304" pitchFamily="18" charset="0"/>
              </a:rPr>
              <a:t> Ref: SHD3ABP-306602-20</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a:t>
            </a:r>
            <a:r>
              <a:rPr lang="en-IE" sz="3200" dirty="0" err="1">
                <a:solidFill>
                  <a:schemeClr val="bg2">
                    <a:lumMod val="75000"/>
                  </a:schemeClr>
                </a:solidFill>
                <a:latin typeface="Times New Roman" panose="02020603050405020304" pitchFamily="18" charset="0"/>
                <a:cs typeface="Times New Roman" panose="02020603050405020304" pitchFamily="18" charset="0"/>
              </a:rPr>
              <a:t>Glenveagh</a:t>
            </a:r>
            <a:r>
              <a:rPr lang="en-IE" sz="3200" dirty="0">
                <a:solidFill>
                  <a:schemeClr val="bg2">
                    <a:lumMod val="75000"/>
                  </a:schemeClr>
                </a:solidFill>
                <a:latin typeface="Times New Roman" panose="02020603050405020304" pitchFamily="18" charset="0"/>
                <a:cs typeface="Times New Roman" panose="02020603050405020304" pitchFamily="18" charset="0"/>
              </a:rPr>
              <a:t> Homes Ltd</a:t>
            </a:r>
          </a:p>
          <a:p>
            <a:r>
              <a:rPr lang="en-IE" sz="3200" dirty="0">
                <a:solidFill>
                  <a:schemeClr val="bg2">
                    <a:lumMod val="75000"/>
                  </a:schemeClr>
                </a:solidFill>
                <a:latin typeface="Times New Roman" panose="02020603050405020304" pitchFamily="18" charset="0"/>
                <a:cs typeface="Times New Roman" panose="02020603050405020304" pitchFamily="18" charset="0"/>
              </a:rPr>
              <a:t>Site: Citywest Road, Magna Drive</a:t>
            </a:r>
            <a:endParaRPr lang="en-IE" dirty="0"/>
          </a:p>
          <a:p>
            <a:r>
              <a:rPr lang="en-IE" sz="3200" dirty="0">
                <a:solidFill>
                  <a:schemeClr val="bg2">
                    <a:lumMod val="75000"/>
                  </a:schemeClr>
                </a:solidFill>
                <a:latin typeface="Times New Roman" panose="02020603050405020304" pitchFamily="18" charset="0"/>
                <a:cs typeface="Times New Roman" panose="02020603050405020304" pitchFamily="18" charset="0"/>
              </a:rPr>
              <a:t>Presentation to Tallaght </a:t>
            </a:r>
            <a:r>
              <a:rPr lang="en-IE" sz="2000" dirty="0">
                <a:solidFill>
                  <a:schemeClr val="bg2">
                    <a:lumMod val="75000"/>
                  </a:schemeClr>
                </a:solidFill>
                <a:latin typeface="Times New Roman" panose="02020603050405020304" pitchFamily="18" charset="0"/>
                <a:cs typeface="Times New Roman" panose="02020603050405020304" pitchFamily="18" charset="0"/>
              </a:rPr>
              <a:t>ACM 23/03/2020</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Jim Johnston </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5657D-66DE-4DFB-8921-67FD76AF7427}"/>
              </a:ext>
            </a:extLst>
          </p:cNvPr>
          <p:cNvSpPr/>
          <p:nvPr/>
        </p:nvSpPr>
        <p:spPr>
          <a:xfrm>
            <a:off x="82194" y="441789"/>
            <a:ext cx="8332342" cy="6080832"/>
          </a:xfrm>
          <a:prstGeom prst="rect">
            <a:avLst/>
          </a:prstGeom>
        </p:spPr>
        <p:txBody>
          <a:bodyPr wrap="square">
            <a:spAutoFit/>
          </a:bodyPr>
          <a:lstStyle/>
          <a:p>
            <a:pPr marL="342900" indent="-342900">
              <a:lnSpc>
                <a:spcPct val="107000"/>
              </a:lnSpc>
              <a:buFont typeface="Symbol" panose="05050102010706020507" pitchFamily="18" charset="2"/>
              <a:buChar char=""/>
            </a:pPr>
            <a:r>
              <a:rPr lang="en-IE" sz="1600" b="1" dirty="0">
                <a:solidFill>
                  <a:srgbClr val="0070C0"/>
                </a:solidFill>
                <a:latin typeface="Times New Roman" panose="02020603050405020304" pitchFamily="18" charset="0"/>
                <a:cs typeface="Times New Roman" panose="02020603050405020304" pitchFamily="18" charset="0"/>
              </a:rPr>
              <a:t>ABP Comments:</a:t>
            </a:r>
            <a:endParaRPr lang="en-IE" sz="1600" b="1"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The design and layout of  attenuation pond at the northern end of the site, with regard to objective CRN 4 of the LAP, which states that the attenuation pond shall be retained as a local feature within a neighbourhood park. Roads/car parking layout in this area should create high  standard of public access and amenity.</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pedestrian, cycle and vehicular permeability with the adjoining permitted residential development to the north</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a link between the public open space at the attenuation pond and the linear park at the western side of the site  (see LAP objective G18, which states that linked open space hierarchy shall be implemented fully across the Plan Lands and that all proposed development shall contribute to the achievement of this integrated Green Infrastructure Network where relevant and at a minimum rate of 14% of A1 zoned lands)</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600" dirty="0">
                <a:latin typeface="Times New Roman" panose="02020603050405020304" pitchFamily="18" charset="0"/>
                <a:ea typeface="Calibri" panose="020F0502020204030204" pitchFamily="34" charset="0"/>
                <a:cs typeface="Times New Roman" panose="02020603050405020304" pitchFamily="18" charset="0"/>
              </a:rPr>
              <a:t> </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Southern end of the site facing Citywest Road and The Belfry – the proposed treatment of the design and layout should reflect the prominent location  of this aspect of the development and crate a high standard of design and finish which would make a positive contribution to the public realm and achieve a strong frontage to Citywest Road/facing The Belfry.</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Ensure Vehicular, Pedestrian and Cycle Permeability with </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The residential development to the north of the site (SD18A/0015)</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IE" sz="1600" dirty="0">
                <a:latin typeface="Times New Roman" panose="02020603050405020304" pitchFamily="18" charset="0"/>
                <a:ea typeface="Calibri" panose="020F0502020204030204" pitchFamily="34" charset="0"/>
                <a:cs typeface="Times New Roman" panose="02020603050405020304" pitchFamily="18" charset="0"/>
              </a:rPr>
              <a:t>Magna Drive at the eastern site boundary, with regard to the existence of a strong desire line between bus stops and pedestrian/cycle routes on Citywest Road/N82 and the employment land uses to the east of the development site.</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6887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1CB1CE-A683-4596-8882-4EF286FDCC6F}"/>
              </a:ext>
            </a:extLst>
          </p:cNvPr>
          <p:cNvSpPr/>
          <p:nvPr/>
        </p:nvSpPr>
        <p:spPr>
          <a:xfrm>
            <a:off x="184935" y="821933"/>
            <a:ext cx="8445357" cy="5811206"/>
          </a:xfrm>
          <a:prstGeom prst="rect">
            <a:avLst/>
          </a:prstGeom>
        </p:spPr>
        <p:txBody>
          <a:bodyPr wrap="square">
            <a:spAutoFit/>
          </a:bodyPr>
          <a:lstStyle/>
          <a:p>
            <a:pPr>
              <a:lnSpc>
                <a:spcPct val="107000"/>
              </a:lnSpc>
              <a:spcAft>
                <a:spcPts val="800"/>
              </a:spcAft>
            </a:pPr>
            <a:r>
              <a:rPr lang="en-IE" dirty="0">
                <a:latin typeface="Times New Roman" panose="02020603050405020304" pitchFamily="18" charset="0"/>
                <a:ea typeface="Calibri" panose="020F0502020204030204" pitchFamily="34" charset="0"/>
                <a:cs typeface="Times New Roman" panose="02020603050405020304" pitchFamily="18" charset="0"/>
              </a:rPr>
              <a:t>Other issues related to:</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Statement of Material Contravention (if applicable) regarding Objectives CR2b and VC6b of the LAP. Section 6.3.3 regarding residential density and section 6.3.5 regarding building height.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Tenure of proposed development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Design statement re design/layout re LAP and national design guidance</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Existing and proposed ground levels across the site and re watercourse to west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Landscaping scheme – trees/hedgerows – play areas – linear park</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Landscape and visual impact assessment with 3D modelling</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Parking details</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Taking in charge locations to be shown</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Public lighting</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Surface water drainage</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Flood risk assessment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Daylight/sunlight analysis</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Rationale for proposed childcare provision</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A building lifecycle report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Bat survey and ecology report</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IE" dirty="0">
                <a:latin typeface="Times New Roman" panose="02020603050405020304" pitchFamily="18" charset="0"/>
                <a:ea typeface="Calibri" panose="020F0502020204030204" pitchFamily="34" charset="0"/>
                <a:cs typeface="Times New Roman" panose="02020603050405020304" pitchFamily="18" charset="0"/>
              </a:rPr>
              <a:t>AA screening report</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045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3D378-B7CA-4136-835B-20198C2D761D}"/>
              </a:ext>
            </a:extLst>
          </p:cNvPr>
          <p:cNvPicPr>
            <a:picLocks noChangeAspect="1"/>
          </p:cNvPicPr>
          <p:nvPr/>
        </p:nvPicPr>
        <p:blipFill>
          <a:blip r:embed="rId2"/>
          <a:stretch>
            <a:fillRect/>
          </a:stretch>
        </p:blipFill>
        <p:spPr>
          <a:xfrm>
            <a:off x="762000" y="685800"/>
            <a:ext cx="7620000" cy="5486400"/>
          </a:xfrm>
          <a:prstGeom prst="rect">
            <a:avLst/>
          </a:prstGeom>
        </p:spPr>
      </p:pic>
    </p:spTree>
    <p:extLst>
      <p:ext uri="{BB962C8B-B14F-4D97-AF65-F5344CB8AC3E}">
        <p14:creationId xmlns:p14="http://schemas.microsoft.com/office/powerpoint/2010/main" val="112164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35CF6-BD3A-4BBE-A304-CBFEE2F9202C}"/>
              </a:ext>
            </a:extLst>
          </p:cNvPr>
          <p:cNvPicPr>
            <a:picLocks noChangeAspect="1"/>
          </p:cNvPicPr>
          <p:nvPr/>
        </p:nvPicPr>
        <p:blipFill>
          <a:blip r:embed="rId2"/>
          <a:stretch>
            <a:fillRect/>
          </a:stretch>
        </p:blipFill>
        <p:spPr>
          <a:xfrm>
            <a:off x="0" y="866893"/>
            <a:ext cx="9144000" cy="5124213"/>
          </a:xfrm>
          <a:prstGeom prst="rect">
            <a:avLst/>
          </a:prstGeom>
        </p:spPr>
      </p:pic>
    </p:spTree>
    <p:extLst>
      <p:ext uri="{BB962C8B-B14F-4D97-AF65-F5344CB8AC3E}">
        <p14:creationId xmlns:p14="http://schemas.microsoft.com/office/powerpoint/2010/main" val="167068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4C295-8DD4-4B6C-9D71-45BFD35C8C1F}"/>
              </a:ext>
            </a:extLst>
          </p:cNvPr>
          <p:cNvPicPr>
            <a:picLocks noChangeAspect="1"/>
          </p:cNvPicPr>
          <p:nvPr/>
        </p:nvPicPr>
        <p:blipFill>
          <a:blip r:embed="rId2"/>
          <a:stretch>
            <a:fillRect/>
          </a:stretch>
        </p:blipFill>
        <p:spPr>
          <a:xfrm>
            <a:off x="0" y="777075"/>
            <a:ext cx="9144000" cy="5303849"/>
          </a:xfrm>
          <a:prstGeom prst="rect">
            <a:avLst/>
          </a:prstGeom>
        </p:spPr>
      </p:pic>
    </p:spTree>
    <p:extLst>
      <p:ext uri="{BB962C8B-B14F-4D97-AF65-F5344CB8AC3E}">
        <p14:creationId xmlns:p14="http://schemas.microsoft.com/office/powerpoint/2010/main" val="1866295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EC982-FA53-41D4-BC34-884052DBAAC8}"/>
              </a:ext>
            </a:extLst>
          </p:cNvPr>
          <p:cNvPicPr>
            <a:picLocks noChangeAspect="1"/>
          </p:cNvPicPr>
          <p:nvPr/>
        </p:nvPicPr>
        <p:blipFill>
          <a:blip r:embed="rId2"/>
          <a:stretch>
            <a:fillRect/>
          </a:stretch>
        </p:blipFill>
        <p:spPr>
          <a:xfrm>
            <a:off x="0" y="899474"/>
            <a:ext cx="9144000" cy="5059052"/>
          </a:xfrm>
          <a:prstGeom prst="rect">
            <a:avLst/>
          </a:prstGeom>
        </p:spPr>
      </p:pic>
    </p:spTree>
    <p:extLst>
      <p:ext uri="{BB962C8B-B14F-4D97-AF65-F5344CB8AC3E}">
        <p14:creationId xmlns:p14="http://schemas.microsoft.com/office/powerpoint/2010/main" val="3462391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3DDD4-DFAD-4FDA-8866-A358D82F05B6}"/>
              </a:ext>
            </a:extLst>
          </p:cNvPr>
          <p:cNvPicPr>
            <a:picLocks noChangeAspect="1"/>
          </p:cNvPicPr>
          <p:nvPr/>
        </p:nvPicPr>
        <p:blipFill>
          <a:blip r:embed="rId2"/>
          <a:stretch>
            <a:fillRect/>
          </a:stretch>
        </p:blipFill>
        <p:spPr>
          <a:xfrm>
            <a:off x="0" y="1715501"/>
            <a:ext cx="9144000" cy="3426998"/>
          </a:xfrm>
          <a:prstGeom prst="rect">
            <a:avLst/>
          </a:prstGeom>
        </p:spPr>
      </p:pic>
    </p:spTree>
    <p:extLst>
      <p:ext uri="{BB962C8B-B14F-4D97-AF65-F5344CB8AC3E}">
        <p14:creationId xmlns:p14="http://schemas.microsoft.com/office/powerpoint/2010/main" val="564746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37CA0-BC40-47FB-A189-1D4352BFA518}"/>
              </a:ext>
            </a:extLst>
          </p:cNvPr>
          <p:cNvPicPr>
            <a:picLocks noChangeAspect="1"/>
          </p:cNvPicPr>
          <p:nvPr/>
        </p:nvPicPr>
        <p:blipFill>
          <a:blip r:embed="rId2"/>
          <a:stretch>
            <a:fillRect/>
          </a:stretch>
        </p:blipFill>
        <p:spPr>
          <a:xfrm>
            <a:off x="0" y="659190"/>
            <a:ext cx="9144000" cy="5539619"/>
          </a:xfrm>
          <a:prstGeom prst="rect">
            <a:avLst/>
          </a:prstGeom>
        </p:spPr>
      </p:pic>
    </p:spTree>
    <p:extLst>
      <p:ext uri="{BB962C8B-B14F-4D97-AF65-F5344CB8AC3E}">
        <p14:creationId xmlns:p14="http://schemas.microsoft.com/office/powerpoint/2010/main" val="277124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F916C-E85A-477D-802D-EBE5050CDFBA}"/>
              </a:ext>
            </a:extLst>
          </p:cNvPr>
          <p:cNvPicPr>
            <a:picLocks noChangeAspect="1"/>
          </p:cNvPicPr>
          <p:nvPr/>
        </p:nvPicPr>
        <p:blipFill>
          <a:blip r:embed="rId2"/>
          <a:stretch>
            <a:fillRect/>
          </a:stretch>
        </p:blipFill>
        <p:spPr>
          <a:xfrm>
            <a:off x="0" y="884094"/>
            <a:ext cx="9144000" cy="5089812"/>
          </a:xfrm>
          <a:prstGeom prst="rect">
            <a:avLst/>
          </a:prstGeom>
        </p:spPr>
      </p:pic>
    </p:spTree>
    <p:extLst>
      <p:ext uri="{BB962C8B-B14F-4D97-AF65-F5344CB8AC3E}">
        <p14:creationId xmlns:p14="http://schemas.microsoft.com/office/powerpoint/2010/main" val="396364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006" y="191911"/>
            <a:ext cx="6873765" cy="7448193"/>
          </a:xfrm>
          <a:prstGeom prst="rect">
            <a:avLst/>
          </a:prstGeom>
        </p:spPr>
        <p:txBody>
          <a:bodyPr wrap="square">
            <a:spAutoFit/>
          </a:bodyPr>
          <a:lstStyle/>
          <a:p>
            <a:r>
              <a:rPr lang="en-IE" b="1" dirty="0">
                <a:solidFill>
                  <a:schemeClr val="accent1">
                    <a:lumMod val="75000"/>
                  </a:schemeClr>
                </a:solidFill>
                <a:latin typeface="Times New Roman" panose="02020603050405020304" pitchFamily="18" charset="0"/>
                <a:cs typeface="Times New Roman" panose="02020603050405020304" pitchFamily="18" charset="0"/>
              </a:rPr>
              <a:t>Statistics for Proposed Development: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444 units comprising</a:t>
            </a:r>
          </a:p>
          <a:p>
            <a:pPr lvl="1"/>
            <a:r>
              <a:rPr lang="en-IE" sz="1400" dirty="0">
                <a:latin typeface="Times New Roman" panose="02020603050405020304" pitchFamily="18" charset="0"/>
                <a:cs typeface="Times New Roman" panose="02020603050405020304" pitchFamily="18" charset="0"/>
              </a:rPr>
              <a:t>353 apartments</a:t>
            </a:r>
          </a:p>
          <a:p>
            <a:pPr lvl="1"/>
            <a:r>
              <a:rPr lang="en-IE" sz="1400" dirty="0">
                <a:latin typeface="Times New Roman" panose="02020603050405020304" pitchFamily="18" charset="0"/>
                <a:cs typeface="Times New Roman" panose="02020603050405020304" pitchFamily="18" charset="0"/>
              </a:rPr>
              <a:t>89 houses</a:t>
            </a:r>
          </a:p>
          <a:p>
            <a:pPr lvl="1"/>
            <a:r>
              <a:rPr lang="en-IE" sz="1400" dirty="0">
                <a:latin typeface="Times New Roman" panose="02020603050405020304" pitchFamily="18" charset="0"/>
                <a:cs typeface="Times New Roman" panose="02020603050405020304" pitchFamily="18" charset="0"/>
              </a:rPr>
              <a:t>21 duplex apartments</a:t>
            </a:r>
          </a:p>
          <a:p>
            <a:r>
              <a:rPr lang="en-IE" sz="1400" dirty="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353 apartments - in 7 blocks</a:t>
            </a:r>
          </a:p>
          <a:p>
            <a:pPr lvl="1"/>
            <a:r>
              <a:rPr lang="en-IE" sz="1400" dirty="0">
                <a:latin typeface="Times New Roman" panose="02020603050405020304" pitchFamily="18" charset="0"/>
                <a:cs typeface="Times New Roman" panose="02020603050405020304" pitchFamily="18" charset="0"/>
              </a:rPr>
              <a:t>22 studio = 6% </a:t>
            </a:r>
          </a:p>
          <a:p>
            <a:pPr lvl="1"/>
            <a:r>
              <a:rPr lang="en-IE" sz="1400" dirty="0">
                <a:latin typeface="Times New Roman" panose="02020603050405020304" pitchFamily="18" charset="0"/>
                <a:cs typeface="Times New Roman" panose="02020603050405020304" pitchFamily="18" charset="0"/>
              </a:rPr>
              <a:t>65  1bedroom  = 18%  </a:t>
            </a:r>
          </a:p>
          <a:p>
            <a:pPr lvl="1"/>
            <a:r>
              <a:rPr lang="en-IE" sz="1400" dirty="0">
                <a:latin typeface="Times New Roman" panose="02020603050405020304" pitchFamily="18" charset="0"/>
                <a:cs typeface="Times New Roman" panose="02020603050405020304" pitchFamily="18" charset="0"/>
              </a:rPr>
              <a:t>242  2bedroom  = 68% </a:t>
            </a:r>
          </a:p>
          <a:p>
            <a:pPr lvl="1"/>
            <a:r>
              <a:rPr lang="en-IE" sz="1400" dirty="0">
                <a:latin typeface="Times New Roman" panose="02020603050405020304" pitchFamily="18" charset="0"/>
                <a:cs typeface="Times New Roman" panose="02020603050405020304" pitchFamily="18" charset="0"/>
              </a:rPr>
              <a:t>24  3bedroom = 7% </a:t>
            </a:r>
          </a:p>
          <a:p>
            <a:r>
              <a:rPr lang="en-IE" sz="1400" dirty="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89 houses </a:t>
            </a:r>
          </a:p>
          <a:p>
            <a:pPr lvl="1"/>
            <a:r>
              <a:rPr lang="en-IE" sz="1400" dirty="0">
                <a:latin typeface="Times New Roman" panose="02020603050405020304" pitchFamily="18" charset="0"/>
                <a:cs typeface="Times New Roman" panose="02020603050405020304" pitchFamily="18" charset="0"/>
              </a:rPr>
              <a:t>51  2bed </a:t>
            </a:r>
          </a:p>
          <a:p>
            <a:pPr lvl="1"/>
            <a:r>
              <a:rPr lang="en-IE" sz="1400" dirty="0">
                <a:latin typeface="Times New Roman" panose="02020603050405020304" pitchFamily="18" charset="0"/>
                <a:cs typeface="Times New Roman" panose="02020603050405020304" pitchFamily="18" charset="0"/>
              </a:rPr>
              <a:t>20  3bed</a:t>
            </a:r>
          </a:p>
          <a:p>
            <a:pPr lvl="1"/>
            <a:r>
              <a:rPr lang="en-IE" sz="1400" dirty="0">
                <a:latin typeface="Times New Roman" panose="02020603050405020304" pitchFamily="18" charset="0"/>
                <a:cs typeface="Times New Roman" panose="02020603050405020304" pitchFamily="18" charset="0"/>
              </a:rPr>
              <a:t>18 4bed</a:t>
            </a:r>
          </a:p>
          <a:p>
            <a:r>
              <a:rPr lang="en-IE" sz="1400" dirty="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21 duplex apartments in two 3 storey buildings;</a:t>
            </a:r>
          </a:p>
          <a:p>
            <a:pPr lvl="1"/>
            <a:r>
              <a:rPr lang="en-IE" sz="1400" dirty="0">
                <a:latin typeface="Times New Roman" panose="02020603050405020304" pitchFamily="18" charset="0"/>
                <a:cs typeface="Times New Roman" panose="02020603050405020304" pitchFamily="18" charset="0"/>
              </a:rPr>
              <a:t>17  2beds</a:t>
            </a:r>
          </a:p>
          <a:p>
            <a:pPr lvl="1"/>
            <a:r>
              <a:rPr lang="en-IE" sz="1400" dirty="0">
                <a:latin typeface="Times New Roman" panose="02020603050405020304" pitchFamily="18" charset="0"/>
                <a:cs typeface="Times New Roman" panose="02020603050405020304" pitchFamily="18" charset="0"/>
              </a:rPr>
              <a:t>4  3beds) </a:t>
            </a:r>
          </a:p>
          <a:p>
            <a:r>
              <a:rPr lang="en-IE" sz="1400" dirty="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Site Area</a:t>
            </a:r>
            <a:r>
              <a:rPr lang="en-IE" sz="1400" dirty="0">
                <a:latin typeface="Times New Roman" panose="02020603050405020304" pitchFamily="18" charset="0"/>
                <a:cs typeface="Times New Roman" panose="02020603050405020304" pitchFamily="18" charset="0"/>
              </a:rPr>
              <a:t>: 7.4ha.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Density</a:t>
            </a:r>
            <a:r>
              <a:rPr lang="en-IE" sz="1400" dirty="0">
                <a:latin typeface="Times New Roman" panose="02020603050405020304" pitchFamily="18" charset="0"/>
                <a:cs typeface="Times New Roman" panose="02020603050405020304" pitchFamily="18" charset="0"/>
              </a:rPr>
              <a:t>: 60 units per ha. (444 units on 7.4ha)</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Height</a:t>
            </a:r>
            <a:r>
              <a:rPr lang="en-IE" sz="1400" dirty="0">
                <a:latin typeface="Times New Roman" panose="02020603050405020304" pitchFamily="18" charset="0"/>
                <a:cs typeface="Times New Roman" panose="02020603050405020304" pitchFamily="18" charset="0"/>
              </a:rPr>
              <a:t>: Apartments Blocks 1,2,3,4,5,6,7 (six to seven storeys)</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Dual Aspect</a:t>
            </a:r>
            <a:r>
              <a:rPr lang="en-IE" sz="1400" dirty="0">
                <a:latin typeface="Times New Roman" panose="02020603050405020304" pitchFamily="18" charset="0"/>
                <a:cs typeface="Times New Roman" panose="02020603050405020304" pitchFamily="18" charset="0"/>
              </a:rPr>
              <a:t>: 50%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Public Open Space</a:t>
            </a:r>
            <a:r>
              <a:rPr lang="en-IE" sz="1400" dirty="0">
                <a:latin typeface="Times New Roman" panose="02020603050405020304" pitchFamily="18" charset="0"/>
                <a:cs typeface="Times New Roman" panose="02020603050405020304" pitchFamily="18" charset="0"/>
              </a:rPr>
              <a:t>: 31% (2.3ha)</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Communal External Amenity Space</a:t>
            </a:r>
            <a:r>
              <a:rPr lang="en-IE" sz="1400" dirty="0">
                <a:latin typeface="Times New Roman" panose="02020603050405020304" pitchFamily="18" charset="0"/>
                <a:cs typeface="Times New Roman" panose="02020603050405020304" pitchFamily="18" charset="0"/>
              </a:rPr>
              <a:t>: 3,838 </a:t>
            </a:r>
            <a:r>
              <a:rPr lang="en-IE" sz="1400" dirty="0" err="1">
                <a:latin typeface="Times New Roman" panose="02020603050405020304" pitchFamily="18" charset="0"/>
                <a:cs typeface="Times New Roman" panose="02020603050405020304" pitchFamily="18" charset="0"/>
              </a:rPr>
              <a:t>sq</a:t>
            </a:r>
            <a:r>
              <a:rPr lang="en-IE" sz="1400" dirty="0">
                <a:latin typeface="Times New Roman" panose="02020603050405020304" pitchFamily="18" charset="0"/>
                <a:cs typeface="Times New Roman" panose="02020603050405020304" pitchFamily="18" charset="0"/>
              </a:rPr>
              <a:t> m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Community building</a:t>
            </a:r>
            <a:r>
              <a:rPr lang="en-IE" sz="1400" dirty="0">
                <a:latin typeface="Times New Roman" panose="02020603050405020304" pitchFamily="18" charset="0"/>
                <a:cs typeface="Times New Roman" panose="02020603050405020304" pitchFamily="18" charset="0"/>
              </a:rPr>
              <a:t> (including management office): (141sqm.)</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Car Parking Spaces</a:t>
            </a:r>
            <a:r>
              <a:rPr lang="en-IE" sz="1400" dirty="0">
                <a:latin typeface="Times New Roman" panose="02020603050405020304" pitchFamily="18" charset="0"/>
                <a:cs typeface="Times New Roman" panose="02020603050405020304" pitchFamily="18" charset="0"/>
              </a:rPr>
              <a:t>: 401 </a:t>
            </a:r>
          </a:p>
          <a:p>
            <a:pPr marL="171450" indent="-171450">
              <a:buFont typeface="Arial" panose="020B0604020202020204" pitchFamily="34" charset="0"/>
              <a:buChar char="•"/>
            </a:pPr>
            <a:r>
              <a:rPr lang="en-IE" sz="1400" b="1" dirty="0">
                <a:latin typeface="Times New Roman" panose="02020603050405020304" pitchFamily="18" charset="0"/>
                <a:cs typeface="Times New Roman" panose="02020603050405020304" pitchFamily="18" charset="0"/>
              </a:rPr>
              <a:t>Cycle Parking Spaces</a:t>
            </a:r>
            <a:r>
              <a:rPr lang="en-IE" sz="1400" dirty="0">
                <a:latin typeface="Times New Roman" panose="02020603050405020304" pitchFamily="18" charset="0"/>
                <a:cs typeface="Times New Roman" panose="02020603050405020304" pitchFamily="18" charset="0"/>
              </a:rPr>
              <a:t>: 364</a:t>
            </a:r>
          </a:p>
          <a:p>
            <a:endParaRPr lang="en-IE" b="1" dirty="0">
              <a:latin typeface="Times New Roman" panose="02020603050405020304" pitchFamily="18" charset="0"/>
              <a:cs typeface="Times New Roman" panose="02020603050405020304" pitchFamily="18" charset="0"/>
            </a:endParaRPr>
          </a:p>
          <a:p>
            <a:endParaRPr lang="en-IE" b="1" dirty="0">
              <a:latin typeface="Times New Roman" panose="02020603050405020304" pitchFamily="18"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0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4" y="1531215"/>
            <a:ext cx="4148880"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SHD Lodged with ABP on 10/02/20</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5 Week </a:t>
            </a:r>
            <a:r>
              <a:rPr lang="en-IE" sz="1600" b="1" dirty="0" err="1">
                <a:latin typeface="Times New Roman" panose="02020603050405020304" pitchFamily="18" charset="0"/>
                <a:cs typeface="Times New Roman" panose="02020603050405020304" pitchFamily="18" charset="0"/>
              </a:rPr>
              <a:t>Obs</a:t>
            </a:r>
            <a:r>
              <a:rPr lang="en-IE" sz="1600" b="1" dirty="0">
                <a:latin typeface="Times New Roman" panose="02020603050405020304" pitchFamily="18" charset="0"/>
                <a:cs typeface="Times New Roman" panose="02020603050405020304" pitchFamily="18" charset="0"/>
              </a:rPr>
              <a:t> by 5.30pm 16/03/20</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8 </a:t>
            </a:r>
            <a:r>
              <a:rPr lang="en-IE" sz="1600" b="1" dirty="0" err="1">
                <a:latin typeface="Times New Roman" panose="02020603050405020304" pitchFamily="18" charset="0"/>
                <a:cs typeface="Times New Roman" panose="02020603050405020304" pitchFamily="18" charset="0"/>
              </a:rPr>
              <a:t>Wks</a:t>
            </a:r>
            <a:r>
              <a:rPr lang="en-IE" sz="1600" b="1" dirty="0">
                <a:latin typeface="Times New Roman" panose="02020603050405020304" pitchFamily="18" charset="0"/>
                <a:cs typeface="Times New Roman" panose="02020603050405020304" pitchFamily="18" charset="0"/>
              </a:rPr>
              <a:t> SDCC report due to ABP  29/04/20 </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16 Week Decision Issued by </a:t>
            </a:r>
            <a:r>
              <a:rPr lang="en-IE" sz="1600" b="1">
                <a:latin typeface="Times New Roman" panose="02020603050405020304" pitchFamily="18" charset="0"/>
                <a:cs typeface="Times New Roman" panose="02020603050405020304" pitchFamily="18" charset="0"/>
              </a:rPr>
              <a:t>ABP 02/06/20</a:t>
            </a: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273616"/>
            <a:ext cx="4298524" cy="1600438"/>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S.247 pre-planning meeting was held with SDCC on 07/03/19</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pre-planning meeting was held on 12/06/19 with An Bord </a:t>
            </a:r>
            <a:r>
              <a:rPr lang="en-IE" sz="1600" b="1" dirty="0" err="1">
                <a:latin typeface="Times New Roman" panose="02020603050405020304" pitchFamily="18" charset="0"/>
                <a:cs typeface="Times New Roman" panose="02020603050405020304" pitchFamily="18" charset="0"/>
              </a:rPr>
              <a:t>Pleanala</a:t>
            </a:r>
            <a:r>
              <a:rPr lang="en-IE" sz="1600" b="1" dirty="0">
                <a:latin typeface="Times New Roman" panose="02020603050405020304" pitchFamily="18" charset="0"/>
                <a:cs typeface="Times New Roman" panose="02020603050405020304" pitchFamily="18" charset="0"/>
              </a:rPr>
              <a:t>, the applicant and SDCC.</a:t>
            </a: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81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65723" y="2836983"/>
            <a:ext cx="8299939" cy="1569660"/>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2">
                    <a:lumMod val="75000"/>
                  </a:schemeClr>
                </a:solidFill>
                <a:latin typeface="Times New Roman" panose="02020603050405020304" pitchFamily="18" charset="0"/>
                <a:cs typeface="Times New Roman" panose="02020603050405020304" pitchFamily="18" charset="0"/>
              </a:rPr>
              <a:t> Ref:SHD3ABP-306705-20 </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Airton </a:t>
            </a:r>
            <a:r>
              <a:rPr lang="en-IE" sz="3200" dirty="0" err="1">
                <a:solidFill>
                  <a:schemeClr val="bg2">
                    <a:lumMod val="75000"/>
                  </a:schemeClr>
                </a:solidFill>
                <a:latin typeface="Times New Roman" panose="02020603050405020304" pitchFamily="18" charset="0"/>
                <a:cs typeface="Times New Roman" panose="02020603050405020304" pitchFamily="18" charset="0"/>
              </a:rPr>
              <a:t>rd</a:t>
            </a:r>
            <a:r>
              <a:rPr lang="en-IE" sz="3200" dirty="0">
                <a:solidFill>
                  <a:schemeClr val="bg2">
                    <a:lumMod val="75000"/>
                  </a:schemeClr>
                </a:solidFill>
                <a:latin typeface="Times New Roman" panose="02020603050405020304" pitchFamily="18" charset="0"/>
                <a:cs typeface="Times New Roman" panose="02020603050405020304" pitchFamily="18" charset="0"/>
              </a:rPr>
              <a:t>, Greenhills </a:t>
            </a:r>
            <a:r>
              <a:rPr lang="en-IE" sz="3200" dirty="0" err="1">
                <a:solidFill>
                  <a:schemeClr val="bg2">
                    <a:lumMod val="75000"/>
                  </a:schemeClr>
                </a:solidFill>
                <a:latin typeface="Times New Roman" panose="02020603050405020304" pitchFamily="18" charset="0"/>
                <a:cs typeface="Times New Roman" panose="02020603050405020304" pitchFamily="18" charset="0"/>
              </a:rPr>
              <a:t>road,Tallaght</a:t>
            </a:r>
            <a:endParaRPr lang="en-IE" sz="3200" dirty="0">
              <a:solidFill>
                <a:schemeClr val="bg2">
                  <a:lumMod val="75000"/>
                </a:schemeClr>
              </a:solidFill>
              <a:latin typeface="Times New Roman" panose="02020603050405020304" pitchFamily="18" charset="0"/>
              <a:cs typeface="Times New Roman" panose="02020603050405020304" pitchFamily="18" charset="0"/>
            </a:endParaRPr>
          </a:p>
          <a:p>
            <a:r>
              <a:rPr lang="en-IE" sz="3200" dirty="0">
                <a:solidFill>
                  <a:schemeClr val="bg2">
                    <a:lumMod val="75000"/>
                  </a:schemeClr>
                </a:solidFill>
                <a:latin typeface="Times New Roman" panose="02020603050405020304" pitchFamily="18" charset="0"/>
                <a:cs typeface="Times New Roman" panose="02020603050405020304" pitchFamily="18" charset="0"/>
              </a:rPr>
              <a:t>Presentation to Tallaght </a:t>
            </a:r>
            <a:r>
              <a:rPr lang="en-IE" sz="3200">
                <a:solidFill>
                  <a:schemeClr val="bg2">
                    <a:lumMod val="75000"/>
                  </a:schemeClr>
                </a:solidFill>
                <a:latin typeface="Times New Roman" panose="02020603050405020304" pitchFamily="18" charset="0"/>
                <a:cs typeface="Times New Roman" panose="02020603050405020304" pitchFamily="18" charset="0"/>
              </a:rPr>
              <a:t>ACM 25</a:t>
            </a:r>
            <a:r>
              <a:rPr lang="en-IE" sz="3200" baseline="30000">
                <a:solidFill>
                  <a:schemeClr val="bg2">
                    <a:lumMod val="75000"/>
                  </a:schemeClr>
                </a:solidFill>
                <a:latin typeface="Times New Roman" panose="02020603050405020304" pitchFamily="18" charset="0"/>
                <a:cs typeface="Times New Roman" panose="02020603050405020304" pitchFamily="18" charset="0"/>
              </a:rPr>
              <a:t>th</a:t>
            </a:r>
            <a:r>
              <a:rPr lang="en-IE" sz="3200">
                <a:solidFill>
                  <a:schemeClr val="bg2">
                    <a:lumMod val="75000"/>
                  </a:schemeClr>
                </a:solidFill>
                <a:latin typeface="Times New Roman" panose="02020603050405020304" pitchFamily="18" charset="0"/>
                <a:cs typeface="Times New Roman" panose="02020603050405020304" pitchFamily="18" charset="0"/>
              </a:rPr>
              <a:t> May 2020</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Jim Johnston </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3635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4" y="1531215"/>
            <a:ext cx="4148880"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SHD Lodged with ABP on 19/02/20</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5 Week </a:t>
            </a:r>
            <a:r>
              <a:rPr lang="en-IE" sz="1600" b="1" dirty="0" err="1">
                <a:latin typeface="Times New Roman" panose="02020603050405020304" pitchFamily="18" charset="0"/>
                <a:cs typeface="Times New Roman" panose="02020603050405020304" pitchFamily="18" charset="0"/>
              </a:rPr>
              <a:t>Obs</a:t>
            </a:r>
            <a:r>
              <a:rPr lang="en-IE" sz="1600" b="1" dirty="0">
                <a:latin typeface="Times New Roman" panose="02020603050405020304" pitchFamily="18" charset="0"/>
                <a:cs typeface="Times New Roman" panose="02020603050405020304" pitchFamily="18" charset="0"/>
              </a:rPr>
              <a:t> by 5.30pm 23/03/20</a:t>
            </a: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8 </a:t>
            </a:r>
            <a:r>
              <a:rPr lang="en-IE" sz="1600" b="1" dirty="0" err="1">
                <a:latin typeface="Times New Roman" panose="02020603050405020304" pitchFamily="18" charset="0"/>
                <a:cs typeface="Times New Roman" panose="02020603050405020304" pitchFamily="18" charset="0"/>
              </a:rPr>
              <a:t>Wks</a:t>
            </a:r>
            <a:r>
              <a:rPr lang="en-IE" sz="1600" b="1" dirty="0">
                <a:latin typeface="Times New Roman" panose="02020603050405020304" pitchFamily="18" charset="0"/>
                <a:cs typeface="Times New Roman" panose="02020603050405020304" pitchFamily="18" charset="0"/>
              </a:rPr>
              <a:t> SDCC report due to </a:t>
            </a:r>
            <a:r>
              <a:rPr lang="en-IE" sz="1600" b="1">
                <a:latin typeface="Times New Roman" panose="02020603050405020304" pitchFamily="18" charset="0"/>
                <a:cs typeface="Times New Roman" panose="02020603050405020304" pitchFamily="18" charset="0"/>
              </a:rPr>
              <a:t>ABP  07/05/20 </a:t>
            </a:r>
            <a:endParaRPr lang="en-IE" sz="1600" b="1"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16 Week Decision Issued by ABP 08/06/20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273616"/>
            <a:ext cx="4298524" cy="1600438"/>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S.247 pre-planning meeting held with SDCC on 03/05/19 (SHD1-SPP015/19)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pre-planning meeting was held on 07/10/19 with An Bord </a:t>
            </a:r>
            <a:r>
              <a:rPr lang="en-IE" sz="1600" b="1" dirty="0" err="1">
                <a:latin typeface="Times New Roman" panose="02020603050405020304" pitchFamily="18" charset="0"/>
                <a:cs typeface="Times New Roman" panose="02020603050405020304" pitchFamily="18" charset="0"/>
              </a:rPr>
              <a:t>Pleanala</a:t>
            </a:r>
            <a:r>
              <a:rPr lang="en-IE" sz="1600" b="1" dirty="0">
                <a:latin typeface="Times New Roman" panose="02020603050405020304" pitchFamily="18" charset="0"/>
                <a:cs typeface="Times New Roman" panose="02020603050405020304" pitchFamily="18" charset="0"/>
              </a:rPr>
              <a:t>, the applicant and SDCC.</a:t>
            </a:r>
          </a:p>
        </p:txBody>
      </p:sp>
    </p:spTree>
    <p:extLst>
      <p:ext uri="{BB962C8B-B14F-4D97-AF65-F5344CB8AC3E}">
        <p14:creationId xmlns:p14="http://schemas.microsoft.com/office/powerpoint/2010/main" val="260061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E621B-D9CB-4ECD-AF88-DA81B13FD29E}"/>
              </a:ext>
            </a:extLst>
          </p:cNvPr>
          <p:cNvPicPr>
            <a:picLocks noChangeAspect="1"/>
          </p:cNvPicPr>
          <p:nvPr/>
        </p:nvPicPr>
        <p:blipFill>
          <a:blip r:embed="rId2"/>
          <a:stretch>
            <a:fillRect/>
          </a:stretch>
        </p:blipFill>
        <p:spPr>
          <a:xfrm>
            <a:off x="866775" y="1157287"/>
            <a:ext cx="7410450" cy="4543425"/>
          </a:xfrm>
          <a:prstGeom prst="rect">
            <a:avLst/>
          </a:prstGeom>
        </p:spPr>
      </p:pic>
    </p:spTree>
    <p:extLst>
      <p:ext uri="{BB962C8B-B14F-4D97-AF65-F5344CB8AC3E}">
        <p14:creationId xmlns:p14="http://schemas.microsoft.com/office/powerpoint/2010/main" val="163256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4C5AE8-419D-490B-BC5E-0D71C814ED00}"/>
              </a:ext>
            </a:extLst>
          </p:cNvPr>
          <p:cNvPicPr>
            <a:picLocks noChangeAspect="1"/>
          </p:cNvPicPr>
          <p:nvPr/>
        </p:nvPicPr>
        <p:blipFill>
          <a:blip r:embed="rId2"/>
          <a:stretch>
            <a:fillRect/>
          </a:stretch>
        </p:blipFill>
        <p:spPr>
          <a:xfrm>
            <a:off x="370533" y="0"/>
            <a:ext cx="8402934" cy="6858000"/>
          </a:xfrm>
          <a:prstGeom prst="rect">
            <a:avLst/>
          </a:prstGeom>
        </p:spPr>
      </p:pic>
    </p:spTree>
    <p:extLst>
      <p:ext uri="{BB962C8B-B14F-4D97-AF65-F5344CB8AC3E}">
        <p14:creationId xmlns:p14="http://schemas.microsoft.com/office/powerpoint/2010/main" val="103944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078787"/>
            <a:ext cx="8924204" cy="6617196"/>
          </a:xfrm>
          <a:prstGeom prst="rect">
            <a:avLst/>
          </a:prstGeom>
          <a:noFill/>
        </p:spPr>
        <p:txBody>
          <a:bodyPr wrap="square" rtlCol="0">
            <a:spAutoFit/>
          </a:bodyPr>
          <a:lstStyle/>
          <a:p>
            <a:r>
              <a:rPr lang="en-IE" b="1" dirty="0">
                <a:solidFill>
                  <a:schemeClr val="accent1">
                    <a:lumMod val="75000"/>
                  </a:schemeClr>
                </a:solidFill>
                <a:latin typeface="Times New Roman" panose="02020603050405020304" pitchFamily="18" charset="0"/>
                <a:cs typeface="Times New Roman" panose="02020603050405020304" pitchFamily="18" charset="0"/>
              </a:rPr>
              <a:t>Proposed Development </a:t>
            </a:r>
            <a:r>
              <a:rPr lang="en-IE" b="1" dirty="0" err="1">
                <a:solidFill>
                  <a:schemeClr val="accent1">
                    <a:lumMod val="75000"/>
                  </a:schemeClr>
                </a:solidFill>
                <a:latin typeface="Times New Roman" panose="02020603050405020304" pitchFamily="18" charset="0"/>
                <a:cs typeface="Times New Roman" panose="02020603050405020304" pitchFamily="18" charset="0"/>
              </a:rPr>
              <a:t>Gallaghers</a:t>
            </a:r>
            <a:r>
              <a:rPr lang="en-IE" b="1" dirty="0">
                <a:solidFill>
                  <a:schemeClr val="accent1">
                    <a:lumMod val="75000"/>
                  </a:schemeClr>
                </a:solidFill>
                <a:latin typeface="Times New Roman" panose="02020603050405020304" pitchFamily="18" charset="0"/>
                <a:cs typeface="Times New Roman" panose="02020603050405020304" pitchFamily="18" charset="0"/>
              </a:rPr>
              <a:t>:</a:t>
            </a:r>
            <a:endParaRPr lang="en-IE"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Demolition of existing factory/warehouse buildings on site (total floor area c.10,076.8 sqm).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Construction of </a:t>
            </a:r>
            <a:r>
              <a:rPr lang="en-IE" sz="1600" b="1" u="sng" dirty="0">
                <a:latin typeface="Times New Roman" panose="02020603050405020304" pitchFamily="18" charset="0"/>
                <a:cs typeface="Times New Roman" panose="02020603050405020304" pitchFamily="18" charset="0"/>
              </a:rPr>
              <a:t>502 apartments</a:t>
            </a:r>
            <a:r>
              <a:rPr lang="en-IE" sz="1600" b="1" dirty="0">
                <a:latin typeface="Times New Roman" panose="02020603050405020304" pitchFamily="18" charset="0"/>
                <a:cs typeface="Times New Roman" panose="02020603050405020304" pitchFamily="18" charset="0"/>
              </a:rPr>
              <a:t> (comprising 197 1-bed; 257  2-bed; and 48 3-bed units) within 6 blocks ranging in height from 4 to 8 storeys. All residential units provided with associated private balconies/terraces to the north/south/east/west elevations.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Provision of residential amenity facilities, 3 retail units, creche, and services/bin store areas (total non-residential floor area c.1,839 </a:t>
            </a:r>
            <a:r>
              <a:rPr lang="en-IE" sz="1600" b="1" dirty="0" err="1">
                <a:latin typeface="Times New Roman" panose="02020603050405020304" pitchFamily="18" charset="0"/>
                <a:cs typeface="Times New Roman" panose="02020603050405020304" pitchFamily="18" charset="0"/>
              </a:rPr>
              <a:t>sq.m</a:t>
            </a:r>
            <a:r>
              <a:rPr lang="en-IE" sz="16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 total of 202 car parking spaces (at basement and </a:t>
            </a:r>
            <a:r>
              <a:rPr lang="en-IE" sz="1600" b="1" dirty="0" err="1">
                <a:latin typeface="Times New Roman" panose="02020603050405020304" pitchFamily="18" charset="0"/>
                <a:cs typeface="Times New Roman" panose="02020603050405020304" pitchFamily="18" charset="0"/>
              </a:rPr>
              <a:t>undercroft</a:t>
            </a:r>
            <a:r>
              <a:rPr lang="en-IE" sz="1600" b="1" dirty="0">
                <a:latin typeface="Times New Roman" panose="02020603050405020304" pitchFamily="18" charset="0"/>
                <a:cs typeface="Times New Roman" panose="02020603050405020304" pitchFamily="18" charset="0"/>
              </a:rPr>
              <a:t> levels) and 584 bicycle parking spaces.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Vehicular/pedestrian/cyclist accesses from Greenhills Road and Airton Road. Provision of road improvements and pedestrian crossings.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All associated site development works, open spaces, landscaping, boundary treatments, plant areas, </a:t>
            </a:r>
            <a:r>
              <a:rPr lang="en-IE" sz="1600" b="1" dirty="0" err="1">
                <a:latin typeface="Times New Roman" panose="02020603050405020304" pitchFamily="18" charset="0"/>
                <a:cs typeface="Times New Roman" panose="02020603050405020304" pitchFamily="18" charset="0"/>
              </a:rPr>
              <a:t>pv</a:t>
            </a:r>
            <a:r>
              <a:rPr lang="en-IE" sz="1600" b="1" dirty="0">
                <a:latin typeface="Times New Roman" panose="02020603050405020304" pitchFamily="18" charset="0"/>
                <a:cs typeface="Times New Roman" panose="02020603050405020304" pitchFamily="18" charset="0"/>
              </a:rPr>
              <a:t> panels (at roof level), waste management areas, and services provision (including ESB substations).  </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An EIA has been prepared in respect of the proposed development.</a:t>
            </a:r>
            <a:r>
              <a:rPr lang="en-IE" b="1" dirty="0"/>
              <a:t> </a:t>
            </a:r>
          </a:p>
          <a:p>
            <a:endParaRPr lang="en-IE" b="1" dirty="0">
              <a:latin typeface="Times New Roman" panose="02020603050405020304" pitchFamily="18" charset="0"/>
              <a:cs typeface="Times New Roman" panose="02020603050405020304" pitchFamily="18" charset="0"/>
            </a:endParaRPr>
          </a:p>
          <a:p>
            <a:endParaRPr lang="en-IE"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400" b="1" dirty="0">
              <a:latin typeface="Times New Roman" panose="02020603050405020304" pitchFamily="18" charset="0"/>
              <a:cs typeface="Times New Roman" panose="02020603050405020304" pitchFamily="18" charset="0"/>
            </a:endParaRP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4289861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8E3CC-B808-4EDE-B7FF-46CA81604C4D}"/>
              </a:ext>
            </a:extLst>
          </p:cNvPr>
          <p:cNvPicPr>
            <a:picLocks noChangeAspect="1"/>
          </p:cNvPicPr>
          <p:nvPr/>
        </p:nvPicPr>
        <p:blipFill>
          <a:blip r:embed="rId2"/>
          <a:stretch>
            <a:fillRect/>
          </a:stretch>
        </p:blipFill>
        <p:spPr>
          <a:xfrm>
            <a:off x="819150" y="100012"/>
            <a:ext cx="7505700" cy="6657975"/>
          </a:xfrm>
          <a:prstGeom prst="rect">
            <a:avLst/>
          </a:prstGeom>
        </p:spPr>
      </p:pic>
    </p:spTree>
    <p:extLst>
      <p:ext uri="{BB962C8B-B14F-4D97-AF65-F5344CB8AC3E}">
        <p14:creationId xmlns:p14="http://schemas.microsoft.com/office/powerpoint/2010/main" val="1037621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89DDE2-D9D2-4FB5-998B-F496D53EF0BA}"/>
              </a:ext>
            </a:extLst>
          </p:cNvPr>
          <p:cNvPicPr>
            <a:picLocks noChangeAspect="1"/>
          </p:cNvPicPr>
          <p:nvPr/>
        </p:nvPicPr>
        <p:blipFill>
          <a:blip r:embed="rId2"/>
          <a:stretch>
            <a:fillRect/>
          </a:stretch>
        </p:blipFill>
        <p:spPr>
          <a:xfrm>
            <a:off x="985837" y="581025"/>
            <a:ext cx="7172325" cy="5695950"/>
          </a:xfrm>
          <a:prstGeom prst="rect">
            <a:avLst/>
          </a:prstGeom>
        </p:spPr>
      </p:pic>
    </p:spTree>
    <p:extLst>
      <p:ext uri="{BB962C8B-B14F-4D97-AF65-F5344CB8AC3E}">
        <p14:creationId xmlns:p14="http://schemas.microsoft.com/office/powerpoint/2010/main" val="1743121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pic>
        <p:nvPicPr>
          <p:cNvPr id="2" name="Picture 1">
            <a:extLst>
              <a:ext uri="{FF2B5EF4-FFF2-40B4-BE49-F238E27FC236}">
                <a16:creationId xmlns:a16="http://schemas.microsoft.com/office/drawing/2014/main" id="{5B0CACF6-FEEE-4F6B-AF43-368452D3689A}"/>
              </a:ext>
            </a:extLst>
          </p:cNvPr>
          <p:cNvPicPr>
            <a:picLocks noChangeAspect="1"/>
          </p:cNvPicPr>
          <p:nvPr/>
        </p:nvPicPr>
        <p:blipFill>
          <a:blip r:embed="rId4"/>
          <a:stretch>
            <a:fillRect/>
          </a:stretch>
        </p:blipFill>
        <p:spPr>
          <a:xfrm>
            <a:off x="0" y="471177"/>
            <a:ext cx="9144000" cy="5915645"/>
          </a:xfrm>
          <a:prstGeom prst="rect">
            <a:avLst/>
          </a:prstGeom>
        </p:spPr>
      </p:pic>
    </p:spTree>
    <p:extLst>
      <p:ext uri="{BB962C8B-B14F-4D97-AF65-F5344CB8AC3E}">
        <p14:creationId xmlns:p14="http://schemas.microsoft.com/office/powerpoint/2010/main" val="75863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pic>
        <p:nvPicPr>
          <p:cNvPr id="3" name="Picture 2">
            <a:extLst>
              <a:ext uri="{FF2B5EF4-FFF2-40B4-BE49-F238E27FC236}">
                <a16:creationId xmlns:a16="http://schemas.microsoft.com/office/drawing/2014/main" id="{B2D23E49-9948-4D5C-948B-754558F97BE7}"/>
              </a:ext>
            </a:extLst>
          </p:cNvPr>
          <p:cNvPicPr>
            <a:picLocks noChangeAspect="1"/>
          </p:cNvPicPr>
          <p:nvPr/>
        </p:nvPicPr>
        <p:blipFill>
          <a:blip r:embed="rId4"/>
          <a:stretch>
            <a:fillRect/>
          </a:stretch>
        </p:blipFill>
        <p:spPr>
          <a:xfrm>
            <a:off x="1481137" y="518127"/>
            <a:ext cx="6181725" cy="5800725"/>
          </a:xfrm>
          <a:prstGeom prst="rect">
            <a:avLst/>
          </a:prstGeom>
        </p:spPr>
      </p:pic>
    </p:spTree>
    <p:extLst>
      <p:ext uri="{BB962C8B-B14F-4D97-AF65-F5344CB8AC3E}">
        <p14:creationId xmlns:p14="http://schemas.microsoft.com/office/powerpoint/2010/main" val="2516798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06E16-886B-4D1C-8839-C79C253DBAD5}"/>
              </a:ext>
            </a:extLst>
          </p:cNvPr>
          <p:cNvPicPr>
            <a:picLocks noChangeAspect="1"/>
          </p:cNvPicPr>
          <p:nvPr/>
        </p:nvPicPr>
        <p:blipFill>
          <a:blip r:embed="rId2"/>
          <a:stretch>
            <a:fillRect/>
          </a:stretch>
        </p:blipFill>
        <p:spPr>
          <a:xfrm>
            <a:off x="0" y="541180"/>
            <a:ext cx="9144000" cy="5775640"/>
          </a:xfrm>
          <a:prstGeom prst="rect">
            <a:avLst/>
          </a:prstGeom>
        </p:spPr>
      </p:pic>
    </p:spTree>
    <p:extLst>
      <p:ext uri="{BB962C8B-B14F-4D97-AF65-F5344CB8AC3E}">
        <p14:creationId xmlns:p14="http://schemas.microsoft.com/office/powerpoint/2010/main" val="696694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19249-D94A-4765-A6D0-1C38E14D368E}"/>
              </a:ext>
            </a:extLst>
          </p:cNvPr>
          <p:cNvPicPr>
            <a:picLocks noChangeAspect="1"/>
          </p:cNvPicPr>
          <p:nvPr/>
        </p:nvPicPr>
        <p:blipFill>
          <a:blip r:embed="rId2"/>
          <a:stretch>
            <a:fillRect/>
          </a:stretch>
        </p:blipFill>
        <p:spPr>
          <a:xfrm>
            <a:off x="0" y="617899"/>
            <a:ext cx="9144000" cy="5622202"/>
          </a:xfrm>
          <a:prstGeom prst="rect">
            <a:avLst/>
          </a:prstGeom>
        </p:spPr>
      </p:pic>
    </p:spTree>
    <p:extLst>
      <p:ext uri="{BB962C8B-B14F-4D97-AF65-F5344CB8AC3E}">
        <p14:creationId xmlns:p14="http://schemas.microsoft.com/office/powerpoint/2010/main" val="1800871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DADCD-98FD-499B-AA87-C20C0C9CD746}"/>
              </a:ext>
            </a:extLst>
          </p:cNvPr>
          <p:cNvPicPr>
            <a:picLocks noChangeAspect="1"/>
          </p:cNvPicPr>
          <p:nvPr/>
        </p:nvPicPr>
        <p:blipFill>
          <a:blip r:embed="rId2"/>
          <a:stretch>
            <a:fillRect/>
          </a:stretch>
        </p:blipFill>
        <p:spPr>
          <a:xfrm>
            <a:off x="0" y="832214"/>
            <a:ext cx="9144000" cy="5193571"/>
          </a:xfrm>
          <a:prstGeom prst="rect">
            <a:avLst/>
          </a:prstGeom>
        </p:spPr>
      </p:pic>
    </p:spTree>
    <p:extLst>
      <p:ext uri="{BB962C8B-B14F-4D97-AF65-F5344CB8AC3E}">
        <p14:creationId xmlns:p14="http://schemas.microsoft.com/office/powerpoint/2010/main" val="1184828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ED743-5327-4852-994D-D82FA887793A}"/>
              </a:ext>
            </a:extLst>
          </p:cNvPr>
          <p:cNvPicPr>
            <a:picLocks noChangeAspect="1"/>
          </p:cNvPicPr>
          <p:nvPr/>
        </p:nvPicPr>
        <p:blipFill>
          <a:blip r:embed="rId2"/>
          <a:stretch>
            <a:fillRect/>
          </a:stretch>
        </p:blipFill>
        <p:spPr>
          <a:xfrm>
            <a:off x="0" y="615461"/>
            <a:ext cx="9144000" cy="5627077"/>
          </a:xfrm>
          <a:prstGeom prst="rect">
            <a:avLst/>
          </a:prstGeom>
        </p:spPr>
      </p:pic>
    </p:spTree>
    <p:extLst>
      <p:ext uri="{BB962C8B-B14F-4D97-AF65-F5344CB8AC3E}">
        <p14:creationId xmlns:p14="http://schemas.microsoft.com/office/powerpoint/2010/main" val="857682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D1AE6-3021-45E3-8E31-085B2A0AFE5B}"/>
              </a:ext>
            </a:extLst>
          </p:cNvPr>
          <p:cNvPicPr>
            <a:picLocks noChangeAspect="1"/>
          </p:cNvPicPr>
          <p:nvPr/>
        </p:nvPicPr>
        <p:blipFill>
          <a:blip r:embed="rId2"/>
          <a:stretch>
            <a:fillRect/>
          </a:stretch>
        </p:blipFill>
        <p:spPr>
          <a:xfrm>
            <a:off x="0" y="653463"/>
            <a:ext cx="9144000" cy="5551073"/>
          </a:xfrm>
          <a:prstGeom prst="rect">
            <a:avLst/>
          </a:prstGeom>
        </p:spPr>
      </p:pic>
    </p:spTree>
    <p:extLst>
      <p:ext uri="{BB962C8B-B14F-4D97-AF65-F5344CB8AC3E}">
        <p14:creationId xmlns:p14="http://schemas.microsoft.com/office/powerpoint/2010/main" val="287430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C178C-5D34-4D87-8EA2-1B88D23E5BBB}"/>
              </a:ext>
            </a:extLst>
          </p:cNvPr>
          <p:cNvPicPr>
            <a:picLocks noChangeAspect="1"/>
          </p:cNvPicPr>
          <p:nvPr/>
        </p:nvPicPr>
        <p:blipFill>
          <a:blip r:embed="rId2"/>
          <a:stretch>
            <a:fillRect/>
          </a:stretch>
        </p:blipFill>
        <p:spPr>
          <a:xfrm>
            <a:off x="0" y="947670"/>
            <a:ext cx="9144000" cy="4962659"/>
          </a:xfrm>
          <a:prstGeom prst="rect">
            <a:avLst/>
          </a:prstGeom>
        </p:spPr>
      </p:pic>
    </p:spTree>
    <p:extLst>
      <p:ext uri="{BB962C8B-B14F-4D97-AF65-F5344CB8AC3E}">
        <p14:creationId xmlns:p14="http://schemas.microsoft.com/office/powerpoint/2010/main" val="1851748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DD185-A29B-4E32-8475-4007AB7AD7C4}"/>
              </a:ext>
            </a:extLst>
          </p:cNvPr>
          <p:cNvPicPr>
            <a:picLocks noChangeAspect="1"/>
          </p:cNvPicPr>
          <p:nvPr/>
        </p:nvPicPr>
        <p:blipFill>
          <a:blip r:embed="rId2"/>
          <a:stretch>
            <a:fillRect/>
          </a:stretch>
        </p:blipFill>
        <p:spPr>
          <a:xfrm>
            <a:off x="0" y="840827"/>
            <a:ext cx="9144000" cy="5176345"/>
          </a:xfrm>
          <a:prstGeom prst="rect">
            <a:avLst/>
          </a:prstGeom>
        </p:spPr>
      </p:pic>
    </p:spTree>
    <p:extLst>
      <p:ext uri="{BB962C8B-B14F-4D97-AF65-F5344CB8AC3E}">
        <p14:creationId xmlns:p14="http://schemas.microsoft.com/office/powerpoint/2010/main" val="3534351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C3AE2-D5F8-421A-AD87-53405534D26A}"/>
              </a:ext>
            </a:extLst>
          </p:cNvPr>
          <p:cNvPicPr>
            <a:picLocks noChangeAspect="1"/>
          </p:cNvPicPr>
          <p:nvPr/>
        </p:nvPicPr>
        <p:blipFill>
          <a:blip r:embed="rId2"/>
          <a:stretch>
            <a:fillRect/>
          </a:stretch>
        </p:blipFill>
        <p:spPr>
          <a:xfrm>
            <a:off x="0" y="841304"/>
            <a:ext cx="9144000" cy="5175391"/>
          </a:xfrm>
          <a:prstGeom prst="rect">
            <a:avLst/>
          </a:prstGeom>
        </p:spPr>
      </p:pic>
    </p:spTree>
    <p:extLst>
      <p:ext uri="{BB962C8B-B14F-4D97-AF65-F5344CB8AC3E}">
        <p14:creationId xmlns:p14="http://schemas.microsoft.com/office/powerpoint/2010/main" val="1954653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9F316-0680-4D23-B8A9-786C81494AE7}"/>
              </a:ext>
            </a:extLst>
          </p:cNvPr>
          <p:cNvPicPr>
            <a:picLocks noChangeAspect="1"/>
          </p:cNvPicPr>
          <p:nvPr/>
        </p:nvPicPr>
        <p:blipFill>
          <a:blip r:embed="rId2"/>
          <a:stretch>
            <a:fillRect/>
          </a:stretch>
        </p:blipFill>
        <p:spPr>
          <a:xfrm>
            <a:off x="0" y="742444"/>
            <a:ext cx="9144000" cy="5373112"/>
          </a:xfrm>
          <a:prstGeom prst="rect">
            <a:avLst/>
          </a:prstGeom>
        </p:spPr>
      </p:pic>
    </p:spTree>
    <p:extLst>
      <p:ext uri="{BB962C8B-B14F-4D97-AF65-F5344CB8AC3E}">
        <p14:creationId xmlns:p14="http://schemas.microsoft.com/office/powerpoint/2010/main" val="1671605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DCFB2-9213-4B25-AFB4-32FE536C4AB8}"/>
              </a:ext>
            </a:extLst>
          </p:cNvPr>
          <p:cNvPicPr>
            <a:picLocks noChangeAspect="1"/>
          </p:cNvPicPr>
          <p:nvPr/>
        </p:nvPicPr>
        <p:blipFill>
          <a:blip r:embed="rId2"/>
          <a:stretch>
            <a:fillRect/>
          </a:stretch>
        </p:blipFill>
        <p:spPr>
          <a:xfrm>
            <a:off x="0" y="607376"/>
            <a:ext cx="9144000" cy="5643247"/>
          </a:xfrm>
          <a:prstGeom prst="rect">
            <a:avLst/>
          </a:prstGeom>
        </p:spPr>
      </p:pic>
    </p:spTree>
    <p:extLst>
      <p:ext uri="{BB962C8B-B14F-4D97-AF65-F5344CB8AC3E}">
        <p14:creationId xmlns:p14="http://schemas.microsoft.com/office/powerpoint/2010/main" val="2396312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7694" y="1081995"/>
            <a:ext cx="9001172" cy="6401753"/>
          </a:xfrm>
          <a:prstGeom prst="rect">
            <a:avLst/>
          </a:prstGeom>
          <a:noFill/>
        </p:spPr>
        <p:txBody>
          <a:bodyPr wrap="square" rtlCol="0">
            <a:spAutoFit/>
          </a:bodyPr>
          <a:lstStyle/>
          <a:p>
            <a:r>
              <a:rPr lang="en-IE" sz="1600" b="1" dirty="0">
                <a:solidFill>
                  <a:schemeClr val="accent1">
                    <a:lumMod val="75000"/>
                  </a:schemeClr>
                </a:solidFill>
                <a:latin typeface="Times New Roman" panose="02020603050405020304" pitchFamily="18" charset="0"/>
                <a:cs typeface="Times New Roman" panose="02020603050405020304" pitchFamily="18" charset="0"/>
              </a:rPr>
              <a:t>Proposed Development </a:t>
            </a:r>
          </a:p>
          <a:p>
            <a:r>
              <a:rPr lang="en-IE" sz="1200" dirty="0">
                <a:latin typeface="Times New Roman" panose="02020603050405020304" pitchFamily="18" charset="0"/>
                <a:cs typeface="Times New Roman" panose="02020603050405020304" pitchFamily="18" charset="0"/>
              </a:rPr>
              <a:t>A) </a:t>
            </a:r>
            <a:r>
              <a:rPr lang="en-IE" sz="1200" b="1" u="sng" dirty="0">
                <a:latin typeface="Times New Roman" panose="02020603050405020304" pitchFamily="18" charset="0"/>
                <a:cs typeface="Times New Roman" panose="02020603050405020304" pitchFamily="18" charset="0"/>
              </a:rPr>
              <a:t>353 apartments</a:t>
            </a:r>
            <a:r>
              <a:rPr lang="en-IE" sz="1200" dirty="0">
                <a:latin typeface="Times New Roman" panose="02020603050405020304" pitchFamily="18" charset="0"/>
                <a:cs typeface="Times New Roman" panose="02020603050405020304" pitchFamily="18" charset="0"/>
              </a:rPr>
              <a:t> in 7 blocks (with balconies or terraces [including communal terraces]) with the following mix: </a:t>
            </a:r>
          </a:p>
          <a:p>
            <a:pPr lvl="0"/>
            <a:r>
              <a:rPr lang="en-IE" sz="1200" dirty="0">
                <a:latin typeface="Times New Roman" panose="02020603050405020304" pitchFamily="18" charset="0"/>
                <a:cs typeface="Times New Roman" panose="02020603050405020304" pitchFamily="18" charset="0"/>
              </a:rPr>
              <a:t>22 no. studio,  65 no. 1 bedroom,  242 no. 2 bedroom,  24 no. 3 bedroom </a:t>
            </a:r>
          </a:p>
          <a:p>
            <a:pPr lvl="0"/>
            <a:r>
              <a:rPr lang="en-IE" sz="1200" dirty="0">
                <a:latin typeface="Times New Roman" panose="02020603050405020304" pitchFamily="18" charset="0"/>
                <a:cs typeface="Times New Roman" panose="02020603050405020304" pitchFamily="18" charset="0"/>
              </a:rPr>
              <a:t>Block 1 (6 storeys with a part 7 storey level) of 57 no. apartments; </a:t>
            </a:r>
          </a:p>
          <a:p>
            <a:pPr lvl="0"/>
            <a:r>
              <a:rPr lang="en-IE" sz="1200" dirty="0">
                <a:latin typeface="Times New Roman" panose="02020603050405020304" pitchFamily="18" charset="0"/>
                <a:cs typeface="Times New Roman" panose="02020603050405020304" pitchFamily="18" charset="0"/>
              </a:rPr>
              <a:t>Block 2 is (6 storeys with a part 7 storey level) of 47 no. apartments; </a:t>
            </a:r>
          </a:p>
          <a:p>
            <a:pPr lvl="0"/>
            <a:r>
              <a:rPr lang="en-IE" sz="1200" dirty="0">
                <a:latin typeface="Times New Roman" panose="02020603050405020304" pitchFamily="18" charset="0"/>
                <a:cs typeface="Times New Roman" panose="02020603050405020304" pitchFamily="18" charset="0"/>
              </a:rPr>
              <a:t>Block 3 (6 storeys over </a:t>
            </a:r>
            <a:r>
              <a:rPr lang="en-IE" sz="1200" dirty="0" err="1">
                <a:latin typeface="Times New Roman" panose="02020603050405020304" pitchFamily="18" charset="0"/>
                <a:cs typeface="Times New Roman" panose="02020603050405020304" pitchFamily="18" charset="0"/>
              </a:rPr>
              <a:t>undercroft</a:t>
            </a:r>
            <a:r>
              <a:rPr lang="en-IE" sz="1200" dirty="0">
                <a:latin typeface="Times New Roman" panose="02020603050405020304" pitchFamily="18" charset="0"/>
                <a:cs typeface="Times New Roman" panose="02020603050405020304" pitchFamily="18" charset="0"/>
              </a:rPr>
              <a:t>/semi-basement with a part 7 storey level) of 56 no. apartments with car parking and ancillary plant/storage at basement level; </a:t>
            </a:r>
          </a:p>
          <a:p>
            <a:pPr lvl="0"/>
            <a:r>
              <a:rPr lang="en-IE" sz="1200" dirty="0">
                <a:latin typeface="Times New Roman" panose="02020603050405020304" pitchFamily="18" charset="0"/>
                <a:cs typeface="Times New Roman" panose="02020603050405020304" pitchFamily="18" charset="0"/>
              </a:rPr>
              <a:t>Block 4 (6 storeys over </a:t>
            </a:r>
            <a:r>
              <a:rPr lang="en-IE" sz="1200" dirty="0" err="1">
                <a:latin typeface="Times New Roman" panose="02020603050405020304" pitchFamily="18" charset="0"/>
                <a:cs typeface="Times New Roman" panose="02020603050405020304" pitchFamily="18" charset="0"/>
              </a:rPr>
              <a:t>undercroft</a:t>
            </a:r>
            <a:r>
              <a:rPr lang="en-IE" sz="1200" dirty="0">
                <a:latin typeface="Times New Roman" panose="02020603050405020304" pitchFamily="18" charset="0"/>
                <a:cs typeface="Times New Roman" panose="02020603050405020304" pitchFamily="18" charset="0"/>
              </a:rPr>
              <a:t>/semi-basement with a part 7 storey level) of 56 no. apartments with car parking and ancillary plant/storage at basement level;</a:t>
            </a:r>
          </a:p>
          <a:p>
            <a:pPr lvl="0"/>
            <a:r>
              <a:rPr lang="en-IE" sz="1200" dirty="0">
                <a:latin typeface="Times New Roman" panose="02020603050405020304" pitchFamily="18" charset="0"/>
                <a:cs typeface="Times New Roman" panose="02020603050405020304" pitchFamily="18" charset="0"/>
              </a:rPr>
              <a:t>Block 5 (6 storeys with a part 7 storey level) of 47 no. apartments; </a:t>
            </a:r>
          </a:p>
          <a:p>
            <a:pPr lvl="0"/>
            <a:r>
              <a:rPr lang="en-IE" sz="1200" dirty="0">
                <a:latin typeface="Times New Roman" panose="02020603050405020304" pitchFamily="18" charset="0"/>
                <a:cs typeface="Times New Roman" panose="02020603050405020304" pitchFamily="18" charset="0"/>
              </a:rPr>
              <a:t>Block 6 (6 storeys over </a:t>
            </a:r>
            <a:r>
              <a:rPr lang="en-IE" sz="1200" dirty="0" err="1">
                <a:latin typeface="Times New Roman" panose="02020603050405020304" pitchFamily="18" charset="0"/>
                <a:cs typeface="Times New Roman" panose="02020603050405020304" pitchFamily="18" charset="0"/>
              </a:rPr>
              <a:t>undercroft</a:t>
            </a:r>
            <a:r>
              <a:rPr lang="en-IE" sz="1200" dirty="0">
                <a:latin typeface="Times New Roman" panose="02020603050405020304" pitchFamily="18" charset="0"/>
                <a:cs typeface="Times New Roman" panose="02020603050405020304" pitchFamily="18" charset="0"/>
              </a:rPr>
              <a:t>/semi-basement with a part 7 storey level) of 58 no. apartments with car parking and ancillary plant/storage at basement level;</a:t>
            </a:r>
          </a:p>
          <a:p>
            <a:pPr lvl="0"/>
            <a:r>
              <a:rPr lang="en-IE" sz="1200" dirty="0">
                <a:latin typeface="Times New Roman" panose="02020603050405020304" pitchFamily="18" charset="0"/>
                <a:cs typeface="Times New Roman" panose="02020603050405020304" pitchFamily="18" charset="0"/>
              </a:rPr>
              <a:t>Block 7 is 6 storeys of 32 no. apartments (creche of c. 587.8 sq. m at ground and first floor) with outdoor play area; </a:t>
            </a:r>
          </a:p>
          <a:p>
            <a:pPr lvl="0"/>
            <a:r>
              <a:rPr lang="en-IE" sz="1200" dirty="0">
                <a:latin typeface="Times New Roman" panose="02020603050405020304" pitchFamily="18" charset="0"/>
                <a:cs typeface="Times New Roman" panose="02020603050405020304" pitchFamily="18" charset="0"/>
              </a:rPr>
              <a:t>B) </a:t>
            </a:r>
            <a:r>
              <a:rPr lang="en-IE" sz="1200" b="1" u="sng" dirty="0">
                <a:latin typeface="Times New Roman" panose="02020603050405020304" pitchFamily="18" charset="0"/>
                <a:cs typeface="Times New Roman" panose="02020603050405020304" pitchFamily="18" charset="0"/>
              </a:rPr>
              <a:t>89 houses</a:t>
            </a:r>
            <a:r>
              <a:rPr lang="en-IE" sz="1200" dirty="0">
                <a:latin typeface="Times New Roman" panose="02020603050405020304" pitchFamily="18" charset="0"/>
                <a:cs typeface="Times New Roman" panose="02020603050405020304" pitchFamily="18" charset="0"/>
              </a:rPr>
              <a:t> (51 no. 2 bedroom, 20 no. 3 bedroom &amp; 18 no. 4 bedroom); House Types 1A, 2A, 4, 4A - 3 storey to front [2 storey to rear] remainder of house types 2 storey; </a:t>
            </a:r>
          </a:p>
          <a:p>
            <a:pPr lvl="0"/>
            <a:r>
              <a:rPr lang="en-IE" sz="1200" dirty="0">
                <a:latin typeface="Times New Roman" panose="02020603050405020304" pitchFamily="18" charset="0"/>
                <a:cs typeface="Times New Roman" panose="02020603050405020304" pitchFamily="18" charset="0"/>
              </a:rPr>
              <a:t>C) </a:t>
            </a:r>
            <a:r>
              <a:rPr lang="en-IE" sz="1200" b="1" u="sng" dirty="0">
                <a:latin typeface="Times New Roman" panose="02020603050405020304" pitchFamily="18" charset="0"/>
                <a:cs typeface="Times New Roman" panose="02020603050405020304" pitchFamily="18" charset="0"/>
              </a:rPr>
              <a:t>21 duplex apartments</a:t>
            </a:r>
            <a:r>
              <a:rPr lang="en-IE" sz="1200" dirty="0">
                <a:latin typeface="Times New Roman" panose="02020603050405020304" pitchFamily="18" charset="0"/>
                <a:cs typeface="Times New Roman" panose="02020603050405020304" pitchFamily="18" charset="0"/>
              </a:rPr>
              <a:t> (17 no. 2 bedroom &amp; 4 no. 3 bedroom) in 2 no. 3 storey buildings; </a:t>
            </a:r>
          </a:p>
          <a:p>
            <a:pPr lvl="0"/>
            <a:r>
              <a:rPr lang="en-IE" sz="1200" dirty="0">
                <a:latin typeface="Times New Roman" panose="02020603050405020304" pitchFamily="18" charset="0"/>
                <a:cs typeface="Times New Roman" panose="02020603050405020304" pitchFamily="18" charset="0"/>
              </a:rPr>
              <a:t>D) </a:t>
            </a:r>
            <a:r>
              <a:rPr lang="en-IE" sz="1200" b="1" u="sng" dirty="0">
                <a:latin typeface="Times New Roman" panose="02020603050405020304" pitchFamily="18" charset="0"/>
                <a:cs typeface="Times New Roman" panose="02020603050405020304" pitchFamily="18" charset="0"/>
              </a:rPr>
              <a:t>Community building</a:t>
            </a:r>
            <a:r>
              <a:rPr lang="en-IE" sz="1200" dirty="0">
                <a:latin typeface="Times New Roman" panose="02020603050405020304" pitchFamily="18" charset="0"/>
                <a:cs typeface="Times New Roman" panose="02020603050405020304" pitchFamily="18" charset="0"/>
              </a:rPr>
              <a:t> including management office (c. 141 sq. m - single storey), 3 no. single storey ESB substations, single storey bicycle and bin stores; </a:t>
            </a:r>
          </a:p>
          <a:p>
            <a:pPr lvl="0"/>
            <a:r>
              <a:rPr lang="en-IE" sz="1200" dirty="0">
                <a:latin typeface="Times New Roman" panose="02020603050405020304" pitchFamily="18" charset="0"/>
                <a:cs typeface="Times New Roman" panose="02020603050405020304" pitchFamily="18" charset="0"/>
              </a:rPr>
              <a:t>E) </a:t>
            </a:r>
            <a:r>
              <a:rPr lang="en-IE" sz="1200" b="1" u="sng" dirty="0">
                <a:latin typeface="Times New Roman" panose="02020603050405020304" pitchFamily="18" charset="0"/>
                <a:cs typeface="Times New Roman" panose="02020603050405020304" pitchFamily="18" charset="0"/>
              </a:rPr>
              <a:t>401 car parking spaces</a:t>
            </a:r>
            <a:r>
              <a:rPr lang="en-IE" sz="1200" dirty="0">
                <a:latin typeface="Times New Roman" panose="02020603050405020304" pitchFamily="18" charset="0"/>
                <a:cs typeface="Times New Roman" panose="02020603050405020304" pitchFamily="18" charset="0"/>
              </a:rPr>
              <a:t> (including 3 no. car sharing spaces) to serve overall development and 364 no. bicycle spaces ([for apartments] with apartment bicycle storage provided internally at ground floor level for Apartment Blocks 1-7); </a:t>
            </a:r>
          </a:p>
          <a:p>
            <a:pPr lvl="0"/>
            <a:r>
              <a:rPr lang="en-IE" sz="1200" dirty="0">
                <a:latin typeface="Times New Roman" panose="02020603050405020304" pitchFamily="18" charset="0"/>
                <a:cs typeface="Times New Roman" panose="02020603050405020304" pitchFamily="18" charset="0"/>
              </a:rPr>
              <a:t>F) Provision of </a:t>
            </a:r>
            <a:r>
              <a:rPr lang="en-IE" sz="1200" b="1" u="sng" dirty="0">
                <a:latin typeface="Times New Roman" panose="02020603050405020304" pitchFamily="18" charset="0"/>
                <a:cs typeface="Times New Roman" panose="02020603050405020304" pitchFamily="18" charset="0"/>
              </a:rPr>
              <a:t>public open space areas</a:t>
            </a:r>
            <a:r>
              <a:rPr lang="en-IE" sz="1200" dirty="0">
                <a:latin typeface="Times New Roman" panose="02020603050405020304" pitchFamily="18" charset="0"/>
                <a:cs typeface="Times New Roman" panose="02020603050405020304" pitchFamily="18" charset="0"/>
              </a:rPr>
              <a:t> within the development (including playground areas and communal open space areas); all ancillary landscape works, public lighting, planting and boundary treatments including regrading/re-profiling of site where required as well as provision of footpaths and cycle paths; </a:t>
            </a:r>
          </a:p>
          <a:p>
            <a:pPr lvl="0"/>
            <a:r>
              <a:rPr lang="en-IE" sz="1200" dirty="0">
                <a:latin typeface="Times New Roman" panose="02020603050405020304" pitchFamily="18" charset="0"/>
                <a:cs typeface="Times New Roman" panose="02020603050405020304" pitchFamily="18" charset="0"/>
              </a:rPr>
              <a:t>G) </a:t>
            </a:r>
            <a:r>
              <a:rPr lang="en-IE" sz="1200" b="1" u="sng" dirty="0">
                <a:latin typeface="Times New Roman" panose="02020603050405020304" pitchFamily="18" charset="0"/>
                <a:cs typeface="Times New Roman" panose="02020603050405020304" pitchFamily="18" charset="0"/>
              </a:rPr>
              <a:t>Vehicular access</a:t>
            </a:r>
            <a:r>
              <a:rPr lang="en-IE" sz="1200" dirty="0">
                <a:latin typeface="Times New Roman" panose="02020603050405020304" pitchFamily="18" charset="0"/>
                <a:cs typeface="Times New Roman" panose="02020603050405020304" pitchFamily="18" charset="0"/>
              </a:rPr>
              <a:t> to the proposed development will be from the Citywest Road (N82) and will include pedestrian crossings and works to facilitate access (including vehicular and footpath/ bridges over stream/ditch), secondary vehicular and pedestrian access to boundary to lands to north (currently under construction) and pedestrian to boundary to Magna Drive; </a:t>
            </a:r>
          </a:p>
          <a:p>
            <a:pPr lvl="0"/>
            <a:r>
              <a:rPr lang="en-IE" sz="1200" dirty="0">
                <a:latin typeface="Times New Roman" panose="02020603050405020304" pitchFamily="18" charset="0"/>
                <a:cs typeface="Times New Roman" panose="02020603050405020304" pitchFamily="18" charset="0"/>
              </a:rPr>
              <a:t>H) Provision of Surface water and underground attenuation and all ancillary site development works; </a:t>
            </a:r>
          </a:p>
          <a:p>
            <a:pPr lvl="0"/>
            <a:r>
              <a:rPr lang="en-IE" sz="12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dirty="0">
              <a:latin typeface="Times New Roman" panose="02020603050405020304" pitchFamily="18" charset="0"/>
              <a:cs typeface="Times New Roman" panose="02020603050405020304" pitchFamily="18" charset="0"/>
            </a:endParaRPr>
          </a:p>
          <a:p>
            <a:endParaRPr lang="en-IE" dirty="0"/>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1125225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1CA43-E764-4F3E-B89C-AFFC95ABF78A}"/>
              </a:ext>
            </a:extLst>
          </p:cNvPr>
          <p:cNvPicPr>
            <a:picLocks noChangeAspect="1"/>
          </p:cNvPicPr>
          <p:nvPr/>
        </p:nvPicPr>
        <p:blipFill>
          <a:blip r:embed="rId2"/>
          <a:stretch>
            <a:fillRect/>
          </a:stretch>
        </p:blipFill>
        <p:spPr>
          <a:xfrm>
            <a:off x="0" y="482415"/>
            <a:ext cx="9144000" cy="5893170"/>
          </a:xfrm>
          <a:prstGeom prst="rect">
            <a:avLst/>
          </a:prstGeom>
        </p:spPr>
      </p:pic>
    </p:spTree>
    <p:extLst>
      <p:ext uri="{BB962C8B-B14F-4D97-AF65-F5344CB8AC3E}">
        <p14:creationId xmlns:p14="http://schemas.microsoft.com/office/powerpoint/2010/main" val="923182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A941E-5156-4C83-8AAC-058B5EFA3E81}"/>
              </a:ext>
            </a:extLst>
          </p:cNvPr>
          <p:cNvPicPr>
            <a:picLocks noChangeAspect="1"/>
          </p:cNvPicPr>
          <p:nvPr/>
        </p:nvPicPr>
        <p:blipFill>
          <a:blip r:embed="rId2"/>
          <a:stretch>
            <a:fillRect/>
          </a:stretch>
        </p:blipFill>
        <p:spPr>
          <a:xfrm>
            <a:off x="0" y="1031240"/>
            <a:ext cx="9144000" cy="4795520"/>
          </a:xfrm>
          <a:prstGeom prst="rect">
            <a:avLst/>
          </a:prstGeom>
        </p:spPr>
      </p:pic>
    </p:spTree>
    <p:extLst>
      <p:ext uri="{BB962C8B-B14F-4D97-AF65-F5344CB8AC3E}">
        <p14:creationId xmlns:p14="http://schemas.microsoft.com/office/powerpoint/2010/main" val="1034132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08491-A764-4302-94E9-C10BE5DD40C4}"/>
              </a:ext>
            </a:extLst>
          </p:cNvPr>
          <p:cNvPicPr>
            <a:picLocks noChangeAspect="1"/>
          </p:cNvPicPr>
          <p:nvPr/>
        </p:nvPicPr>
        <p:blipFill>
          <a:blip r:embed="rId2"/>
          <a:stretch>
            <a:fillRect/>
          </a:stretch>
        </p:blipFill>
        <p:spPr>
          <a:xfrm>
            <a:off x="981075" y="47625"/>
            <a:ext cx="7181850" cy="6762750"/>
          </a:xfrm>
          <a:prstGeom prst="rect">
            <a:avLst/>
          </a:prstGeom>
        </p:spPr>
      </p:pic>
    </p:spTree>
    <p:extLst>
      <p:ext uri="{BB962C8B-B14F-4D97-AF65-F5344CB8AC3E}">
        <p14:creationId xmlns:p14="http://schemas.microsoft.com/office/powerpoint/2010/main" val="1060274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7211"/>
            <a:ext cx="9057373" cy="5539978"/>
          </a:xfrm>
          <a:prstGeom prst="rect">
            <a:avLst/>
          </a:prstGeom>
          <a:noFill/>
        </p:spPr>
        <p:txBody>
          <a:bodyPr wrap="square" rtlCol="0">
            <a:spAutoFit/>
          </a:bodyPr>
          <a:lstStyle/>
          <a:p>
            <a:pPr>
              <a:lnSpc>
                <a:spcPct val="200000"/>
              </a:lnSpc>
            </a:pPr>
            <a:r>
              <a:rPr lang="en-IE" sz="1600" b="1" dirty="0">
                <a:solidFill>
                  <a:srgbClr val="0070C0"/>
                </a:solidFill>
                <a:latin typeface="Times New Roman" panose="02020603050405020304" pitchFamily="18" charset="0"/>
                <a:cs typeface="Times New Roman" panose="02020603050405020304" pitchFamily="18" charset="0"/>
              </a:rPr>
              <a:t>ABP Comments</a:t>
            </a:r>
          </a:p>
          <a:p>
            <a:r>
              <a:rPr lang="en-IE" sz="1400" b="1" dirty="0">
                <a:latin typeface="Times New Roman" panose="02020603050405020304" pitchFamily="18" charset="0"/>
                <a:cs typeface="Times New Roman" panose="02020603050405020304" pitchFamily="18" charset="0"/>
              </a:rPr>
              <a:t>1. Principle of Proposal </a:t>
            </a:r>
          </a:p>
          <a:p>
            <a:r>
              <a:rPr lang="en-IE" sz="1400" dirty="0">
                <a:latin typeface="Times New Roman" panose="02020603050405020304" pitchFamily="18" charset="0"/>
                <a:cs typeface="Times New Roman" panose="02020603050405020304" pitchFamily="18" charset="0"/>
              </a:rPr>
              <a:t> </a:t>
            </a:r>
          </a:p>
          <a:p>
            <a:r>
              <a:rPr lang="en-IE" sz="1400" dirty="0">
                <a:latin typeface="Times New Roman" panose="02020603050405020304" pitchFamily="18" charset="0"/>
                <a:cs typeface="Times New Roman" panose="02020603050405020304" pitchFamily="18" charset="0"/>
              </a:rPr>
              <a:t>Further consideration/justification of the documents as they relate to the principle of the proposed development in the context of the overall re-development of lands within the applicant’s ownership, as outlined in the blue in the submitted documentation. The applicant should satisfy themselves that the design strategy for the site, as outlines in red, provides the optimal outcome for the overall lands and should address why the proposed development could not be considered to be ad hoc, piecemeal, premature development in the absence of proposals for the redevelopment of the wider lands within the applicants ownership at this location. The further consideration of these issues may require an amendment to the documents and/or design proposals submitted.</a:t>
            </a:r>
          </a:p>
          <a:p>
            <a:r>
              <a:rPr lang="en-IE" sz="1400" dirty="0">
                <a:latin typeface="Times New Roman" panose="02020603050405020304" pitchFamily="18" charset="0"/>
                <a:cs typeface="Times New Roman" panose="02020603050405020304" pitchFamily="18" charset="0"/>
              </a:rPr>
              <a:t> </a:t>
            </a:r>
          </a:p>
          <a:p>
            <a:r>
              <a:rPr lang="en-IE" sz="1400" b="1" dirty="0">
                <a:latin typeface="Times New Roman" panose="02020603050405020304" pitchFamily="18" charset="0"/>
                <a:cs typeface="Times New Roman" panose="02020603050405020304" pitchFamily="18" charset="0"/>
              </a:rPr>
              <a:t>2. Urban Design and Active Frontage </a:t>
            </a:r>
          </a:p>
          <a:p>
            <a:r>
              <a:rPr lang="en-IE" sz="1400" dirty="0">
                <a:latin typeface="Times New Roman" panose="02020603050405020304" pitchFamily="18" charset="0"/>
                <a:cs typeface="Times New Roman" panose="02020603050405020304" pitchFamily="18" charset="0"/>
              </a:rPr>
              <a:t>(</a:t>
            </a:r>
            <a:r>
              <a:rPr lang="en-IE" sz="1400" dirty="0" err="1">
                <a:latin typeface="Times New Roman" panose="02020603050405020304" pitchFamily="18" charset="0"/>
                <a:cs typeface="Times New Roman" panose="02020603050405020304" pitchFamily="18" charset="0"/>
              </a:rPr>
              <a:t>i</a:t>
            </a:r>
            <a:r>
              <a:rPr lang="en-IE" sz="1400" dirty="0">
                <a:latin typeface="Times New Roman" panose="02020603050405020304" pitchFamily="18" charset="0"/>
                <a:cs typeface="Times New Roman" panose="02020603050405020304" pitchFamily="18" charset="0"/>
              </a:rPr>
              <a:t>) Further consideration of the documents as they relate to the detailed design of the proposed development. The documentation submitted at application stage should demonstrate that the elevational treatments, external finishes, materials and detailing of the proposed buildings, together with the landscaping and surface/boundary treatments of the outdoor spaces would be of a sufficient quality to ensure that the proposed development makes a positive contribution to the character of the area over the long term. The interface between the proposed blocks and the public realm should also be addressed. </a:t>
            </a:r>
          </a:p>
          <a:p>
            <a:r>
              <a:rPr lang="en-IE" sz="1400" dirty="0">
                <a:latin typeface="Times New Roman" panose="02020603050405020304" pitchFamily="18" charset="0"/>
                <a:cs typeface="Times New Roman" panose="02020603050405020304" pitchFamily="18" charset="0"/>
              </a:rPr>
              <a:t>(ii) Further consideration and/or justification of the documents as they relate to the ground floor uses of the proposed scheme, in particular along Greenhills Road, Airton Road and surrounding the ‘Courtyard Open Space’ in terms of the creation of an active and vibrant streetscape at this location. A Design Statement addressing the criteria contained within section 11.2.4 of the South Dublin County Development Plan 2016 in relation to development within such regeneration zones should be submitted. </a:t>
            </a:r>
          </a:p>
          <a:p>
            <a:r>
              <a:rPr lang="en-IE" sz="14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212208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372F1-8448-461C-BFF0-3E18982A2CCE}"/>
              </a:ext>
            </a:extLst>
          </p:cNvPr>
          <p:cNvSpPr/>
          <p:nvPr/>
        </p:nvSpPr>
        <p:spPr>
          <a:xfrm>
            <a:off x="441789" y="612845"/>
            <a:ext cx="7777537" cy="3693319"/>
          </a:xfrm>
          <a:prstGeom prst="rect">
            <a:avLst/>
          </a:prstGeom>
        </p:spPr>
        <p:txBody>
          <a:bodyPr wrap="square">
            <a:spAutoFit/>
          </a:bodyPr>
          <a:lstStyle/>
          <a:p>
            <a:r>
              <a:rPr lang="en-IE" dirty="0">
                <a:latin typeface="Times New Roman" panose="02020603050405020304" pitchFamily="18" charset="0"/>
                <a:cs typeface="Times New Roman" panose="02020603050405020304" pitchFamily="18" charset="0"/>
              </a:rPr>
              <a:t> Other issues raised by the Board:</a:t>
            </a:r>
          </a:p>
          <a:p>
            <a:r>
              <a:rPr lang="en-IE" dirty="0">
                <a:latin typeface="Times New Roman" panose="02020603050405020304" pitchFamily="18" charset="0"/>
                <a:cs typeface="Times New Roman" panose="02020603050405020304" pitchFamily="18" charset="0"/>
              </a:rPr>
              <a:t>1. Daylight/Sunlight analysis</a:t>
            </a:r>
          </a:p>
          <a:p>
            <a:r>
              <a:rPr lang="en-IE" dirty="0">
                <a:latin typeface="Times New Roman" panose="02020603050405020304" pitchFamily="18" charset="0"/>
                <a:cs typeface="Times New Roman" panose="02020603050405020304" pitchFamily="18" charset="0"/>
              </a:rPr>
              <a:t>2. Contour/site level map accurately and legibly showing levels across the site. </a:t>
            </a:r>
          </a:p>
          <a:p>
            <a:r>
              <a:rPr lang="en-IE" dirty="0">
                <a:latin typeface="Times New Roman" panose="02020603050405020304" pitchFamily="18" charset="0"/>
                <a:cs typeface="Times New Roman" panose="02020603050405020304" pitchFamily="18" charset="0"/>
              </a:rPr>
              <a:t>3. Layout and design of the proposed areas of open space to ensure that these are attractive, accessible areas – including a detailed landscaping plan</a:t>
            </a:r>
          </a:p>
          <a:p>
            <a:r>
              <a:rPr lang="en-IE" dirty="0">
                <a:latin typeface="Times New Roman" panose="02020603050405020304" pitchFamily="18" charset="0"/>
                <a:cs typeface="Times New Roman" panose="02020603050405020304" pitchFamily="18" charset="0"/>
              </a:rPr>
              <a:t>4. Construction and Demolition Waste Management Plan. </a:t>
            </a:r>
          </a:p>
          <a:p>
            <a:r>
              <a:rPr lang="en-IE" dirty="0">
                <a:latin typeface="Times New Roman" panose="02020603050405020304" pitchFamily="18" charset="0"/>
                <a:cs typeface="Times New Roman" panose="02020603050405020304" pitchFamily="18" charset="0"/>
              </a:rPr>
              <a:t>5. Waste Management Details. </a:t>
            </a:r>
          </a:p>
          <a:p>
            <a:r>
              <a:rPr lang="en-IE" dirty="0">
                <a:latin typeface="Times New Roman" panose="02020603050405020304" pitchFamily="18" charset="0"/>
                <a:cs typeface="Times New Roman" panose="02020603050405020304" pitchFamily="18" charset="0"/>
              </a:rPr>
              <a:t>6. Ecological Impact Assessment. </a:t>
            </a:r>
          </a:p>
          <a:p>
            <a:r>
              <a:rPr lang="en-IE" dirty="0">
                <a:latin typeface="Times New Roman" panose="02020603050405020304" pitchFamily="18" charset="0"/>
                <a:cs typeface="Times New Roman" panose="02020603050405020304" pitchFamily="18" charset="0"/>
              </a:rPr>
              <a:t>7. A life cycle report: proposed materials, finishes and detailing which seek to create a distinctive character for the development. </a:t>
            </a:r>
          </a:p>
          <a:p>
            <a:r>
              <a:rPr lang="en-IE" dirty="0">
                <a:latin typeface="Times New Roman" panose="02020603050405020304" pitchFamily="18" charset="0"/>
                <a:cs typeface="Times New Roman" panose="02020603050405020304" pitchFamily="18" charset="0"/>
              </a:rPr>
              <a:t>8. A schedule of floor areas for all proposed units. </a:t>
            </a:r>
          </a:p>
          <a:p>
            <a:r>
              <a:rPr lang="en-IE" dirty="0">
                <a:latin typeface="Times New Roman" panose="02020603050405020304" pitchFamily="18" charset="0"/>
                <a:cs typeface="Times New Roman" panose="02020603050405020304" pitchFamily="18" charset="0"/>
              </a:rPr>
              <a:t>9. surface water management - Flood Risk Assessment. </a:t>
            </a:r>
          </a:p>
          <a:p>
            <a:r>
              <a:rPr lang="en-IE" dirty="0">
                <a:latin typeface="Times New Roman" panose="02020603050405020304" pitchFamily="18" charset="0"/>
                <a:cs typeface="Times New Roman" panose="02020603050405020304" pitchFamily="18" charset="0"/>
              </a:rPr>
              <a:t>10. transport and parking. </a:t>
            </a:r>
          </a:p>
        </p:txBody>
      </p:sp>
    </p:spTree>
    <p:extLst>
      <p:ext uri="{BB962C8B-B14F-4D97-AF65-F5344CB8AC3E}">
        <p14:creationId xmlns:p14="http://schemas.microsoft.com/office/powerpoint/2010/main" val="3855031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978" y="191911"/>
            <a:ext cx="7349066" cy="6740307"/>
          </a:xfrm>
          <a:prstGeom prst="rect">
            <a:avLst/>
          </a:prstGeom>
        </p:spPr>
        <p:txBody>
          <a:bodyPr wrap="square">
            <a:spAutoFit/>
          </a:bodyPr>
          <a:lstStyle/>
          <a:p>
            <a:r>
              <a:rPr lang="en-IE" b="1" dirty="0">
                <a:solidFill>
                  <a:schemeClr val="accent1">
                    <a:lumMod val="75000"/>
                  </a:schemeClr>
                </a:solidFill>
                <a:latin typeface="Times New Roman" panose="02020603050405020304" pitchFamily="18" charset="0"/>
                <a:cs typeface="Times New Roman" panose="02020603050405020304" pitchFamily="18" charset="0"/>
              </a:rPr>
              <a:t>Statistics for Proposed Development:</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502 apartments: </a:t>
            </a:r>
          </a:p>
          <a:p>
            <a:pPr lvl="1"/>
            <a:r>
              <a:rPr lang="en-IE" b="1" dirty="0">
                <a:latin typeface="Times New Roman" panose="02020603050405020304" pitchFamily="18" charset="0"/>
                <a:cs typeface="Times New Roman" panose="02020603050405020304" pitchFamily="18" charset="0"/>
              </a:rPr>
              <a:t>- 197  1-Bed (39%). </a:t>
            </a:r>
          </a:p>
          <a:p>
            <a:pPr lvl="1"/>
            <a:r>
              <a:rPr lang="en-IE" b="1" dirty="0">
                <a:latin typeface="Times New Roman" panose="02020603050405020304" pitchFamily="18" charset="0"/>
                <a:cs typeface="Times New Roman" panose="02020603050405020304" pitchFamily="18" charset="0"/>
              </a:rPr>
              <a:t>- 257  2-Bed (51%); and </a:t>
            </a:r>
          </a:p>
          <a:p>
            <a:pPr lvl="1"/>
            <a:r>
              <a:rPr lang="en-IE" b="1" dirty="0">
                <a:latin typeface="Times New Roman" panose="02020603050405020304" pitchFamily="18" charset="0"/>
                <a:cs typeface="Times New Roman" panose="02020603050405020304" pitchFamily="18" charset="0"/>
              </a:rPr>
              <a:t>- 48   3-Bed (10%)</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Residential communal facilities 704 sqm  comprising</a:t>
            </a:r>
          </a:p>
          <a:p>
            <a:pPr lvl="1"/>
            <a:r>
              <a:rPr lang="en-IE" b="1" dirty="0">
                <a:latin typeface="Times New Roman" panose="02020603050405020304" pitchFamily="18" charset="0"/>
                <a:cs typeface="Times New Roman" panose="02020603050405020304" pitchFamily="18" charset="0"/>
              </a:rPr>
              <a:t>- 465sqm in block C </a:t>
            </a:r>
          </a:p>
          <a:p>
            <a:pPr lvl="1"/>
            <a:r>
              <a:rPr lang="en-IE" b="1" dirty="0">
                <a:latin typeface="Times New Roman" panose="02020603050405020304" pitchFamily="18" charset="0"/>
                <a:cs typeface="Times New Roman" panose="02020603050405020304" pitchFamily="18" charset="0"/>
              </a:rPr>
              <a:t>- 93sqm in block D </a:t>
            </a:r>
          </a:p>
          <a:p>
            <a:pPr lvl="1"/>
            <a:r>
              <a:rPr lang="en-IE" b="1" dirty="0">
                <a:latin typeface="Times New Roman" panose="02020603050405020304" pitchFamily="18" charset="0"/>
                <a:cs typeface="Times New Roman" panose="02020603050405020304" pitchFamily="18" charset="0"/>
              </a:rPr>
              <a:t>- 146sqm in block E-F</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Commercial facilities 811 sqm comprising </a:t>
            </a:r>
          </a:p>
          <a:p>
            <a:pPr lvl="1"/>
            <a:r>
              <a:rPr lang="en-IE" b="1" dirty="0">
                <a:latin typeface="Times New Roman" panose="02020603050405020304" pitchFamily="18" charset="0"/>
                <a:cs typeface="Times New Roman" panose="02020603050405020304" pitchFamily="18" charset="0"/>
              </a:rPr>
              <a:t>- 329 sqm Creche (44 spaces) in block C </a:t>
            </a:r>
          </a:p>
          <a:p>
            <a:pPr lvl="1"/>
            <a:r>
              <a:rPr lang="en-IE" b="1" dirty="0">
                <a:latin typeface="Times New Roman" panose="02020603050405020304" pitchFamily="18" charset="0"/>
                <a:cs typeface="Times New Roman" panose="02020603050405020304" pitchFamily="18" charset="0"/>
              </a:rPr>
              <a:t>- 187sqm retail unit in block C </a:t>
            </a:r>
          </a:p>
          <a:p>
            <a:pPr lvl="1"/>
            <a:r>
              <a:rPr lang="en-IE" b="1" dirty="0">
                <a:latin typeface="Times New Roman" panose="02020603050405020304" pitchFamily="18" charset="0"/>
                <a:cs typeface="Times New Roman" panose="02020603050405020304" pitchFamily="18" charset="0"/>
              </a:rPr>
              <a:t>- 161sqm retail unit in block D </a:t>
            </a:r>
          </a:p>
          <a:p>
            <a:pPr lvl="1"/>
            <a:r>
              <a:rPr lang="en-IE" b="1" dirty="0">
                <a:latin typeface="Times New Roman" panose="02020603050405020304" pitchFamily="18" charset="0"/>
                <a:cs typeface="Times New Roman" panose="02020603050405020304" pitchFamily="18" charset="0"/>
              </a:rPr>
              <a:t>- 134sqm retail unit in block D</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Site Area: 2.79ha</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Density: 202 units per ha </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Plot Ratio: 1.8</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Site Coverage: 40%</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Building Height: 4 – 8 storeys</a:t>
            </a:r>
          </a:p>
          <a:p>
            <a:pPr marL="285750" indent="-285750">
              <a:buFont typeface="Arial" panose="020B0604020202020204" pitchFamily="34" charset="0"/>
              <a:buChar char="•"/>
            </a:pPr>
            <a:r>
              <a:rPr lang="en-IE" b="1" dirty="0">
                <a:latin typeface="Times New Roman" panose="02020603050405020304" pitchFamily="18" charset="0"/>
                <a:cs typeface="Times New Roman" panose="02020603050405020304" pitchFamily="18" charset="0"/>
              </a:rPr>
              <a:t>Dual Aspect: 43.8%</a:t>
            </a:r>
          </a:p>
          <a:p>
            <a:pPr marL="285750" indent="-285750">
              <a:buFont typeface="Arial" panose="020B0604020202020204" pitchFamily="34" charset="0"/>
              <a:buChar char="•"/>
            </a:pPr>
            <a:r>
              <a:rPr lang="en-IE" b="1" dirty="0">
                <a:solidFill>
                  <a:srgbClr val="000000"/>
                </a:solidFill>
                <a:latin typeface="Times New Roman" panose="02020603050405020304" pitchFamily="18" charset="0"/>
                <a:cs typeface="Times New Roman" panose="02020603050405020304" pitchFamily="18" charset="0"/>
              </a:rPr>
              <a:t>Car Parking Spaces: 282  </a:t>
            </a:r>
          </a:p>
          <a:p>
            <a:pPr marL="285750" indent="-285750">
              <a:buFont typeface="Arial" panose="020B0604020202020204" pitchFamily="34" charset="0"/>
              <a:buChar char="•"/>
            </a:pPr>
            <a:r>
              <a:rPr lang="en-IE" b="1" dirty="0">
                <a:solidFill>
                  <a:srgbClr val="000000"/>
                </a:solidFill>
                <a:latin typeface="Times New Roman" panose="02020603050405020304" pitchFamily="18" charset="0"/>
                <a:cs typeface="Times New Roman" panose="02020603050405020304" pitchFamily="18" charset="0"/>
              </a:rPr>
              <a:t>Cycle Parking Spaces: 584</a:t>
            </a:r>
            <a:endParaRPr lang="en-IE" b="1" dirty="0">
              <a:latin typeface="Times New Roman" panose="02020603050405020304" pitchFamily="18" charset="0"/>
              <a:cs typeface="Times New Roman" panose="02020603050405020304" pitchFamily="18" charset="0"/>
            </a:endParaRPr>
          </a:p>
          <a:p>
            <a:endParaRPr lang="en-IE" b="1" dirty="0">
              <a:latin typeface="Times New Roman" panose="02020603050405020304" pitchFamily="18"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38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571685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9637C-54DE-4E4A-B008-13DA9F2C07AD}"/>
              </a:ext>
            </a:extLst>
          </p:cNvPr>
          <p:cNvPicPr>
            <a:picLocks noChangeAspect="1"/>
          </p:cNvPicPr>
          <p:nvPr/>
        </p:nvPicPr>
        <p:blipFill>
          <a:blip r:embed="rId2"/>
          <a:stretch>
            <a:fillRect/>
          </a:stretch>
        </p:blipFill>
        <p:spPr>
          <a:xfrm>
            <a:off x="1743075" y="661987"/>
            <a:ext cx="5657850" cy="5534025"/>
          </a:xfrm>
          <a:prstGeom prst="rect">
            <a:avLst/>
          </a:prstGeom>
        </p:spPr>
      </p:pic>
    </p:spTree>
    <p:extLst>
      <p:ext uri="{BB962C8B-B14F-4D97-AF65-F5344CB8AC3E}">
        <p14:creationId xmlns:p14="http://schemas.microsoft.com/office/powerpoint/2010/main" val="233864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AA39D-239E-4F0E-9DA0-0A56E5B26D0A}"/>
              </a:ext>
            </a:extLst>
          </p:cNvPr>
          <p:cNvPicPr>
            <a:picLocks noChangeAspect="1"/>
          </p:cNvPicPr>
          <p:nvPr/>
        </p:nvPicPr>
        <p:blipFill>
          <a:blip r:embed="rId2"/>
          <a:stretch>
            <a:fillRect/>
          </a:stretch>
        </p:blipFill>
        <p:spPr>
          <a:xfrm>
            <a:off x="1857375" y="357187"/>
            <a:ext cx="5429250" cy="6143625"/>
          </a:xfrm>
          <a:prstGeom prst="rect">
            <a:avLst/>
          </a:prstGeom>
        </p:spPr>
      </p:pic>
    </p:spTree>
    <p:extLst>
      <p:ext uri="{BB962C8B-B14F-4D97-AF65-F5344CB8AC3E}">
        <p14:creationId xmlns:p14="http://schemas.microsoft.com/office/powerpoint/2010/main" val="3279192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12B89-D119-42B7-8101-AF440AEEF0BD}"/>
              </a:ext>
            </a:extLst>
          </p:cNvPr>
          <p:cNvPicPr>
            <a:picLocks noChangeAspect="1"/>
          </p:cNvPicPr>
          <p:nvPr/>
        </p:nvPicPr>
        <p:blipFill>
          <a:blip r:embed="rId2"/>
          <a:stretch>
            <a:fillRect/>
          </a:stretch>
        </p:blipFill>
        <p:spPr>
          <a:xfrm>
            <a:off x="1414462" y="909637"/>
            <a:ext cx="6315075" cy="5038725"/>
          </a:xfrm>
          <a:prstGeom prst="rect">
            <a:avLst/>
          </a:prstGeom>
        </p:spPr>
      </p:pic>
    </p:spTree>
    <p:extLst>
      <p:ext uri="{BB962C8B-B14F-4D97-AF65-F5344CB8AC3E}">
        <p14:creationId xmlns:p14="http://schemas.microsoft.com/office/powerpoint/2010/main" val="391487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589BA5-4D42-46F5-A320-85A37A2F93D4}"/>
              </a:ext>
            </a:extLst>
          </p:cNvPr>
          <p:cNvPicPr>
            <a:picLocks noChangeAspect="1"/>
          </p:cNvPicPr>
          <p:nvPr/>
        </p:nvPicPr>
        <p:blipFill>
          <a:blip r:embed="rId2"/>
          <a:stretch>
            <a:fillRect/>
          </a:stretch>
        </p:blipFill>
        <p:spPr>
          <a:xfrm>
            <a:off x="1250731" y="938213"/>
            <a:ext cx="7050306" cy="4709208"/>
          </a:xfrm>
          <a:prstGeom prst="rect">
            <a:avLst/>
          </a:prstGeom>
        </p:spPr>
      </p:pic>
    </p:spTree>
    <p:extLst>
      <p:ext uri="{BB962C8B-B14F-4D97-AF65-F5344CB8AC3E}">
        <p14:creationId xmlns:p14="http://schemas.microsoft.com/office/powerpoint/2010/main" val="1893038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869CBE-D3C1-4109-A650-C03FCE9C74DC}"/>
              </a:ext>
            </a:extLst>
          </p:cNvPr>
          <p:cNvPicPr>
            <a:picLocks noChangeAspect="1"/>
          </p:cNvPicPr>
          <p:nvPr/>
        </p:nvPicPr>
        <p:blipFill>
          <a:blip r:embed="rId2"/>
          <a:stretch>
            <a:fillRect/>
          </a:stretch>
        </p:blipFill>
        <p:spPr>
          <a:xfrm>
            <a:off x="981075" y="1219200"/>
            <a:ext cx="7181850" cy="4419600"/>
          </a:xfrm>
          <a:prstGeom prst="rect">
            <a:avLst/>
          </a:prstGeom>
        </p:spPr>
      </p:pic>
    </p:spTree>
    <p:extLst>
      <p:ext uri="{BB962C8B-B14F-4D97-AF65-F5344CB8AC3E}">
        <p14:creationId xmlns:p14="http://schemas.microsoft.com/office/powerpoint/2010/main" val="2146392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13213</TotalTime>
  <Words>2008</Words>
  <Application>Microsoft Office PowerPoint</Application>
  <PresentationFormat>On-screen Show (4:3)</PresentationFormat>
  <Paragraphs>166</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223</cp:revision>
  <cp:lastPrinted>2019-04-03T16:20:20Z</cp:lastPrinted>
  <dcterms:created xsi:type="dcterms:W3CDTF">2018-07-16T08:09:38Z</dcterms:created>
  <dcterms:modified xsi:type="dcterms:W3CDTF">2020-05-19T15:09:29Z</dcterms:modified>
</cp:coreProperties>
</file>