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59" r:id="rId3"/>
    <p:sldId id="260" r:id="rId4"/>
    <p:sldId id="261" r:id="rId5"/>
    <p:sldId id="264" r:id="rId6"/>
    <p:sldId id="291" r:id="rId7"/>
    <p:sldId id="292" r:id="rId8"/>
    <p:sldId id="293" r:id="rId9"/>
    <p:sldId id="294" r:id="rId10"/>
    <p:sldId id="295" r:id="rId11"/>
    <p:sldId id="296" r:id="rId12"/>
    <p:sldId id="2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D1D1E-FDCD-498E-8A11-1BEC173E63D6}" type="datetimeFigureOut">
              <a:rPr lang="en-IE" smtClean="0"/>
              <a:t>19/05/2020</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410EB-95E8-47C5-9366-0BDAAB7E7FB7}" type="slidenum">
              <a:rPr lang="en-IE" smtClean="0"/>
              <a:t>‹#›</a:t>
            </a:fld>
            <a:endParaRPr lang="en-IE" dirty="0"/>
          </a:p>
        </p:txBody>
      </p:sp>
    </p:spTree>
    <p:extLst>
      <p:ext uri="{BB962C8B-B14F-4D97-AF65-F5344CB8AC3E}">
        <p14:creationId xmlns:p14="http://schemas.microsoft.com/office/powerpoint/2010/main" val="334196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91132-4E0B-46C6-A360-28B77A5B38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DB8BF32-8409-4FEE-8F8F-2C6D14783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93DD0B4-51B5-4488-BB5E-25B9EAA47BF6}"/>
              </a:ext>
            </a:extLst>
          </p:cNvPr>
          <p:cNvSpPr>
            <a:spLocks noGrp="1"/>
          </p:cNvSpPr>
          <p:nvPr>
            <p:ph type="dt" sz="half" idx="10"/>
          </p:nvPr>
        </p:nvSpPr>
        <p:spPr/>
        <p:txBody>
          <a:bodyPr/>
          <a:lstStyle/>
          <a:p>
            <a:fld id="{62BDA810-5D78-4A58-B266-A3AF41ECC5C9}" type="datetimeFigureOut">
              <a:rPr lang="en-IE" smtClean="0"/>
              <a:t>19/05/2020</a:t>
            </a:fld>
            <a:endParaRPr lang="en-IE" dirty="0"/>
          </a:p>
        </p:txBody>
      </p:sp>
      <p:sp>
        <p:nvSpPr>
          <p:cNvPr id="5" name="Footer Placeholder 4">
            <a:extLst>
              <a:ext uri="{FF2B5EF4-FFF2-40B4-BE49-F238E27FC236}">
                <a16:creationId xmlns:a16="http://schemas.microsoft.com/office/drawing/2014/main" id="{F9363818-B2E3-4A11-8D32-E6223614D6A1}"/>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4C05273D-68D7-4641-9E6A-56196A71EA5E}"/>
              </a:ext>
            </a:extLst>
          </p:cNvPr>
          <p:cNvSpPr>
            <a:spLocks noGrp="1"/>
          </p:cNvSpPr>
          <p:nvPr>
            <p:ph type="sldNum" sz="quarter" idx="12"/>
          </p:nvPr>
        </p:nvSpPr>
        <p:spPr/>
        <p:txBody>
          <a:bodyPr/>
          <a:lstStyle/>
          <a:p>
            <a:fld id="{B9A23078-63DB-4D0C-9DFF-FE5A3D8111EA}" type="slidenum">
              <a:rPr lang="en-IE" smtClean="0"/>
              <a:t>‹#›</a:t>
            </a:fld>
            <a:endParaRPr lang="en-IE" dirty="0"/>
          </a:p>
        </p:txBody>
      </p:sp>
    </p:spTree>
    <p:extLst>
      <p:ext uri="{BB962C8B-B14F-4D97-AF65-F5344CB8AC3E}">
        <p14:creationId xmlns:p14="http://schemas.microsoft.com/office/powerpoint/2010/main" val="284653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3007E-BA77-4D1E-A78C-5EBDDCDA5F1B}"/>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1BEA752-60E3-4893-A0EE-9482DE47ED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648B316-E92E-4F20-A963-55AD335F2D75}"/>
              </a:ext>
            </a:extLst>
          </p:cNvPr>
          <p:cNvSpPr>
            <a:spLocks noGrp="1"/>
          </p:cNvSpPr>
          <p:nvPr>
            <p:ph type="dt" sz="half" idx="10"/>
          </p:nvPr>
        </p:nvSpPr>
        <p:spPr/>
        <p:txBody>
          <a:bodyPr/>
          <a:lstStyle/>
          <a:p>
            <a:fld id="{62BDA810-5D78-4A58-B266-A3AF41ECC5C9}" type="datetimeFigureOut">
              <a:rPr lang="en-IE" smtClean="0"/>
              <a:t>19/05/2020</a:t>
            </a:fld>
            <a:endParaRPr lang="en-IE" dirty="0"/>
          </a:p>
        </p:txBody>
      </p:sp>
      <p:sp>
        <p:nvSpPr>
          <p:cNvPr id="5" name="Footer Placeholder 4">
            <a:extLst>
              <a:ext uri="{FF2B5EF4-FFF2-40B4-BE49-F238E27FC236}">
                <a16:creationId xmlns:a16="http://schemas.microsoft.com/office/drawing/2014/main" id="{2EDC43BE-0EBD-4D52-8123-FA990977C182}"/>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CA3FE5BC-5B54-472C-9A82-8A4501E6A00B}"/>
              </a:ext>
            </a:extLst>
          </p:cNvPr>
          <p:cNvSpPr>
            <a:spLocks noGrp="1"/>
          </p:cNvSpPr>
          <p:nvPr>
            <p:ph type="sldNum" sz="quarter" idx="12"/>
          </p:nvPr>
        </p:nvSpPr>
        <p:spPr/>
        <p:txBody>
          <a:bodyPr/>
          <a:lstStyle/>
          <a:p>
            <a:fld id="{B9A23078-63DB-4D0C-9DFF-FE5A3D8111EA}" type="slidenum">
              <a:rPr lang="en-IE" smtClean="0"/>
              <a:t>‹#›</a:t>
            </a:fld>
            <a:endParaRPr lang="en-IE" dirty="0"/>
          </a:p>
        </p:txBody>
      </p:sp>
    </p:spTree>
    <p:extLst>
      <p:ext uri="{BB962C8B-B14F-4D97-AF65-F5344CB8AC3E}">
        <p14:creationId xmlns:p14="http://schemas.microsoft.com/office/powerpoint/2010/main" val="39120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BF35FF-6098-4A97-9215-F4E432D66F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BFFECC7-9E9D-4C6F-93E2-B27C23EDA9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44752A1-80F4-4622-9B31-A3E409F1A696}"/>
              </a:ext>
            </a:extLst>
          </p:cNvPr>
          <p:cNvSpPr>
            <a:spLocks noGrp="1"/>
          </p:cNvSpPr>
          <p:nvPr>
            <p:ph type="dt" sz="half" idx="10"/>
          </p:nvPr>
        </p:nvSpPr>
        <p:spPr/>
        <p:txBody>
          <a:bodyPr/>
          <a:lstStyle/>
          <a:p>
            <a:fld id="{62BDA810-5D78-4A58-B266-A3AF41ECC5C9}" type="datetimeFigureOut">
              <a:rPr lang="en-IE" smtClean="0"/>
              <a:t>19/05/2020</a:t>
            </a:fld>
            <a:endParaRPr lang="en-IE" dirty="0"/>
          </a:p>
        </p:txBody>
      </p:sp>
      <p:sp>
        <p:nvSpPr>
          <p:cNvPr id="5" name="Footer Placeholder 4">
            <a:extLst>
              <a:ext uri="{FF2B5EF4-FFF2-40B4-BE49-F238E27FC236}">
                <a16:creationId xmlns:a16="http://schemas.microsoft.com/office/drawing/2014/main" id="{49D99050-1983-4E10-ADCF-1C9541DE62C6}"/>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39914BF1-31FC-42BE-A211-760BBA7B9BBE}"/>
              </a:ext>
            </a:extLst>
          </p:cNvPr>
          <p:cNvSpPr>
            <a:spLocks noGrp="1"/>
          </p:cNvSpPr>
          <p:nvPr>
            <p:ph type="sldNum" sz="quarter" idx="12"/>
          </p:nvPr>
        </p:nvSpPr>
        <p:spPr/>
        <p:txBody>
          <a:bodyPr/>
          <a:lstStyle/>
          <a:p>
            <a:fld id="{B9A23078-63DB-4D0C-9DFF-FE5A3D8111EA}" type="slidenum">
              <a:rPr lang="en-IE" smtClean="0"/>
              <a:t>‹#›</a:t>
            </a:fld>
            <a:endParaRPr lang="en-IE" dirty="0"/>
          </a:p>
        </p:txBody>
      </p:sp>
    </p:spTree>
    <p:extLst>
      <p:ext uri="{BB962C8B-B14F-4D97-AF65-F5344CB8AC3E}">
        <p14:creationId xmlns:p14="http://schemas.microsoft.com/office/powerpoint/2010/main" val="1090795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683" y="492"/>
            <a:ext cx="12184380" cy="6858000"/>
          </a:xfrm>
          <a:prstGeom prst="rect">
            <a:avLst/>
          </a:prstGeom>
        </p:spPr>
      </p:pic>
      <p:sp>
        <p:nvSpPr>
          <p:cNvPr id="10" name="Text Placeholder 4"/>
          <p:cNvSpPr>
            <a:spLocks noGrp="1"/>
          </p:cNvSpPr>
          <p:nvPr>
            <p:ph type="body" sz="quarter" idx="11" hasCustomPrompt="1"/>
          </p:nvPr>
        </p:nvSpPr>
        <p:spPr>
          <a:xfrm>
            <a:off x="672000" y="2112001"/>
            <a:ext cx="5469467" cy="627983"/>
          </a:xfrm>
          <a:prstGeom prst="rect">
            <a:avLst/>
          </a:prstGeom>
        </p:spPr>
        <p:txBody>
          <a:bodyPr lIns="0" tIns="0" rIns="0" bIns="0"/>
          <a:lstStyle>
            <a:lvl1pPr marL="0" indent="0">
              <a:buNone/>
              <a:defRPr sz="4400" b="1">
                <a:solidFill>
                  <a:schemeClr val="accent6"/>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IE" dirty="0"/>
              <a:t>Divider Slide</a:t>
            </a:r>
            <a:endParaRPr lang="en-US" dirty="0"/>
          </a:p>
        </p:txBody>
      </p:sp>
      <p:sp>
        <p:nvSpPr>
          <p:cNvPr id="11" name="Text Placeholder 4"/>
          <p:cNvSpPr>
            <a:spLocks noGrp="1"/>
          </p:cNvSpPr>
          <p:nvPr>
            <p:ph type="body" sz="quarter" idx="12" hasCustomPrompt="1"/>
          </p:nvPr>
        </p:nvSpPr>
        <p:spPr>
          <a:xfrm>
            <a:off x="672000" y="2880000"/>
            <a:ext cx="5469467" cy="2503135"/>
          </a:xfrm>
          <a:prstGeom prst="rect">
            <a:avLst/>
          </a:prstGeom>
        </p:spPr>
        <p:txBody>
          <a:bodyPr lIns="0" tIns="0" rIns="0" bIns="0"/>
          <a:lstStyle>
            <a:lvl1pPr marL="0" indent="0">
              <a:buNone/>
              <a:defRPr sz="2133" b="0" baseline="0">
                <a:solidFill>
                  <a:schemeClr val="accent6"/>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indent="0">
              <a:buNone/>
            </a:pPr>
            <a:r>
              <a:rPr lang="en-IE" sz="2133" dirty="0"/>
              <a:t>Headline set in 33pt Calibri Bold. Body copy set in 16pt Calibri, range left.</a:t>
            </a:r>
          </a:p>
        </p:txBody>
      </p:sp>
    </p:spTree>
    <p:extLst>
      <p:ext uri="{BB962C8B-B14F-4D97-AF65-F5344CB8AC3E}">
        <p14:creationId xmlns:p14="http://schemas.microsoft.com/office/powerpoint/2010/main" val="419431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6B42-453B-4A57-86E6-E994EF6189F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8CD0A96-BC2D-4F82-A6EA-4541F921FA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9351298-5B07-429E-86E0-76BFCFF124A5}"/>
              </a:ext>
            </a:extLst>
          </p:cNvPr>
          <p:cNvSpPr>
            <a:spLocks noGrp="1"/>
          </p:cNvSpPr>
          <p:nvPr>
            <p:ph type="dt" sz="half" idx="10"/>
          </p:nvPr>
        </p:nvSpPr>
        <p:spPr/>
        <p:txBody>
          <a:bodyPr/>
          <a:lstStyle/>
          <a:p>
            <a:fld id="{62BDA810-5D78-4A58-B266-A3AF41ECC5C9}" type="datetimeFigureOut">
              <a:rPr lang="en-IE" smtClean="0"/>
              <a:t>19/05/2020</a:t>
            </a:fld>
            <a:endParaRPr lang="en-IE" dirty="0"/>
          </a:p>
        </p:txBody>
      </p:sp>
      <p:sp>
        <p:nvSpPr>
          <p:cNvPr id="5" name="Footer Placeholder 4">
            <a:extLst>
              <a:ext uri="{FF2B5EF4-FFF2-40B4-BE49-F238E27FC236}">
                <a16:creationId xmlns:a16="http://schemas.microsoft.com/office/drawing/2014/main" id="{AB9D1603-0314-458D-8CAE-3459D8708F03}"/>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23A057F0-A519-4F00-B2D4-904C0AF8EEA6}"/>
              </a:ext>
            </a:extLst>
          </p:cNvPr>
          <p:cNvSpPr>
            <a:spLocks noGrp="1"/>
          </p:cNvSpPr>
          <p:nvPr>
            <p:ph type="sldNum" sz="quarter" idx="12"/>
          </p:nvPr>
        </p:nvSpPr>
        <p:spPr/>
        <p:txBody>
          <a:bodyPr/>
          <a:lstStyle/>
          <a:p>
            <a:fld id="{B9A23078-63DB-4D0C-9DFF-FE5A3D8111EA}" type="slidenum">
              <a:rPr lang="en-IE" smtClean="0"/>
              <a:t>‹#›</a:t>
            </a:fld>
            <a:endParaRPr lang="en-IE" dirty="0"/>
          </a:p>
        </p:txBody>
      </p:sp>
    </p:spTree>
    <p:extLst>
      <p:ext uri="{BB962C8B-B14F-4D97-AF65-F5344CB8AC3E}">
        <p14:creationId xmlns:p14="http://schemas.microsoft.com/office/powerpoint/2010/main" val="108369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DFB25-0D21-44D7-BA24-E9D2851A68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3F58E1E-2810-464D-8607-A2915EDAA3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F04D7B-667E-4C30-AF2B-044DCCBD317A}"/>
              </a:ext>
            </a:extLst>
          </p:cNvPr>
          <p:cNvSpPr>
            <a:spLocks noGrp="1"/>
          </p:cNvSpPr>
          <p:nvPr>
            <p:ph type="dt" sz="half" idx="10"/>
          </p:nvPr>
        </p:nvSpPr>
        <p:spPr/>
        <p:txBody>
          <a:bodyPr/>
          <a:lstStyle/>
          <a:p>
            <a:fld id="{62BDA810-5D78-4A58-B266-A3AF41ECC5C9}" type="datetimeFigureOut">
              <a:rPr lang="en-IE" smtClean="0"/>
              <a:t>19/05/2020</a:t>
            </a:fld>
            <a:endParaRPr lang="en-IE" dirty="0"/>
          </a:p>
        </p:txBody>
      </p:sp>
      <p:sp>
        <p:nvSpPr>
          <p:cNvPr id="5" name="Footer Placeholder 4">
            <a:extLst>
              <a:ext uri="{FF2B5EF4-FFF2-40B4-BE49-F238E27FC236}">
                <a16:creationId xmlns:a16="http://schemas.microsoft.com/office/drawing/2014/main" id="{779184DD-24E9-4A9E-A50B-2A4BAA39E56B}"/>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E7C73C81-677D-44E2-AA15-351A734BE5FE}"/>
              </a:ext>
            </a:extLst>
          </p:cNvPr>
          <p:cNvSpPr>
            <a:spLocks noGrp="1"/>
          </p:cNvSpPr>
          <p:nvPr>
            <p:ph type="sldNum" sz="quarter" idx="12"/>
          </p:nvPr>
        </p:nvSpPr>
        <p:spPr/>
        <p:txBody>
          <a:bodyPr/>
          <a:lstStyle/>
          <a:p>
            <a:fld id="{B9A23078-63DB-4D0C-9DFF-FE5A3D8111EA}" type="slidenum">
              <a:rPr lang="en-IE" smtClean="0"/>
              <a:t>‹#›</a:t>
            </a:fld>
            <a:endParaRPr lang="en-IE" dirty="0"/>
          </a:p>
        </p:txBody>
      </p:sp>
    </p:spTree>
    <p:extLst>
      <p:ext uri="{BB962C8B-B14F-4D97-AF65-F5344CB8AC3E}">
        <p14:creationId xmlns:p14="http://schemas.microsoft.com/office/powerpoint/2010/main" val="155134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D6860-8A45-4103-98C1-673401CD60E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62E422-5720-49F2-9D55-8BCC86E40B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88B05DD-0BCC-4A5C-AC8A-F9BC1A1104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207516E-5C18-4F78-A6ED-58B10017A5DE}"/>
              </a:ext>
            </a:extLst>
          </p:cNvPr>
          <p:cNvSpPr>
            <a:spLocks noGrp="1"/>
          </p:cNvSpPr>
          <p:nvPr>
            <p:ph type="dt" sz="half" idx="10"/>
          </p:nvPr>
        </p:nvSpPr>
        <p:spPr/>
        <p:txBody>
          <a:bodyPr/>
          <a:lstStyle/>
          <a:p>
            <a:fld id="{62BDA810-5D78-4A58-B266-A3AF41ECC5C9}" type="datetimeFigureOut">
              <a:rPr lang="en-IE" smtClean="0"/>
              <a:t>19/05/2020</a:t>
            </a:fld>
            <a:endParaRPr lang="en-IE" dirty="0"/>
          </a:p>
        </p:txBody>
      </p:sp>
      <p:sp>
        <p:nvSpPr>
          <p:cNvPr id="6" name="Footer Placeholder 5">
            <a:extLst>
              <a:ext uri="{FF2B5EF4-FFF2-40B4-BE49-F238E27FC236}">
                <a16:creationId xmlns:a16="http://schemas.microsoft.com/office/drawing/2014/main" id="{F629AE47-180D-4016-A9B0-92864B1033DE}"/>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F918D425-AE97-452C-A640-7C6D11E4F076}"/>
              </a:ext>
            </a:extLst>
          </p:cNvPr>
          <p:cNvSpPr>
            <a:spLocks noGrp="1"/>
          </p:cNvSpPr>
          <p:nvPr>
            <p:ph type="sldNum" sz="quarter" idx="12"/>
          </p:nvPr>
        </p:nvSpPr>
        <p:spPr/>
        <p:txBody>
          <a:bodyPr/>
          <a:lstStyle/>
          <a:p>
            <a:fld id="{B9A23078-63DB-4D0C-9DFF-FE5A3D8111EA}" type="slidenum">
              <a:rPr lang="en-IE" smtClean="0"/>
              <a:t>‹#›</a:t>
            </a:fld>
            <a:endParaRPr lang="en-IE" dirty="0"/>
          </a:p>
        </p:txBody>
      </p:sp>
    </p:spTree>
    <p:extLst>
      <p:ext uri="{BB962C8B-B14F-4D97-AF65-F5344CB8AC3E}">
        <p14:creationId xmlns:p14="http://schemas.microsoft.com/office/powerpoint/2010/main" val="268829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DCC7-EC6A-41C9-9DAF-DD5EA001C74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79FCDC8-5673-4E3B-A2FA-C78F22906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FB668B-3DC9-43C2-864A-237F2F75FD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EA6C96C-8BA1-49BE-B917-B543DE4CD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C3D9D0-4994-4818-AD90-7614119283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3B4A29C-12DD-4A64-9FC0-F6FDCADF6912}"/>
              </a:ext>
            </a:extLst>
          </p:cNvPr>
          <p:cNvSpPr>
            <a:spLocks noGrp="1"/>
          </p:cNvSpPr>
          <p:nvPr>
            <p:ph type="dt" sz="half" idx="10"/>
          </p:nvPr>
        </p:nvSpPr>
        <p:spPr/>
        <p:txBody>
          <a:bodyPr/>
          <a:lstStyle/>
          <a:p>
            <a:fld id="{62BDA810-5D78-4A58-B266-A3AF41ECC5C9}" type="datetimeFigureOut">
              <a:rPr lang="en-IE" smtClean="0"/>
              <a:t>19/05/2020</a:t>
            </a:fld>
            <a:endParaRPr lang="en-IE" dirty="0"/>
          </a:p>
        </p:txBody>
      </p:sp>
      <p:sp>
        <p:nvSpPr>
          <p:cNvPr id="8" name="Footer Placeholder 7">
            <a:extLst>
              <a:ext uri="{FF2B5EF4-FFF2-40B4-BE49-F238E27FC236}">
                <a16:creationId xmlns:a16="http://schemas.microsoft.com/office/drawing/2014/main" id="{0FBF98B4-69AF-4C8D-AB97-D1735BEAAAA2}"/>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3D98A0FB-7C8B-4489-A652-6DB53379807F}"/>
              </a:ext>
            </a:extLst>
          </p:cNvPr>
          <p:cNvSpPr>
            <a:spLocks noGrp="1"/>
          </p:cNvSpPr>
          <p:nvPr>
            <p:ph type="sldNum" sz="quarter" idx="12"/>
          </p:nvPr>
        </p:nvSpPr>
        <p:spPr/>
        <p:txBody>
          <a:bodyPr/>
          <a:lstStyle/>
          <a:p>
            <a:fld id="{B9A23078-63DB-4D0C-9DFF-FE5A3D8111EA}" type="slidenum">
              <a:rPr lang="en-IE" smtClean="0"/>
              <a:t>‹#›</a:t>
            </a:fld>
            <a:endParaRPr lang="en-IE" dirty="0"/>
          </a:p>
        </p:txBody>
      </p:sp>
    </p:spTree>
    <p:extLst>
      <p:ext uri="{BB962C8B-B14F-4D97-AF65-F5344CB8AC3E}">
        <p14:creationId xmlns:p14="http://schemas.microsoft.com/office/powerpoint/2010/main" val="243352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B8D7F-282E-4139-8D01-210205D2C94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5D369D3-074F-40CA-BD27-7F5BA0399157}"/>
              </a:ext>
            </a:extLst>
          </p:cNvPr>
          <p:cNvSpPr>
            <a:spLocks noGrp="1"/>
          </p:cNvSpPr>
          <p:nvPr>
            <p:ph type="dt" sz="half" idx="10"/>
          </p:nvPr>
        </p:nvSpPr>
        <p:spPr/>
        <p:txBody>
          <a:bodyPr/>
          <a:lstStyle/>
          <a:p>
            <a:fld id="{62BDA810-5D78-4A58-B266-A3AF41ECC5C9}" type="datetimeFigureOut">
              <a:rPr lang="en-IE" smtClean="0"/>
              <a:t>19/05/2020</a:t>
            </a:fld>
            <a:endParaRPr lang="en-IE" dirty="0"/>
          </a:p>
        </p:txBody>
      </p:sp>
      <p:sp>
        <p:nvSpPr>
          <p:cNvPr id="4" name="Footer Placeholder 3">
            <a:extLst>
              <a:ext uri="{FF2B5EF4-FFF2-40B4-BE49-F238E27FC236}">
                <a16:creationId xmlns:a16="http://schemas.microsoft.com/office/drawing/2014/main" id="{8BC95DDE-7440-4FFA-8A33-808AF037575A}"/>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D072ACBC-188F-4695-8ED7-BAB8489B866C}"/>
              </a:ext>
            </a:extLst>
          </p:cNvPr>
          <p:cNvSpPr>
            <a:spLocks noGrp="1"/>
          </p:cNvSpPr>
          <p:nvPr>
            <p:ph type="sldNum" sz="quarter" idx="12"/>
          </p:nvPr>
        </p:nvSpPr>
        <p:spPr/>
        <p:txBody>
          <a:bodyPr/>
          <a:lstStyle/>
          <a:p>
            <a:fld id="{B9A23078-63DB-4D0C-9DFF-FE5A3D8111EA}" type="slidenum">
              <a:rPr lang="en-IE" smtClean="0"/>
              <a:t>‹#›</a:t>
            </a:fld>
            <a:endParaRPr lang="en-IE" dirty="0"/>
          </a:p>
        </p:txBody>
      </p:sp>
    </p:spTree>
    <p:extLst>
      <p:ext uri="{BB962C8B-B14F-4D97-AF65-F5344CB8AC3E}">
        <p14:creationId xmlns:p14="http://schemas.microsoft.com/office/powerpoint/2010/main" val="138485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790C51-DB99-4D9C-B790-9301D2781E98}"/>
              </a:ext>
            </a:extLst>
          </p:cNvPr>
          <p:cNvSpPr>
            <a:spLocks noGrp="1"/>
          </p:cNvSpPr>
          <p:nvPr>
            <p:ph type="dt" sz="half" idx="10"/>
          </p:nvPr>
        </p:nvSpPr>
        <p:spPr/>
        <p:txBody>
          <a:bodyPr/>
          <a:lstStyle/>
          <a:p>
            <a:fld id="{62BDA810-5D78-4A58-B266-A3AF41ECC5C9}" type="datetimeFigureOut">
              <a:rPr lang="en-IE" smtClean="0"/>
              <a:t>19/05/2020</a:t>
            </a:fld>
            <a:endParaRPr lang="en-IE" dirty="0"/>
          </a:p>
        </p:txBody>
      </p:sp>
      <p:sp>
        <p:nvSpPr>
          <p:cNvPr id="3" name="Footer Placeholder 2">
            <a:extLst>
              <a:ext uri="{FF2B5EF4-FFF2-40B4-BE49-F238E27FC236}">
                <a16:creationId xmlns:a16="http://schemas.microsoft.com/office/drawing/2014/main" id="{35B14685-7485-4E77-8762-8C8C1FE4F394}"/>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CBED7483-4B07-4CD3-9C42-061328374229}"/>
              </a:ext>
            </a:extLst>
          </p:cNvPr>
          <p:cNvSpPr>
            <a:spLocks noGrp="1"/>
          </p:cNvSpPr>
          <p:nvPr>
            <p:ph type="sldNum" sz="quarter" idx="12"/>
          </p:nvPr>
        </p:nvSpPr>
        <p:spPr/>
        <p:txBody>
          <a:bodyPr/>
          <a:lstStyle/>
          <a:p>
            <a:fld id="{B9A23078-63DB-4D0C-9DFF-FE5A3D8111EA}" type="slidenum">
              <a:rPr lang="en-IE" smtClean="0"/>
              <a:t>‹#›</a:t>
            </a:fld>
            <a:endParaRPr lang="en-IE" dirty="0"/>
          </a:p>
        </p:txBody>
      </p:sp>
    </p:spTree>
    <p:extLst>
      <p:ext uri="{BB962C8B-B14F-4D97-AF65-F5344CB8AC3E}">
        <p14:creationId xmlns:p14="http://schemas.microsoft.com/office/powerpoint/2010/main" val="43491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7A25-6EE2-46C0-A0F3-53588B27F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DA5BE59-6598-4E1F-8952-EDDE54D6E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AA2ED01-F137-412D-9AA2-AA3C1BD18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0B0A1-C3FF-4A3A-AE09-3C1571C80109}"/>
              </a:ext>
            </a:extLst>
          </p:cNvPr>
          <p:cNvSpPr>
            <a:spLocks noGrp="1"/>
          </p:cNvSpPr>
          <p:nvPr>
            <p:ph type="dt" sz="half" idx="10"/>
          </p:nvPr>
        </p:nvSpPr>
        <p:spPr/>
        <p:txBody>
          <a:bodyPr/>
          <a:lstStyle/>
          <a:p>
            <a:fld id="{62BDA810-5D78-4A58-B266-A3AF41ECC5C9}" type="datetimeFigureOut">
              <a:rPr lang="en-IE" smtClean="0"/>
              <a:t>19/05/2020</a:t>
            </a:fld>
            <a:endParaRPr lang="en-IE" dirty="0"/>
          </a:p>
        </p:txBody>
      </p:sp>
      <p:sp>
        <p:nvSpPr>
          <p:cNvPr id="6" name="Footer Placeholder 5">
            <a:extLst>
              <a:ext uri="{FF2B5EF4-FFF2-40B4-BE49-F238E27FC236}">
                <a16:creationId xmlns:a16="http://schemas.microsoft.com/office/drawing/2014/main" id="{5F158BF8-9987-4917-830F-151ED51F1BE2}"/>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5BDCCCC6-18E2-4A55-9F40-3580D4050087}"/>
              </a:ext>
            </a:extLst>
          </p:cNvPr>
          <p:cNvSpPr>
            <a:spLocks noGrp="1"/>
          </p:cNvSpPr>
          <p:nvPr>
            <p:ph type="sldNum" sz="quarter" idx="12"/>
          </p:nvPr>
        </p:nvSpPr>
        <p:spPr/>
        <p:txBody>
          <a:bodyPr/>
          <a:lstStyle/>
          <a:p>
            <a:fld id="{B9A23078-63DB-4D0C-9DFF-FE5A3D8111EA}" type="slidenum">
              <a:rPr lang="en-IE" smtClean="0"/>
              <a:t>‹#›</a:t>
            </a:fld>
            <a:endParaRPr lang="en-IE" dirty="0"/>
          </a:p>
        </p:txBody>
      </p:sp>
    </p:spTree>
    <p:extLst>
      <p:ext uri="{BB962C8B-B14F-4D97-AF65-F5344CB8AC3E}">
        <p14:creationId xmlns:p14="http://schemas.microsoft.com/office/powerpoint/2010/main" val="153843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DBB5-62D8-44FC-991A-E89113DC7A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8F226DF-93E3-40B6-B694-20B808694F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1B99516C-32C4-49F5-A83E-6D533D9E5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60514-0004-4AB7-A8DB-7BD38153CA69}"/>
              </a:ext>
            </a:extLst>
          </p:cNvPr>
          <p:cNvSpPr>
            <a:spLocks noGrp="1"/>
          </p:cNvSpPr>
          <p:nvPr>
            <p:ph type="dt" sz="half" idx="10"/>
          </p:nvPr>
        </p:nvSpPr>
        <p:spPr/>
        <p:txBody>
          <a:bodyPr/>
          <a:lstStyle/>
          <a:p>
            <a:fld id="{62BDA810-5D78-4A58-B266-A3AF41ECC5C9}" type="datetimeFigureOut">
              <a:rPr lang="en-IE" smtClean="0"/>
              <a:t>19/05/2020</a:t>
            </a:fld>
            <a:endParaRPr lang="en-IE" dirty="0"/>
          </a:p>
        </p:txBody>
      </p:sp>
      <p:sp>
        <p:nvSpPr>
          <p:cNvPr id="6" name="Footer Placeholder 5">
            <a:extLst>
              <a:ext uri="{FF2B5EF4-FFF2-40B4-BE49-F238E27FC236}">
                <a16:creationId xmlns:a16="http://schemas.microsoft.com/office/drawing/2014/main" id="{D1449E7B-886E-4A7B-AC5C-A8ED59BF976D}"/>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2A159AA1-BCA8-41F6-BC87-677F9B207CB6}"/>
              </a:ext>
            </a:extLst>
          </p:cNvPr>
          <p:cNvSpPr>
            <a:spLocks noGrp="1"/>
          </p:cNvSpPr>
          <p:nvPr>
            <p:ph type="sldNum" sz="quarter" idx="12"/>
          </p:nvPr>
        </p:nvSpPr>
        <p:spPr/>
        <p:txBody>
          <a:bodyPr/>
          <a:lstStyle/>
          <a:p>
            <a:fld id="{B9A23078-63DB-4D0C-9DFF-FE5A3D8111EA}" type="slidenum">
              <a:rPr lang="en-IE" smtClean="0"/>
              <a:t>‹#›</a:t>
            </a:fld>
            <a:endParaRPr lang="en-IE" dirty="0"/>
          </a:p>
        </p:txBody>
      </p:sp>
    </p:spTree>
    <p:extLst>
      <p:ext uri="{BB962C8B-B14F-4D97-AF65-F5344CB8AC3E}">
        <p14:creationId xmlns:p14="http://schemas.microsoft.com/office/powerpoint/2010/main" val="110546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3B5CD2-C4E2-4546-AD56-9B78E8C39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4E77E7C-E0BC-47FF-98DE-F8B2149F4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B42B376-08E9-4AED-9DDA-917C3714F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DA810-5D78-4A58-B266-A3AF41ECC5C9}" type="datetimeFigureOut">
              <a:rPr lang="en-IE" smtClean="0"/>
              <a:t>19/05/2020</a:t>
            </a:fld>
            <a:endParaRPr lang="en-IE" dirty="0"/>
          </a:p>
        </p:txBody>
      </p:sp>
      <p:sp>
        <p:nvSpPr>
          <p:cNvPr id="5" name="Footer Placeholder 4">
            <a:extLst>
              <a:ext uri="{FF2B5EF4-FFF2-40B4-BE49-F238E27FC236}">
                <a16:creationId xmlns:a16="http://schemas.microsoft.com/office/drawing/2014/main" id="{0246EAE3-5A17-45F2-A828-3EBE03543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0A57272F-CF06-454B-A9BA-3D56292D4F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23078-63DB-4D0C-9DFF-FE5A3D8111EA}" type="slidenum">
              <a:rPr lang="en-IE" smtClean="0"/>
              <a:t>‹#›</a:t>
            </a:fld>
            <a:endParaRPr lang="en-IE" dirty="0"/>
          </a:p>
        </p:txBody>
      </p:sp>
    </p:spTree>
    <p:extLst>
      <p:ext uri="{BB962C8B-B14F-4D97-AF65-F5344CB8AC3E}">
        <p14:creationId xmlns:p14="http://schemas.microsoft.com/office/powerpoint/2010/main" val="4071057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ur04.safelinks.protection.outlook.com/?url=https%3A%2F%2Fwww.sdcc.ie%2Fen%2Fservices%2Fsport-and-recreation%2Flibraries%2Flibrary-services%2Fonline-resources%2F&amp;data=02%7C01%7Cbfennell%40SDUBLINCOCO.ie%7C9bdb3d6c8c014479b0b808d7e75b43ac%7C6a3c00c019d0492da8de95fad8fda1d4%7C0%7C0%7C637232251475674477&amp;sdata=kbYs18we4dtEpc3I0xTgRDl5Hy1XvgPuH1zO5wLHvU0%3D&amp;reserved=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833642-D636-384F-9AD7-C323876C3464}"/>
              </a:ext>
            </a:extLst>
          </p:cNvPr>
          <p:cNvGrpSpPr/>
          <p:nvPr/>
        </p:nvGrpSpPr>
        <p:grpSpPr>
          <a:xfrm>
            <a:off x="6096000" y="1704159"/>
            <a:ext cx="4895133" cy="3846392"/>
            <a:chOff x="2903621" y="1260741"/>
            <a:chExt cx="3962100" cy="3113261"/>
          </a:xfrm>
        </p:grpSpPr>
        <p:pic>
          <p:nvPicPr>
            <p:cNvPr id="4" name="Picture 3">
              <a:extLst>
                <a:ext uri="{FF2B5EF4-FFF2-40B4-BE49-F238E27FC236}">
                  <a16:creationId xmlns:a16="http://schemas.microsoft.com/office/drawing/2014/main" id="{FA113B9A-1F0E-5F4B-A30F-F0766C993441}"/>
                </a:ext>
              </a:extLst>
            </p:cNvPr>
            <p:cNvPicPr>
              <a:picLocks noChangeAspect="1"/>
            </p:cNvPicPr>
            <p:nvPr/>
          </p:nvPicPr>
          <p:blipFill>
            <a:blip r:embed="rId2"/>
            <a:stretch>
              <a:fillRect/>
            </a:stretch>
          </p:blipFill>
          <p:spPr>
            <a:xfrm>
              <a:off x="3091545" y="3115178"/>
              <a:ext cx="1258824" cy="1258824"/>
            </a:xfrm>
            <a:prstGeom prst="rect">
              <a:avLst/>
            </a:prstGeom>
          </p:spPr>
        </p:pic>
        <p:pic>
          <p:nvPicPr>
            <p:cNvPr id="5" name="Picture 4">
              <a:extLst>
                <a:ext uri="{FF2B5EF4-FFF2-40B4-BE49-F238E27FC236}">
                  <a16:creationId xmlns:a16="http://schemas.microsoft.com/office/drawing/2014/main" id="{ADB294D2-2132-DA40-9270-D0C8113E481F}"/>
                </a:ext>
              </a:extLst>
            </p:cNvPr>
            <p:cNvPicPr>
              <a:picLocks noChangeAspect="1"/>
            </p:cNvPicPr>
            <p:nvPr/>
          </p:nvPicPr>
          <p:blipFill>
            <a:blip r:embed="rId3"/>
            <a:stretch>
              <a:fillRect/>
            </a:stretch>
          </p:blipFill>
          <p:spPr>
            <a:xfrm>
              <a:off x="5606897" y="2380703"/>
              <a:ext cx="1258824" cy="1258824"/>
            </a:xfrm>
            <a:prstGeom prst="rect">
              <a:avLst/>
            </a:prstGeom>
          </p:spPr>
        </p:pic>
        <p:pic>
          <p:nvPicPr>
            <p:cNvPr id="6" name="Picture 5">
              <a:extLst>
                <a:ext uri="{FF2B5EF4-FFF2-40B4-BE49-F238E27FC236}">
                  <a16:creationId xmlns:a16="http://schemas.microsoft.com/office/drawing/2014/main" id="{20ABCC3C-0D5A-E143-85B0-45C8BBD8061D}"/>
                </a:ext>
              </a:extLst>
            </p:cNvPr>
            <p:cNvPicPr>
              <a:picLocks noChangeAspect="1"/>
            </p:cNvPicPr>
            <p:nvPr/>
          </p:nvPicPr>
          <p:blipFill>
            <a:blip r:embed="rId4"/>
            <a:stretch>
              <a:fillRect/>
            </a:stretch>
          </p:blipFill>
          <p:spPr>
            <a:xfrm>
              <a:off x="4720183" y="1306283"/>
              <a:ext cx="1066800" cy="1066800"/>
            </a:xfrm>
            <a:prstGeom prst="rect">
              <a:avLst/>
            </a:prstGeom>
          </p:spPr>
        </p:pic>
        <p:pic>
          <p:nvPicPr>
            <p:cNvPr id="7" name="Picture 6">
              <a:extLst>
                <a:ext uri="{FF2B5EF4-FFF2-40B4-BE49-F238E27FC236}">
                  <a16:creationId xmlns:a16="http://schemas.microsoft.com/office/drawing/2014/main" id="{72644EC5-3055-324B-ADCB-0FFFC634D864}"/>
                </a:ext>
              </a:extLst>
            </p:cNvPr>
            <p:cNvPicPr>
              <a:picLocks noChangeAspect="1"/>
            </p:cNvPicPr>
            <p:nvPr/>
          </p:nvPicPr>
          <p:blipFill>
            <a:blip r:embed="rId5"/>
            <a:stretch>
              <a:fillRect/>
            </a:stretch>
          </p:blipFill>
          <p:spPr>
            <a:xfrm>
              <a:off x="4707737" y="3108828"/>
              <a:ext cx="899160" cy="899160"/>
            </a:xfrm>
            <a:prstGeom prst="rect">
              <a:avLst/>
            </a:prstGeom>
          </p:spPr>
        </p:pic>
        <p:pic>
          <p:nvPicPr>
            <p:cNvPr id="8" name="Picture 7">
              <a:extLst>
                <a:ext uri="{FF2B5EF4-FFF2-40B4-BE49-F238E27FC236}">
                  <a16:creationId xmlns:a16="http://schemas.microsoft.com/office/drawing/2014/main" id="{CBD0D1F7-C4F5-7F4A-90A3-848E4F0D3E2B}"/>
                </a:ext>
              </a:extLst>
            </p:cNvPr>
            <p:cNvPicPr>
              <a:picLocks noChangeAspect="1"/>
            </p:cNvPicPr>
            <p:nvPr/>
          </p:nvPicPr>
          <p:blipFill>
            <a:blip r:embed="rId6"/>
            <a:stretch>
              <a:fillRect/>
            </a:stretch>
          </p:blipFill>
          <p:spPr>
            <a:xfrm>
              <a:off x="3801501" y="2036186"/>
              <a:ext cx="1078992" cy="1078992"/>
            </a:xfrm>
            <a:prstGeom prst="rect">
              <a:avLst/>
            </a:prstGeom>
          </p:spPr>
        </p:pic>
        <p:pic>
          <p:nvPicPr>
            <p:cNvPr id="9" name="Picture 8" descr="Photo.png">
              <a:extLst>
                <a:ext uri="{FF2B5EF4-FFF2-40B4-BE49-F238E27FC236}">
                  <a16:creationId xmlns:a16="http://schemas.microsoft.com/office/drawing/2014/main" id="{AC1B72C7-7DB4-7246-9F3D-42FC0EB0F843}"/>
                </a:ext>
              </a:extLst>
            </p:cNvPr>
            <p:cNvPicPr>
              <a:picLocks noChangeAspect="1"/>
            </p:cNvPicPr>
            <p:nvPr/>
          </p:nvPicPr>
          <p:blipFill>
            <a:blip r:embed="rId7">
              <a:duotone>
                <a:prstClr val="black"/>
                <a:schemeClr val="accent4">
                  <a:tint val="45000"/>
                  <a:satMod val="400000"/>
                </a:schemeClr>
              </a:duotone>
              <a:alphaModFix amt="50000"/>
              <a:extLst>
                <a:ext uri="{28A0092B-C50C-407E-A947-70E740481C1C}">
                  <a14:useLocalDpi xmlns:a14="http://schemas.microsoft.com/office/drawing/2010/main" val="0"/>
                </a:ext>
              </a:extLst>
            </a:blip>
            <a:stretch>
              <a:fillRect/>
            </a:stretch>
          </p:blipFill>
          <p:spPr>
            <a:xfrm>
              <a:off x="2903621" y="1260741"/>
              <a:ext cx="3602736" cy="2874265"/>
            </a:xfrm>
            <a:prstGeom prst="rect">
              <a:avLst/>
            </a:prstGeom>
          </p:spPr>
        </p:pic>
      </p:grpSp>
      <p:sp>
        <p:nvSpPr>
          <p:cNvPr id="11" name="Text Placeholder 4">
            <a:extLst>
              <a:ext uri="{FF2B5EF4-FFF2-40B4-BE49-F238E27FC236}">
                <a16:creationId xmlns:a16="http://schemas.microsoft.com/office/drawing/2014/main" id="{7E4379D1-CB0C-4849-B54D-6BAB587F6939}"/>
              </a:ext>
            </a:extLst>
          </p:cNvPr>
          <p:cNvSpPr txBox="1">
            <a:spLocks/>
          </p:cNvSpPr>
          <p:nvPr/>
        </p:nvSpPr>
        <p:spPr>
          <a:xfrm>
            <a:off x="791169" y="2128308"/>
            <a:ext cx="5469467" cy="2601384"/>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3300" b="1" kern="1200">
                <a:solidFill>
                  <a:schemeClr val="accent6"/>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36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36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36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36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IE" sz="4400" dirty="0"/>
              <a:t>South Dublin Libraries</a:t>
            </a:r>
          </a:p>
          <a:p>
            <a:pPr>
              <a:defRPr/>
            </a:pPr>
            <a:r>
              <a:rPr lang="en-IE" sz="4400" dirty="0"/>
              <a:t>Response to the</a:t>
            </a:r>
          </a:p>
          <a:p>
            <a:pPr>
              <a:defRPr/>
            </a:pPr>
            <a:r>
              <a:rPr lang="en-IE" sz="4400" dirty="0"/>
              <a:t>COVID-19 Pandemic</a:t>
            </a:r>
          </a:p>
        </p:txBody>
      </p:sp>
      <p:pic>
        <p:nvPicPr>
          <p:cNvPr id="12" name="Picture 1">
            <a:extLst>
              <a:ext uri="{FF2B5EF4-FFF2-40B4-BE49-F238E27FC236}">
                <a16:creationId xmlns:a16="http://schemas.microsoft.com/office/drawing/2014/main" id="{B0F025D1-5B7D-42DF-A53A-986C5DAEF06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625866" y="4737274"/>
            <a:ext cx="2451649" cy="114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50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BF5E-DD73-4747-B613-CEEDC355EBDE}"/>
              </a:ext>
            </a:extLst>
          </p:cNvPr>
          <p:cNvSpPr>
            <a:spLocks noGrp="1"/>
          </p:cNvSpPr>
          <p:nvPr>
            <p:ph type="title"/>
          </p:nvPr>
        </p:nvSpPr>
        <p:spPr/>
        <p:txBody>
          <a:bodyPr/>
          <a:lstStyle/>
          <a:p>
            <a:r>
              <a:rPr lang="en-IE" dirty="0"/>
              <a:t>Fun Activities for Children</a:t>
            </a:r>
          </a:p>
        </p:txBody>
      </p:sp>
      <p:pic>
        <p:nvPicPr>
          <p:cNvPr id="4" name="image2.png">
            <a:extLst>
              <a:ext uri="{FF2B5EF4-FFF2-40B4-BE49-F238E27FC236}">
                <a16:creationId xmlns:a16="http://schemas.microsoft.com/office/drawing/2014/main" id="{94BA8FFD-71C2-4225-832A-CA3556258EDA}"/>
              </a:ext>
            </a:extLst>
          </p:cNvPr>
          <p:cNvPicPr>
            <a:picLocks noGrp="1"/>
          </p:cNvPicPr>
          <p:nvPr>
            <p:ph idx="1"/>
          </p:nvPr>
        </p:nvPicPr>
        <p:blipFill>
          <a:blip r:embed="rId2"/>
          <a:srcRect/>
          <a:stretch>
            <a:fillRect/>
          </a:stretch>
        </p:blipFill>
        <p:spPr>
          <a:xfrm>
            <a:off x="838200" y="1586474"/>
            <a:ext cx="3435888" cy="4351338"/>
          </a:xfrm>
          <a:prstGeom prst="rect">
            <a:avLst/>
          </a:prstGeom>
          <a:ln/>
        </p:spPr>
      </p:pic>
      <p:sp>
        <p:nvSpPr>
          <p:cNvPr id="5" name="Rectangle 4">
            <a:extLst>
              <a:ext uri="{FF2B5EF4-FFF2-40B4-BE49-F238E27FC236}">
                <a16:creationId xmlns:a16="http://schemas.microsoft.com/office/drawing/2014/main" id="{F3EB240A-38E7-4D0D-9274-8B39421E3EA5}"/>
              </a:ext>
            </a:extLst>
          </p:cNvPr>
          <p:cNvSpPr/>
          <p:nvPr/>
        </p:nvSpPr>
        <p:spPr>
          <a:xfrm>
            <a:off x="4881489" y="1586474"/>
            <a:ext cx="6105379" cy="3954609"/>
          </a:xfrm>
          <a:prstGeom prst="rect">
            <a:avLst/>
          </a:prstGeom>
        </p:spPr>
        <p:txBody>
          <a:bodyPr wrap="square">
            <a:spAutoFit/>
          </a:bodyPr>
          <a:lstStyle/>
          <a:p>
            <a:pPr algn="just">
              <a:lnSpc>
                <a:spcPct val="105000"/>
              </a:lnSpc>
              <a:spcAft>
                <a:spcPts val="800"/>
              </a:spcAft>
            </a:pPr>
            <a:r>
              <a:rPr lang="en-IE" sz="2400" dirty="0">
                <a:solidFill>
                  <a:srgbClr val="000000"/>
                </a:solidFill>
                <a:latin typeface="Calibri" panose="020F0502020204030204" pitchFamily="34" charset="0"/>
                <a:ea typeface="Calibri" panose="020F0502020204030204" pitchFamily="34" charset="0"/>
                <a:cs typeface="Calibri" panose="020F0502020204030204" pitchFamily="34" charset="0"/>
              </a:rPr>
              <a:t>Continuing our commitment and rollout of STEM activities, The Harry Potter Science Show  was presented by Anyone4Science through our social media. It garnered a huge amount of reach and engagement, with an unparalleled reach of 28,513 and an engagement of 1,652. The event was hugely popular with around 770 people viewing the live stream and the recording is still available for future viewing and re-use. </a:t>
            </a:r>
            <a:endParaRPr lang="en-IE"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7964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1B4E-3647-4135-BBD0-DCA5A685B7EB}"/>
              </a:ext>
            </a:extLst>
          </p:cNvPr>
          <p:cNvSpPr>
            <a:spLocks noGrp="1"/>
          </p:cNvSpPr>
          <p:nvPr>
            <p:ph type="title"/>
          </p:nvPr>
        </p:nvSpPr>
        <p:spPr/>
        <p:txBody>
          <a:bodyPr/>
          <a:lstStyle/>
          <a:p>
            <a:r>
              <a:rPr lang="en-IE" b="1" dirty="0"/>
              <a:t>History at Your Fingertips</a:t>
            </a:r>
          </a:p>
        </p:txBody>
      </p:sp>
      <p:sp>
        <p:nvSpPr>
          <p:cNvPr id="3" name="Content Placeholder 2">
            <a:extLst>
              <a:ext uri="{FF2B5EF4-FFF2-40B4-BE49-F238E27FC236}">
                <a16:creationId xmlns:a16="http://schemas.microsoft.com/office/drawing/2014/main" id="{9C651742-506E-4559-8850-2FC960CFE8CC}"/>
              </a:ext>
            </a:extLst>
          </p:cNvPr>
          <p:cNvSpPr>
            <a:spLocks noGrp="1"/>
          </p:cNvSpPr>
          <p:nvPr>
            <p:ph idx="1"/>
          </p:nvPr>
        </p:nvSpPr>
        <p:spPr/>
        <p:txBody>
          <a:bodyPr/>
          <a:lstStyle/>
          <a:p>
            <a:r>
              <a:rPr lang="en-IE" dirty="0"/>
              <a:t>Planned local history talks, events and genealogy sessions</a:t>
            </a:r>
          </a:p>
          <a:p>
            <a:r>
              <a:rPr lang="en-IE" dirty="0"/>
              <a:t>Family History Blogs</a:t>
            </a:r>
          </a:p>
          <a:p>
            <a:r>
              <a:rPr lang="en-IE" dirty="0"/>
              <a:t>History of Tallaght</a:t>
            </a:r>
          </a:p>
          <a:p>
            <a:r>
              <a:rPr lang="en-IE" dirty="0"/>
              <a:t>History all Around Us: Rathfarnham Colouring Book</a:t>
            </a:r>
          </a:p>
          <a:p>
            <a:r>
              <a:rPr lang="en-IE" dirty="0"/>
              <a:t>Workshops on Civil Records, Census, Parish Records, Griffith’s Valuation, Gravestone, and Cemetery Records, and using Newspapers for family history research.</a:t>
            </a:r>
          </a:p>
        </p:txBody>
      </p:sp>
    </p:spTree>
    <p:extLst>
      <p:ext uri="{BB962C8B-B14F-4D97-AF65-F5344CB8AC3E}">
        <p14:creationId xmlns:p14="http://schemas.microsoft.com/office/powerpoint/2010/main" val="419017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76BE-9DA9-443B-B8F0-DB969022C5DC}"/>
              </a:ext>
            </a:extLst>
          </p:cNvPr>
          <p:cNvSpPr>
            <a:spLocks noGrp="1"/>
          </p:cNvSpPr>
          <p:nvPr>
            <p:ph type="title"/>
          </p:nvPr>
        </p:nvSpPr>
        <p:spPr>
          <a:xfrm>
            <a:off x="648929" y="629266"/>
            <a:ext cx="3651467" cy="1676603"/>
          </a:xfrm>
        </p:spPr>
        <p:txBody>
          <a:bodyPr>
            <a:normAutofit/>
          </a:bodyPr>
          <a:lstStyle/>
          <a:p>
            <a:r>
              <a:rPr lang="en-IE" dirty="0"/>
              <a:t>Housebound Library Service</a:t>
            </a:r>
          </a:p>
        </p:txBody>
      </p:sp>
      <p:sp>
        <p:nvSpPr>
          <p:cNvPr id="8" name="Content Placeholder 7">
            <a:extLst>
              <a:ext uri="{FF2B5EF4-FFF2-40B4-BE49-F238E27FC236}">
                <a16:creationId xmlns:a16="http://schemas.microsoft.com/office/drawing/2014/main" id="{D1949AF4-B9B5-40CE-88F8-861337E934F0}"/>
              </a:ext>
            </a:extLst>
          </p:cNvPr>
          <p:cNvSpPr>
            <a:spLocks noGrp="1"/>
          </p:cNvSpPr>
          <p:nvPr>
            <p:ph idx="1"/>
          </p:nvPr>
        </p:nvSpPr>
        <p:spPr>
          <a:xfrm>
            <a:off x="648931" y="2438400"/>
            <a:ext cx="3651466" cy="3785419"/>
          </a:xfrm>
        </p:spPr>
        <p:txBody>
          <a:bodyPr>
            <a:normAutofit/>
          </a:bodyPr>
          <a:lstStyle/>
          <a:p>
            <a:r>
              <a:rPr lang="en-US" sz="2400" dirty="0"/>
              <a:t>Phased  return to Library Opening</a:t>
            </a:r>
          </a:p>
          <a:p>
            <a:r>
              <a:rPr lang="en-US" sz="2400" dirty="0"/>
              <a:t>Planned delivery of books to those Housebound</a:t>
            </a:r>
          </a:p>
          <a:p>
            <a:r>
              <a:rPr lang="en-US" sz="2400" dirty="0"/>
              <a:t>Order and collect service initially</a:t>
            </a:r>
          </a:p>
          <a:p>
            <a:r>
              <a:rPr lang="en-US" sz="2400" dirty="0"/>
              <a:t>Follow Government Guidelines around health and safety</a:t>
            </a:r>
          </a:p>
        </p:txBody>
      </p:sp>
      <p:pic>
        <p:nvPicPr>
          <p:cNvPr id="4" name="Content Placeholder 4">
            <a:extLst>
              <a:ext uri="{FF2B5EF4-FFF2-40B4-BE49-F238E27FC236}">
                <a16:creationId xmlns:a16="http://schemas.microsoft.com/office/drawing/2014/main" id="{9F3A578F-F448-42AF-9C32-5468A0DA7EF6}"/>
              </a:ext>
            </a:extLst>
          </p:cNvPr>
          <p:cNvPicPr>
            <a:picLocks noChangeAspect="1"/>
          </p:cNvPicPr>
          <p:nvPr/>
        </p:nvPicPr>
        <p:blipFill rotWithShape="1">
          <a:blip r:embed="rId2">
            <a:extLst>
              <a:ext uri="{28A0092B-C50C-407E-A947-70E740481C1C}">
                <a14:useLocalDpi xmlns:a14="http://schemas.microsoft.com/office/drawing/2010/main" val="0"/>
              </a:ext>
            </a:extLst>
          </a:blip>
          <a:srcRect t="7374" r="-1" b="10"/>
          <a:stretch/>
        </p:blipFill>
        <p:spPr>
          <a:xfrm>
            <a:off x="4639056" y="10"/>
            <a:ext cx="7552944" cy="6857990"/>
          </a:xfrm>
          <a:prstGeom prst="rect">
            <a:avLst/>
          </a:prstGeom>
          <a:effectLst/>
        </p:spPr>
      </p:pic>
    </p:spTree>
    <p:extLst>
      <p:ext uri="{BB962C8B-B14F-4D97-AF65-F5344CB8AC3E}">
        <p14:creationId xmlns:p14="http://schemas.microsoft.com/office/powerpoint/2010/main" val="10550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1E161E-D20C-4488-852F-81E9B3ECCB1B}"/>
              </a:ext>
            </a:extLst>
          </p:cNvPr>
          <p:cNvSpPr/>
          <p:nvPr/>
        </p:nvSpPr>
        <p:spPr>
          <a:xfrm>
            <a:off x="6533322" y="1457739"/>
            <a:ext cx="5088834" cy="4832798"/>
          </a:xfrm>
          <a:prstGeom prst="rect">
            <a:avLst/>
          </a:prstGeom>
        </p:spPr>
        <p:txBody>
          <a:bodyPr wrap="square">
            <a:spAutoFit/>
          </a:bodyPr>
          <a:lstStyle/>
          <a:p>
            <a:pPr marL="285750" indent="-285750" algn="just">
              <a:lnSpc>
                <a:spcPct val="105000"/>
              </a:lnSpc>
              <a:spcAft>
                <a:spcPts val="800"/>
              </a:spcAft>
              <a:buFont typeface="Arial" panose="020B0604020202020204" pitchFamily="34" charset="0"/>
              <a:buChar char="•"/>
            </a:pPr>
            <a:r>
              <a:rPr lang="en-IE" sz="2400" dirty="0">
                <a:solidFill>
                  <a:srgbClr val="000000"/>
                </a:solidFill>
                <a:latin typeface="Calibri" panose="020F0502020204030204" pitchFamily="34" charset="0"/>
                <a:ea typeface="Calibri" panose="020F0502020204030204" pitchFamily="34" charset="0"/>
                <a:cs typeface="Calibri" panose="020F0502020204030204" pitchFamily="34" charset="0"/>
              </a:rPr>
              <a:t>Closure of our branch libraries on 13</a:t>
            </a:r>
            <a:r>
              <a:rPr lang="en-IE" sz="2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th</a:t>
            </a:r>
            <a:r>
              <a:rPr lang="en-IE" sz="2400" dirty="0">
                <a:solidFill>
                  <a:srgbClr val="000000"/>
                </a:solidFill>
                <a:latin typeface="Calibri" panose="020F0502020204030204" pitchFamily="34" charset="0"/>
                <a:ea typeface="Calibri" panose="020F0502020204030204" pitchFamily="34" charset="0"/>
                <a:cs typeface="Calibri" panose="020F0502020204030204" pitchFamily="34" charset="0"/>
              </a:rPr>
              <a:t> March, our Libraries continue to deliver a comprehensive programme of events and activities across social media platforms. Our online presence has strengthened greatly over the past number of weeks. </a:t>
            </a:r>
          </a:p>
          <a:p>
            <a:pPr marL="285750" indent="-285750" algn="just">
              <a:lnSpc>
                <a:spcPct val="105000"/>
              </a:lnSpc>
              <a:spcAft>
                <a:spcPts val="800"/>
              </a:spcAft>
              <a:buFont typeface="Arial" panose="020B0604020202020204" pitchFamily="34" charset="0"/>
              <a:buChar char="•"/>
            </a:pPr>
            <a:r>
              <a:rPr lang="en-IE" sz="2400" dirty="0">
                <a:solidFill>
                  <a:srgbClr val="000000"/>
                </a:solidFill>
                <a:latin typeface="Calibri" panose="020F0502020204030204" pitchFamily="34" charset="0"/>
                <a:ea typeface="Calibri" panose="020F0502020204030204" pitchFamily="34" charset="0"/>
                <a:cs typeface="Calibri" panose="020F0502020204030204" pitchFamily="34" charset="0"/>
              </a:rPr>
              <a:t>Reach out and engage with the community including live streamed Storytelling sessions, Craft sessions, Photography exhibitions, Local history talks  and much more. </a:t>
            </a:r>
          </a:p>
        </p:txBody>
      </p:sp>
      <p:pic>
        <p:nvPicPr>
          <p:cNvPr id="3" name="Content Placeholder 5">
            <a:extLst>
              <a:ext uri="{FF2B5EF4-FFF2-40B4-BE49-F238E27FC236}">
                <a16:creationId xmlns:a16="http://schemas.microsoft.com/office/drawing/2014/main" id="{5F5A5040-1599-4B78-BAF2-DC6EF0C99A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149" y="1603514"/>
            <a:ext cx="4726869" cy="2938164"/>
          </a:xfrm>
          <a:prstGeom prst="rect">
            <a:avLst/>
          </a:prstGeom>
        </p:spPr>
      </p:pic>
    </p:spTree>
    <p:extLst>
      <p:ext uri="{BB962C8B-B14F-4D97-AF65-F5344CB8AC3E}">
        <p14:creationId xmlns:p14="http://schemas.microsoft.com/office/powerpoint/2010/main" val="275938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CE5A66-973F-4C13-9112-97BF99D73C72}"/>
              </a:ext>
            </a:extLst>
          </p:cNvPr>
          <p:cNvSpPr/>
          <p:nvPr/>
        </p:nvSpPr>
        <p:spPr>
          <a:xfrm>
            <a:off x="5542671" y="1406770"/>
            <a:ext cx="5549399" cy="5323189"/>
          </a:xfrm>
          <a:prstGeom prst="rect">
            <a:avLst/>
          </a:prstGeom>
        </p:spPr>
        <p:txBody>
          <a:bodyPr wrap="square">
            <a:spAutoFit/>
          </a:bodyPr>
          <a:lstStyle/>
          <a:p>
            <a:pPr marL="285750" indent="-285750" algn="just">
              <a:lnSpc>
                <a:spcPct val="105000"/>
              </a:lnSpc>
              <a:spcAft>
                <a:spcPts val="800"/>
              </a:spcAft>
              <a:buFont typeface="Arial" panose="020B0604020202020204" pitchFamily="34" charset="0"/>
              <a:buChar char="•"/>
            </a:pPr>
            <a:r>
              <a:rPr lang="en-IE" sz="2400" dirty="0">
                <a:solidFill>
                  <a:srgbClr val="000000"/>
                </a:solidFill>
                <a:latin typeface="Calibri" panose="020F0502020204030204" pitchFamily="34" charset="0"/>
                <a:ea typeface="Calibri" panose="020F0502020204030204" pitchFamily="34" charset="0"/>
                <a:cs typeface="Calibri" panose="020F0502020204030204" pitchFamily="34" charset="0"/>
              </a:rPr>
              <a:t>We continue to deliver programmes under the LGMA national initiatives of Right to Read, Healthy Ireland and Work Matters.</a:t>
            </a:r>
          </a:p>
          <a:p>
            <a:pPr marL="285750" indent="-285750" algn="just">
              <a:lnSpc>
                <a:spcPct val="105000"/>
              </a:lnSpc>
              <a:spcAft>
                <a:spcPts val="800"/>
              </a:spcAft>
              <a:buFont typeface="Arial" panose="020B0604020202020204" pitchFamily="34" charset="0"/>
              <a:buChar char="•"/>
            </a:pPr>
            <a:r>
              <a:rPr lang="en-IE" sz="2400" dirty="0"/>
              <a:t>SDCC libraries in conjunction with LEO are organising a talk in May with Lecturer and Trainer, Dorcas Reamonn on the topic  </a:t>
            </a:r>
            <a:r>
              <a:rPr lang="en-IE" sz="2400" b="1" dirty="0"/>
              <a:t>‘How to Galvanise Your Online Business.’</a:t>
            </a:r>
          </a:p>
          <a:p>
            <a:pPr marL="285750" indent="-285750">
              <a:lnSpc>
                <a:spcPct val="105000"/>
              </a:lnSpc>
              <a:spcAft>
                <a:spcPts val="800"/>
              </a:spcAft>
              <a:buFont typeface="Arial" panose="020B0604020202020204" pitchFamily="34" charset="0"/>
              <a:buChar char="•"/>
            </a:pPr>
            <a:r>
              <a:rPr lang="en-IE" sz="2400" dirty="0"/>
              <a:t>Online talk for </a:t>
            </a:r>
            <a:r>
              <a:rPr lang="en-GB" sz="2400" dirty="0"/>
              <a:t>the Migrant Teacher Project, who </a:t>
            </a:r>
            <a:r>
              <a:rPr lang="en-IE" sz="2400" dirty="0"/>
              <a:t>provide support to fully  qualified teachers outside Ireland seeking employment here.</a:t>
            </a:r>
            <a:endParaRPr lang="en-IE" dirty="0">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B768059E-08E5-42ED-AA0E-D670092C5C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400" y="1662152"/>
            <a:ext cx="4084371" cy="2825087"/>
          </a:xfrm>
          <a:prstGeom prst="rect">
            <a:avLst/>
          </a:prstGeom>
        </p:spPr>
      </p:pic>
    </p:spTree>
    <p:extLst>
      <p:ext uri="{BB962C8B-B14F-4D97-AF65-F5344CB8AC3E}">
        <p14:creationId xmlns:p14="http://schemas.microsoft.com/office/powerpoint/2010/main" val="128747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12B0FA-8AB4-4B4F-B4C3-3DFA2A3581D1}"/>
              </a:ext>
            </a:extLst>
          </p:cNvPr>
          <p:cNvPicPr/>
          <p:nvPr/>
        </p:nvPicPr>
        <p:blipFill>
          <a:blip r:embed="rId2"/>
          <a:srcRect/>
          <a:stretch>
            <a:fillRect/>
          </a:stretch>
        </p:blipFill>
        <p:spPr>
          <a:xfrm>
            <a:off x="1206572" y="900649"/>
            <a:ext cx="2576195" cy="4360668"/>
          </a:xfrm>
          <a:prstGeom prst="rect">
            <a:avLst/>
          </a:prstGeom>
          <a:noFill/>
          <a:ln>
            <a:noFill/>
            <a:prstDash/>
          </a:ln>
        </p:spPr>
      </p:pic>
      <p:sp>
        <p:nvSpPr>
          <p:cNvPr id="3" name="Rectangle 2">
            <a:extLst>
              <a:ext uri="{FF2B5EF4-FFF2-40B4-BE49-F238E27FC236}">
                <a16:creationId xmlns:a16="http://schemas.microsoft.com/office/drawing/2014/main" id="{12A25221-CC57-4076-8D52-FC9C257A12C8}"/>
              </a:ext>
            </a:extLst>
          </p:cNvPr>
          <p:cNvSpPr/>
          <p:nvPr/>
        </p:nvSpPr>
        <p:spPr>
          <a:xfrm>
            <a:off x="5106571" y="450166"/>
            <a:ext cx="6724357" cy="6745565"/>
          </a:xfrm>
          <a:prstGeom prst="rect">
            <a:avLst/>
          </a:prstGeom>
        </p:spPr>
        <p:txBody>
          <a:bodyPr wrap="square">
            <a:spAutoFit/>
          </a:bodyPr>
          <a:lstStyle/>
          <a:p>
            <a:pPr fontAlgn="base">
              <a:lnSpc>
                <a:spcPct val="102000"/>
              </a:lnSpc>
              <a:spcAft>
                <a:spcPts val="800"/>
              </a:spcAft>
            </a:pPr>
            <a:r>
              <a:rPr lang="en-IE" sz="2400" b="1" dirty="0">
                <a:solidFill>
                  <a:srgbClr val="000000"/>
                </a:solidFill>
                <a:latin typeface="Calibri" panose="020F0502020204030204" pitchFamily="34" charset="0"/>
                <a:ea typeface="Calibri" panose="020F0502020204030204" pitchFamily="34" charset="0"/>
                <a:cs typeface="Calibri" panose="020F0502020204030204" pitchFamily="34" charset="0"/>
              </a:rPr>
              <a:t>Creative Cocooners </a:t>
            </a:r>
            <a:r>
              <a:rPr lang="en-IE" sz="2400" dirty="0">
                <a:solidFill>
                  <a:srgbClr val="000000"/>
                </a:solidFill>
                <a:latin typeface="Calibri" panose="020F0502020204030204" pitchFamily="34" charset="0"/>
                <a:ea typeface="Calibri" panose="020F0502020204030204" pitchFamily="34" charset="0"/>
                <a:cs typeface="Calibri" panose="020F0502020204030204" pitchFamily="34" charset="0"/>
              </a:rPr>
              <a:t>is a programme of events designed to engage with our cocooners and their families, creating a nice intergenerational connection in these difficult times.  Events include:</a:t>
            </a:r>
          </a:p>
          <a:p>
            <a:r>
              <a:rPr lang="en-IE" sz="2400" b="1" dirty="0"/>
              <a:t>Aoife Munn Gardening videos</a:t>
            </a:r>
            <a:r>
              <a:rPr lang="en-IE" sz="2400" dirty="0"/>
              <a:t> x 3 - </a:t>
            </a:r>
          </a:p>
          <a:p>
            <a:r>
              <a:rPr lang="en-IE" sz="2400" dirty="0"/>
              <a:t>20th May - </a:t>
            </a:r>
            <a:r>
              <a:rPr lang="en-IE" sz="2400" b="1" dirty="0"/>
              <a:t>Ogham workshop</a:t>
            </a:r>
            <a:r>
              <a:rPr lang="en-IE" sz="2400" dirty="0"/>
              <a:t>, live talk via Zoom</a:t>
            </a:r>
          </a:p>
          <a:p>
            <a:r>
              <a:rPr lang="en-IE" sz="2400" dirty="0"/>
              <a:t>20th May - </a:t>
            </a:r>
            <a:r>
              <a:rPr lang="en-IE" sz="2400" b="1" dirty="0"/>
              <a:t>The Singing Librarian - </a:t>
            </a:r>
            <a:r>
              <a:rPr lang="en-IE" sz="2400" dirty="0"/>
              <a:t>live music show via Facebook live</a:t>
            </a:r>
          </a:p>
          <a:p>
            <a:r>
              <a:rPr lang="en-IE" sz="2400" dirty="0"/>
              <a:t>27th May - </a:t>
            </a:r>
            <a:r>
              <a:rPr lang="en-IE" sz="2400" b="1" dirty="0"/>
              <a:t>JFK and the Summer of 1963</a:t>
            </a:r>
            <a:r>
              <a:rPr lang="en-IE" sz="2400" dirty="0"/>
              <a:t> - history talk via Facebook</a:t>
            </a:r>
          </a:p>
          <a:p>
            <a:r>
              <a:rPr lang="en-IE" sz="2400" dirty="0"/>
              <a:t>28th May - </a:t>
            </a:r>
            <a:r>
              <a:rPr lang="en-IE" sz="2400" b="1" dirty="0"/>
              <a:t>Coping and Anxiety Management Skills</a:t>
            </a:r>
            <a:r>
              <a:rPr lang="en-IE" sz="2400" dirty="0"/>
              <a:t> - live talk via Zoom</a:t>
            </a:r>
          </a:p>
          <a:p>
            <a:r>
              <a:rPr lang="en-IE" sz="2400" dirty="0"/>
              <a:t>20th - 31st May - </a:t>
            </a:r>
            <a:r>
              <a:rPr lang="en-IE" sz="2400" b="1" dirty="0"/>
              <a:t>SDL Gardening competition</a:t>
            </a:r>
            <a:r>
              <a:rPr lang="en-IE" sz="2400" dirty="0"/>
              <a:t> - borrowers submit photos of their gardens, featured on social media and 1st, 2nd, 3rd prize available</a:t>
            </a:r>
          </a:p>
          <a:p>
            <a:r>
              <a:rPr lang="en-IE" sz="2400" dirty="0"/>
              <a:t>4th June - </a:t>
            </a:r>
            <a:r>
              <a:rPr lang="en-IE" sz="2400" b="1" dirty="0"/>
              <a:t>Mandala and meditation with Patricia Fitzgerald</a:t>
            </a:r>
            <a:r>
              <a:rPr lang="en-IE" sz="2400" dirty="0"/>
              <a:t> - live talk via Zoom</a:t>
            </a:r>
          </a:p>
          <a:p>
            <a:pPr fontAlgn="base">
              <a:lnSpc>
                <a:spcPct val="102000"/>
              </a:lnSpc>
              <a:spcAft>
                <a:spcPts val="800"/>
              </a:spcAft>
            </a:pPr>
            <a:endParaRPr lang="en-IE"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1439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8F7166-DB4B-4006-8438-6CE15613798D}"/>
              </a:ext>
            </a:extLst>
          </p:cNvPr>
          <p:cNvSpPr>
            <a:spLocks noGrp="1"/>
          </p:cNvSpPr>
          <p:nvPr>
            <p:ph type="title"/>
          </p:nvPr>
        </p:nvSpPr>
        <p:spPr/>
        <p:txBody>
          <a:bodyPr/>
          <a:lstStyle/>
          <a:p>
            <a:r>
              <a:rPr lang="en-IE" dirty="0">
                <a:solidFill>
                  <a:schemeClr val="accent1"/>
                </a:solidFill>
              </a:rPr>
              <a:t>Healthy Ireland at Your Library</a:t>
            </a:r>
          </a:p>
        </p:txBody>
      </p:sp>
      <p:sp>
        <p:nvSpPr>
          <p:cNvPr id="5" name="Content Placeholder 4">
            <a:extLst>
              <a:ext uri="{FF2B5EF4-FFF2-40B4-BE49-F238E27FC236}">
                <a16:creationId xmlns:a16="http://schemas.microsoft.com/office/drawing/2014/main" id="{EC3EAFDA-A22C-4671-9CCB-04BFCD7F2C5E}"/>
              </a:ext>
            </a:extLst>
          </p:cNvPr>
          <p:cNvSpPr>
            <a:spLocks noGrp="1"/>
          </p:cNvSpPr>
          <p:nvPr>
            <p:ph idx="1"/>
          </p:nvPr>
        </p:nvSpPr>
        <p:spPr/>
        <p:txBody>
          <a:bodyPr>
            <a:normAutofit fontScale="85000" lnSpcReduction="20000"/>
          </a:bodyPr>
          <a:lstStyle/>
          <a:p>
            <a:pPr marL="0" indent="0" fontAlgn="base">
              <a:buNone/>
            </a:pPr>
            <a:r>
              <a:rPr lang="en-IE" dirty="0"/>
              <a:t> Four </a:t>
            </a:r>
            <a:r>
              <a:rPr lang="en-IE" i="1" dirty="0"/>
              <a:t>wellbeing and coping</a:t>
            </a:r>
            <a:r>
              <a:rPr lang="en-IE" dirty="0"/>
              <a:t> health talks during the Covid-19 lockdown.</a:t>
            </a:r>
          </a:p>
          <a:p>
            <a:pPr lvl="0" fontAlgn="base"/>
            <a:r>
              <a:rPr lang="en-IE" dirty="0"/>
              <a:t>Anxiety</a:t>
            </a:r>
          </a:p>
          <a:p>
            <a:pPr lvl="0" fontAlgn="base"/>
            <a:r>
              <a:rPr lang="en-IE" dirty="0"/>
              <a:t>What Drives our Behaviour</a:t>
            </a:r>
          </a:p>
          <a:p>
            <a:pPr lvl="0" fontAlgn="base"/>
            <a:r>
              <a:rPr lang="en-IE" dirty="0"/>
              <a:t>Parenting and Home-schooling.</a:t>
            </a:r>
          </a:p>
          <a:p>
            <a:pPr lvl="0" fontAlgn="base"/>
            <a:r>
              <a:rPr lang="en-IE" dirty="0"/>
              <a:t>Mindfulness</a:t>
            </a:r>
          </a:p>
          <a:p>
            <a:r>
              <a:rPr lang="en-IE" dirty="0"/>
              <a:t>The online events, hosted by Jacci Jones, Psychotherapist and Life-Coach culminated in a live Zoom event on May 1st</a:t>
            </a:r>
          </a:p>
          <a:p>
            <a:r>
              <a:rPr lang="en-IE" dirty="0"/>
              <a:t>These events are now available on the South Dublin Libraries website, Vimeo and South Dublin social media platforms.</a:t>
            </a:r>
          </a:p>
          <a:p>
            <a:r>
              <a:rPr lang="en-IE" dirty="0"/>
              <a:t>Activity work sheets and day-diary sheets are also available to help boost wellbeing and to help people stay in the moment and record their feelings each day - these pages are printable and can be used by children as well as adults.</a:t>
            </a:r>
          </a:p>
          <a:p>
            <a:endParaRPr lang="en-IE" dirty="0"/>
          </a:p>
        </p:txBody>
      </p:sp>
    </p:spTree>
    <p:extLst>
      <p:ext uri="{BB962C8B-B14F-4D97-AF65-F5344CB8AC3E}">
        <p14:creationId xmlns:p14="http://schemas.microsoft.com/office/powerpoint/2010/main" val="284760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0174" y="629266"/>
            <a:ext cx="3240222" cy="1676603"/>
          </a:xfrm>
        </p:spPr>
        <p:txBody>
          <a:bodyPr vert="horz" lIns="91440" tIns="45720" rIns="91440" bIns="45720" rtlCol="0" anchor="ctr">
            <a:normAutofit/>
          </a:bodyPr>
          <a:lstStyle/>
          <a:p>
            <a:r>
              <a:rPr lang="en-US" dirty="0"/>
              <a:t>Stay Connected</a:t>
            </a:r>
          </a:p>
        </p:txBody>
      </p:sp>
      <p:sp>
        <p:nvSpPr>
          <p:cNvPr id="3" name="Content Placeholder 2"/>
          <p:cNvSpPr>
            <a:spLocks noGrp="1"/>
          </p:cNvSpPr>
          <p:nvPr>
            <p:ph sz="half" idx="4294967295"/>
          </p:nvPr>
        </p:nvSpPr>
        <p:spPr>
          <a:xfrm>
            <a:off x="648931" y="2438400"/>
            <a:ext cx="3651466" cy="3785419"/>
          </a:xfrm>
        </p:spPr>
        <p:txBody>
          <a:bodyPr vert="horz" lIns="91440" tIns="45720" rIns="91440" bIns="45720" rtlCol="0">
            <a:noAutofit/>
          </a:bodyPr>
          <a:lstStyle/>
          <a:p>
            <a:r>
              <a:rPr lang="en-US" sz="2400" dirty="0"/>
              <a:t>Huge uptake of South Dublin Library online resources including E-books, E-audio, Newspaper Articles, Language Learning and Community Education Courses available at </a:t>
            </a:r>
            <a:r>
              <a:rPr lang="en-US" sz="2400" u="sng" dirty="0">
                <a:hlinkClick r:id="rId2"/>
              </a:rPr>
              <a:t>https://www.sdcc.ie/en/services/sport-and-recreation/libraries/library-services/online-resources/</a:t>
            </a:r>
            <a:endParaRPr lang="en-US" sz="2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075" r="17410" b="-1"/>
          <a:stretch/>
        </p:blipFill>
        <p:spPr>
          <a:xfrm>
            <a:off x="4639056" y="10"/>
            <a:ext cx="7552944" cy="6857990"/>
          </a:xfrm>
          <a:prstGeom prst="rect">
            <a:avLst/>
          </a:prstGeom>
          <a:effectLst/>
        </p:spPr>
      </p:pic>
    </p:spTree>
    <p:extLst>
      <p:ext uri="{BB962C8B-B14F-4D97-AF65-F5344CB8AC3E}">
        <p14:creationId xmlns:p14="http://schemas.microsoft.com/office/powerpoint/2010/main" val="265399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125DEE-4DCC-45BC-B68E-1DCA78603594}"/>
              </a:ext>
            </a:extLst>
          </p:cNvPr>
          <p:cNvPicPr/>
          <p:nvPr/>
        </p:nvPicPr>
        <p:blipFill rotWithShape="1">
          <a:blip r:embed="rId2"/>
          <a:srcRect t="10634" b="22402"/>
          <a:stretch/>
        </p:blipFill>
        <p:spPr>
          <a:xfrm>
            <a:off x="20" y="10"/>
            <a:ext cx="7315180" cy="6857990"/>
          </a:xfrm>
          <a:prstGeom prst="rect">
            <a:avLst/>
          </a:prstGeom>
          <a:noFill/>
        </p:spPr>
      </p:pic>
      <p:sp>
        <p:nvSpPr>
          <p:cNvPr id="3" name="Rectangle 2">
            <a:extLst>
              <a:ext uri="{FF2B5EF4-FFF2-40B4-BE49-F238E27FC236}">
                <a16:creationId xmlns:a16="http://schemas.microsoft.com/office/drawing/2014/main" id="{DD164518-0703-422D-BEB1-7253365BC959}"/>
              </a:ext>
            </a:extLst>
          </p:cNvPr>
          <p:cNvSpPr/>
          <p:nvPr/>
        </p:nvSpPr>
        <p:spPr>
          <a:xfrm>
            <a:off x="7740900" y="1165860"/>
            <a:ext cx="3859697" cy="2062103"/>
          </a:xfrm>
          <a:prstGeom prst="rect">
            <a:avLst/>
          </a:prstGeom>
        </p:spPr>
        <p:txBody>
          <a:bodyPr wrap="square">
            <a:spAutoFit/>
          </a:bodyPr>
          <a:lstStyle/>
          <a:p>
            <a:r>
              <a:rPr lang="en-IE" sz="3200" dirty="0">
                <a:latin typeface="Calibri" panose="020F0502020204030204" pitchFamily="34" charset="0"/>
                <a:ea typeface="Times New Roman" panose="02020603050405020304" pitchFamily="18" charset="0"/>
              </a:rPr>
              <a:t>238,676 online items </a:t>
            </a:r>
          </a:p>
          <a:p>
            <a:r>
              <a:rPr lang="en-IE" sz="3200" dirty="0">
                <a:latin typeface="Calibri" panose="020F0502020204030204" pitchFamily="34" charset="0"/>
                <a:ea typeface="Times New Roman" panose="02020603050405020304" pitchFamily="18" charset="0"/>
              </a:rPr>
              <a:t>issued in April 2020 from South</a:t>
            </a:r>
          </a:p>
          <a:p>
            <a:r>
              <a:rPr lang="en-IE" sz="3200" dirty="0">
                <a:latin typeface="Calibri" panose="020F0502020204030204" pitchFamily="34" charset="0"/>
                <a:ea typeface="Times New Roman" panose="02020603050405020304" pitchFamily="18" charset="0"/>
              </a:rPr>
              <a:t>Dublin Libraries</a:t>
            </a:r>
            <a:endParaRPr lang="en-IE" sz="3200" dirty="0"/>
          </a:p>
        </p:txBody>
      </p:sp>
      <p:pic>
        <p:nvPicPr>
          <p:cNvPr id="4" name="Picture 3">
            <a:extLst>
              <a:ext uri="{FF2B5EF4-FFF2-40B4-BE49-F238E27FC236}">
                <a16:creationId xmlns:a16="http://schemas.microsoft.com/office/drawing/2014/main" id="{0305DFAD-8A33-4EC6-80A6-CEDAAD3E2CA2}"/>
              </a:ext>
            </a:extLst>
          </p:cNvPr>
          <p:cNvPicPr/>
          <p:nvPr/>
        </p:nvPicPr>
        <p:blipFill rotWithShape="1">
          <a:blip r:embed="rId2"/>
          <a:srcRect t="10634" b="22402"/>
          <a:stretch/>
        </p:blipFill>
        <p:spPr>
          <a:xfrm>
            <a:off x="0" y="0"/>
            <a:ext cx="7315180" cy="6857990"/>
          </a:xfrm>
          <a:prstGeom prst="rect">
            <a:avLst/>
          </a:prstGeom>
          <a:noFill/>
        </p:spPr>
      </p:pic>
    </p:spTree>
    <p:extLst>
      <p:ext uri="{BB962C8B-B14F-4D97-AF65-F5344CB8AC3E}">
        <p14:creationId xmlns:p14="http://schemas.microsoft.com/office/powerpoint/2010/main" val="1594410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F0C716E-C5DC-46EB-B86A-21F77291D9DF}"/>
              </a:ext>
            </a:extLst>
          </p:cNvPr>
          <p:cNvSpPr>
            <a:spLocks noGrp="1"/>
          </p:cNvSpPr>
          <p:nvPr>
            <p:ph type="ctrTitle"/>
          </p:nvPr>
        </p:nvSpPr>
        <p:spPr>
          <a:xfrm>
            <a:off x="901690" y="405575"/>
            <a:ext cx="6430414" cy="1371600"/>
          </a:xfrm>
        </p:spPr>
        <p:txBody>
          <a:bodyPr anchor="ctr">
            <a:normAutofit/>
          </a:bodyPr>
          <a:lstStyle/>
          <a:p>
            <a:pPr algn="l"/>
            <a:r>
              <a:rPr lang="en-IE" sz="4000" b="1" dirty="0"/>
              <a:t>Online Resources</a:t>
            </a:r>
          </a:p>
        </p:txBody>
      </p:sp>
      <p:sp>
        <p:nvSpPr>
          <p:cNvPr id="6" name="Subtitle 5">
            <a:extLst>
              <a:ext uri="{FF2B5EF4-FFF2-40B4-BE49-F238E27FC236}">
                <a16:creationId xmlns:a16="http://schemas.microsoft.com/office/drawing/2014/main" id="{9C5EC62E-C582-4A9D-8AE8-F15E768BB8B0}"/>
              </a:ext>
            </a:extLst>
          </p:cNvPr>
          <p:cNvSpPr>
            <a:spLocks noGrp="1"/>
          </p:cNvSpPr>
          <p:nvPr>
            <p:ph type="subTitle" idx="1"/>
          </p:nvPr>
        </p:nvSpPr>
        <p:spPr>
          <a:xfrm>
            <a:off x="7924796" y="498698"/>
            <a:ext cx="2893382" cy="1185353"/>
          </a:xfrm>
        </p:spPr>
        <p:txBody>
          <a:bodyPr anchor="ctr">
            <a:normAutofit/>
          </a:bodyPr>
          <a:lstStyle/>
          <a:p>
            <a:pPr algn="l"/>
            <a:endParaRPr lang="en-IE" sz="1800" dirty="0"/>
          </a:p>
        </p:txBody>
      </p:sp>
      <p:sp>
        <p:nvSpPr>
          <p:cNvPr id="15" name="Rectangle 1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2603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2" name="Table 1">
            <a:extLst>
              <a:ext uri="{FF2B5EF4-FFF2-40B4-BE49-F238E27FC236}">
                <a16:creationId xmlns:a16="http://schemas.microsoft.com/office/drawing/2014/main" id="{BEFD0BB0-1086-4C62-B349-4E5103A343AE}"/>
              </a:ext>
            </a:extLst>
          </p:cNvPr>
          <p:cNvGraphicFramePr>
            <a:graphicFrameLocks noGrp="1"/>
          </p:cNvGraphicFramePr>
          <p:nvPr>
            <p:extLst>
              <p:ext uri="{D42A27DB-BD31-4B8C-83A1-F6EECF244321}">
                <p14:modId xmlns:p14="http://schemas.microsoft.com/office/powerpoint/2010/main" val="448894888"/>
              </p:ext>
            </p:extLst>
          </p:nvPr>
        </p:nvGraphicFramePr>
        <p:xfrm>
          <a:off x="644382" y="2091095"/>
          <a:ext cx="10906701" cy="4206241"/>
        </p:xfrm>
        <a:graphic>
          <a:graphicData uri="http://schemas.openxmlformats.org/drawingml/2006/table">
            <a:tbl>
              <a:tblPr firstRow="1" firstCol="1" bandRow="1">
                <a:tableStyleId>{5C22544A-7EE6-4342-B048-85BDC9FD1C3A}</a:tableStyleId>
              </a:tblPr>
              <a:tblGrid>
                <a:gridCol w="3593850">
                  <a:extLst>
                    <a:ext uri="{9D8B030D-6E8A-4147-A177-3AD203B41FA5}">
                      <a16:colId xmlns:a16="http://schemas.microsoft.com/office/drawing/2014/main" val="1064073229"/>
                    </a:ext>
                  </a:extLst>
                </a:gridCol>
                <a:gridCol w="1863565">
                  <a:extLst>
                    <a:ext uri="{9D8B030D-6E8A-4147-A177-3AD203B41FA5}">
                      <a16:colId xmlns:a16="http://schemas.microsoft.com/office/drawing/2014/main" val="2658996702"/>
                    </a:ext>
                  </a:extLst>
                </a:gridCol>
                <a:gridCol w="3585721">
                  <a:extLst>
                    <a:ext uri="{9D8B030D-6E8A-4147-A177-3AD203B41FA5}">
                      <a16:colId xmlns:a16="http://schemas.microsoft.com/office/drawing/2014/main" val="1892602581"/>
                    </a:ext>
                  </a:extLst>
                </a:gridCol>
                <a:gridCol w="1863565">
                  <a:extLst>
                    <a:ext uri="{9D8B030D-6E8A-4147-A177-3AD203B41FA5}">
                      <a16:colId xmlns:a16="http://schemas.microsoft.com/office/drawing/2014/main" val="3249645182"/>
                    </a:ext>
                  </a:extLst>
                </a:gridCol>
              </a:tblGrid>
              <a:tr h="825577">
                <a:tc>
                  <a:txBody>
                    <a:bodyPr/>
                    <a:lstStyle/>
                    <a:p>
                      <a:pPr algn="just">
                        <a:lnSpc>
                          <a:spcPct val="105000"/>
                        </a:lnSpc>
                        <a:spcAft>
                          <a:spcPts val="0"/>
                        </a:spcAft>
                      </a:pPr>
                      <a:r>
                        <a:rPr lang="en-IE" sz="2500" dirty="0">
                          <a:effectLst/>
                        </a:rPr>
                        <a:t>March Increase on February</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 </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April increase on March</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 </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extLst>
                  <a:ext uri="{0D108BD9-81ED-4DB2-BD59-A6C34878D82A}">
                    <a16:rowId xmlns:a16="http://schemas.microsoft.com/office/drawing/2014/main" val="3498321669"/>
                  </a:ext>
                </a:extLst>
              </a:tr>
              <a:tr h="422583">
                <a:tc>
                  <a:txBody>
                    <a:bodyPr/>
                    <a:lstStyle/>
                    <a:p>
                      <a:pPr algn="just">
                        <a:lnSpc>
                          <a:spcPct val="105000"/>
                        </a:lnSpc>
                        <a:spcAft>
                          <a:spcPts val="0"/>
                        </a:spcAft>
                      </a:pPr>
                      <a:r>
                        <a:rPr lang="en-IE" sz="2500" dirty="0">
                          <a:effectLst/>
                        </a:rPr>
                        <a:t>Borrowbox Total</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41%</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Borrowbox Total</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51%</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extLst>
                  <a:ext uri="{0D108BD9-81ED-4DB2-BD59-A6C34878D82A}">
                    <a16:rowId xmlns:a16="http://schemas.microsoft.com/office/drawing/2014/main" val="162201747"/>
                  </a:ext>
                </a:extLst>
              </a:tr>
              <a:tr h="422583">
                <a:tc>
                  <a:txBody>
                    <a:bodyPr/>
                    <a:lstStyle/>
                    <a:p>
                      <a:pPr algn="just">
                        <a:lnSpc>
                          <a:spcPct val="105000"/>
                        </a:lnSpc>
                        <a:spcAft>
                          <a:spcPts val="0"/>
                        </a:spcAft>
                      </a:pPr>
                      <a:r>
                        <a:rPr lang="en-IE" sz="2500" dirty="0">
                          <a:effectLst/>
                        </a:rPr>
                        <a:t>Borrowbox eAudio</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21%</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Borrowbox eAudio</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50%</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extLst>
                  <a:ext uri="{0D108BD9-81ED-4DB2-BD59-A6C34878D82A}">
                    <a16:rowId xmlns:a16="http://schemas.microsoft.com/office/drawing/2014/main" val="3586339795"/>
                  </a:ext>
                </a:extLst>
              </a:tr>
              <a:tr h="422583">
                <a:tc>
                  <a:txBody>
                    <a:bodyPr/>
                    <a:lstStyle/>
                    <a:p>
                      <a:pPr algn="just">
                        <a:lnSpc>
                          <a:spcPct val="105000"/>
                        </a:lnSpc>
                        <a:spcAft>
                          <a:spcPts val="0"/>
                        </a:spcAft>
                      </a:pPr>
                      <a:r>
                        <a:rPr lang="en-IE" sz="2500" dirty="0">
                          <a:effectLst/>
                        </a:rPr>
                        <a:t>Borrowbox eBook</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69%</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Borrowbox eBook</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51%</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extLst>
                  <a:ext uri="{0D108BD9-81ED-4DB2-BD59-A6C34878D82A}">
                    <a16:rowId xmlns:a16="http://schemas.microsoft.com/office/drawing/2014/main" val="2019482343"/>
                  </a:ext>
                </a:extLst>
              </a:tr>
              <a:tr h="422583">
                <a:tc>
                  <a:txBody>
                    <a:bodyPr/>
                    <a:lstStyle/>
                    <a:p>
                      <a:pPr algn="just">
                        <a:lnSpc>
                          <a:spcPct val="105000"/>
                        </a:lnSpc>
                        <a:spcAft>
                          <a:spcPts val="0"/>
                        </a:spcAft>
                      </a:pPr>
                      <a:r>
                        <a:rPr lang="en-IE" sz="2500" dirty="0">
                          <a:effectLst/>
                        </a:rPr>
                        <a:t>eMagazines</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33%</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eMagazines</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18%</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extLst>
                  <a:ext uri="{0D108BD9-81ED-4DB2-BD59-A6C34878D82A}">
                    <a16:rowId xmlns:a16="http://schemas.microsoft.com/office/drawing/2014/main" val="1084147453"/>
                  </a:ext>
                </a:extLst>
              </a:tr>
              <a:tr h="422583">
                <a:tc>
                  <a:txBody>
                    <a:bodyPr/>
                    <a:lstStyle/>
                    <a:p>
                      <a:pPr algn="just">
                        <a:lnSpc>
                          <a:spcPct val="105000"/>
                        </a:lnSpc>
                        <a:spcAft>
                          <a:spcPts val="0"/>
                        </a:spcAft>
                      </a:pPr>
                      <a:r>
                        <a:rPr lang="en-IE" sz="2500" dirty="0">
                          <a:effectLst/>
                        </a:rPr>
                        <a:t>Enclopaedia Britannica</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341%</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Enclopaedia Britannica</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61%</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extLst>
                  <a:ext uri="{0D108BD9-81ED-4DB2-BD59-A6C34878D82A}">
                    <a16:rowId xmlns:a16="http://schemas.microsoft.com/office/drawing/2014/main" val="1334901046"/>
                  </a:ext>
                </a:extLst>
              </a:tr>
              <a:tr h="422583">
                <a:tc>
                  <a:txBody>
                    <a:bodyPr/>
                    <a:lstStyle/>
                    <a:p>
                      <a:pPr algn="just">
                        <a:lnSpc>
                          <a:spcPct val="105000"/>
                        </a:lnSpc>
                        <a:spcAft>
                          <a:spcPts val="0"/>
                        </a:spcAft>
                      </a:pPr>
                      <a:r>
                        <a:rPr lang="en-IE" sz="2500" dirty="0">
                          <a:effectLst/>
                        </a:rPr>
                        <a:t>Tumblebooks</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673%</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Tumblebooks</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9%</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extLst>
                  <a:ext uri="{0D108BD9-81ED-4DB2-BD59-A6C34878D82A}">
                    <a16:rowId xmlns:a16="http://schemas.microsoft.com/office/drawing/2014/main" val="3214019542"/>
                  </a:ext>
                </a:extLst>
              </a:tr>
              <a:tr h="422583">
                <a:tc>
                  <a:txBody>
                    <a:bodyPr/>
                    <a:lstStyle/>
                    <a:p>
                      <a:pPr algn="just">
                        <a:lnSpc>
                          <a:spcPct val="105000"/>
                        </a:lnSpc>
                        <a:spcAft>
                          <a:spcPts val="0"/>
                        </a:spcAft>
                      </a:pPr>
                      <a:r>
                        <a:rPr lang="en-IE" sz="2500" dirty="0">
                          <a:effectLst/>
                        </a:rPr>
                        <a:t>Universal Class</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544%</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Universal Class</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236%</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extLst>
                  <a:ext uri="{0D108BD9-81ED-4DB2-BD59-A6C34878D82A}">
                    <a16:rowId xmlns:a16="http://schemas.microsoft.com/office/drawing/2014/main" val="4221245327"/>
                  </a:ext>
                </a:extLst>
              </a:tr>
              <a:tr h="422583">
                <a:tc>
                  <a:txBody>
                    <a:bodyPr/>
                    <a:lstStyle/>
                    <a:p>
                      <a:pPr algn="just">
                        <a:lnSpc>
                          <a:spcPct val="105000"/>
                        </a:lnSpc>
                        <a:spcAft>
                          <a:spcPts val="0"/>
                        </a:spcAft>
                      </a:pPr>
                      <a:r>
                        <a:rPr lang="en-IE" sz="2500" dirty="0">
                          <a:effectLst/>
                        </a:rPr>
                        <a:t>Press Reader</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458%</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Press Reader</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tc>
                  <a:txBody>
                    <a:bodyPr/>
                    <a:lstStyle/>
                    <a:p>
                      <a:pPr algn="just">
                        <a:lnSpc>
                          <a:spcPct val="105000"/>
                        </a:lnSpc>
                        <a:spcAft>
                          <a:spcPts val="0"/>
                        </a:spcAft>
                      </a:pPr>
                      <a:r>
                        <a:rPr lang="en-IE" sz="2500" dirty="0">
                          <a:effectLst/>
                        </a:rPr>
                        <a:t>488%</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7605" marR="147605" marT="0" marB="0"/>
                </a:tc>
                <a:extLst>
                  <a:ext uri="{0D108BD9-81ED-4DB2-BD59-A6C34878D82A}">
                    <a16:rowId xmlns:a16="http://schemas.microsoft.com/office/drawing/2014/main" val="1151350653"/>
                  </a:ext>
                </a:extLst>
              </a:tr>
            </a:tbl>
          </a:graphicData>
        </a:graphic>
      </p:graphicFrame>
    </p:spTree>
    <p:extLst>
      <p:ext uri="{BB962C8B-B14F-4D97-AF65-F5344CB8AC3E}">
        <p14:creationId xmlns:p14="http://schemas.microsoft.com/office/powerpoint/2010/main" val="99983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D02C-2C4B-463D-B277-41E6BB8A4351}"/>
              </a:ext>
            </a:extLst>
          </p:cNvPr>
          <p:cNvSpPr>
            <a:spLocks noGrp="1"/>
          </p:cNvSpPr>
          <p:nvPr>
            <p:ph type="title"/>
          </p:nvPr>
        </p:nvSpPr>
        <p:spPr/>
        <p:txBody>
          <a:bodyPr/>
          <a:lstStyle/>
          <a:p>
            <a:r>
              <a:rPr lang="en-IE" dirty="0"/>
              <a:t>Project Sums Maths</a:t>
            </a:r>
          </a:p>
        </p:txBody>
      </p:sp>
      <p:pic>
        <p:nvPicPr>
          <p:cNvPr id="4" name="Content Placeholder 3">
            <a:extLst>
              <a:ext uri="{FF2B5EF4-FFF2-40B4-BE49-F238E27FC236}">
                <a16:creationId xmlns:a16="http://schemas.microsoft.com/office/drawing/2014/main" id="{0FBA26DF-1E7F-4240-B03B-E2A336454EA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38167"/>
            <a:ext cx="4278815" cy="4351338"/>
          </a:xfrm>
          <a:prstGeom prst="rect">
            <a:avLst/>
          </a:prstGeom>
          <a:noFill/>
        </p:spPr>
      </p:pic>
      <p:sp>
        <p:nvSpPr>
          <p:cNvPr id="5" name="Rectangle 4">
            <a:extLst>
              <a:ext uri="{FF2B5EF4-FFF2-40B4-BE49-F238E27FC236}">
                <a16:creationId xmlns:a16="http://schemas.microsoft.com/office/drawing/2014/main" id="{5676E6B1-0A8F-41F9-B7C4-00E835CBBAB8}"/>
              </a:ext>
            </a:extLst>
          </p:cNvPr>
          <p:cNvSpPr/>
          <p:nvPr/>
        </p:nvSpPr>
        <p:spPr>
          <a:xfrm>
            <a:off x="6414867" y="2050758"/>
            <a:ext cx="3671667" cy="4524315"/>
          </a:xfrm>
          <a:prstGeom prst="rect">
            <a:avLst/>
          </a:prstGeom>
        </p:spPr>
        <p:txBody>
          <a:bodyPr wrap="square">
            <a:spAutoFit/>
          </a:bodyPr>
          <a:lstStyle/>
          <a:p>
            <a:r>
              <a:rPr lang="en-GB" sz="2400" dirty="0">
                <a:latin typeface="Calibri" panose="020F0502020204030204" pitchFamily="34" charset="0"/>
                <a:ea typeface="Calibri" panose="020F0502020204030204" pitchFamily="34" charset="0"/>
              </a:rPr>
              <a:t>Libraries offering online classes to Higher Level and Ordinary Level maths students with the help of volunteer maths tutors.</a:t>
            </a:r>
          </a:p>
          <a:p>
            <a:endParaRPr lang="en-GB" sz="2400" dirty="0">
              <a:latin typeface="Calibri" panose="020F0502020204030204" pitchFamily="34" charset="0"/>
              <a:ea typeface="Calibri" panose="020F0502020204030204" pitchFamily="34" charset="0"/>
            </a:endParaRPr>
          </a:p>
          <a:p>
            <a:r>
              <a:rPr lang="en-IE" sz="2400" dirty="0"/>
              <a:t>Our Local Studies Team have prepared a step by step guide on how to complete the History Research project.</a:t>
            </a:r>
            <a:endParaRPr lang="en-GB" sz="2400" dirty="0">
              <a:latin typeface="Calibri" panose="020F0502020204030204" pitchFamily="34" charset="0"/>
            </a:endParaRPr>
          </a:p>
          <a:p>
            <a:endParaRPr lang="en-IE" sz="2400" dirty="0"/>
          </a:p>
        </p:txBody>
      </p:sp>
    </p:spTree>
    <p:extLst>
      <p:ext uri="{BB962C8B-B14F-4D97-AF65-F5344CB8AC3E}">
        <p14:creationId xmlns:p14="http://schemas.microsoft.com/office/powerpoint/2010/main" val="3506336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712</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Healthy Ireland at Your Library</vt:lpstr>
      <vt:lpstr>Stay Connected</vt:lpstr>
      <vt:lpstr>PowerPoint Presentation</vt:lpstr>
      <vt:lpstr>Online Resources</vt:lpstr>
      <vt:lpstr>Project Sums Maths</vt:lpstr>
      <vt:lpstr>Fun Activities for Children</vt:lpstr>
      <vt:lpstr>History at Your Fingertips</vt:lpstr>
      <vt:lpstr>Housebound Library Service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Bernadette</dc:creator>
  <cp:lastModifiedBy>Bernadette</cp:lastModifiedBy>
  <cp:revision>6</cp:revision>
  <dcterms:created xsi:type="dcterms:W3CDTF">2020-05-19T14:38:58Z</dcterms:created>
  <dcterms:modified xsi:type="dcterms:W3CDTF">2020-05-19T14:52:12Z</dcterms:modified>
</cp:coreProperties>
</file>