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63" r:id="rId5"/>
    <p:sldId id="260" r:id="rId6"/>
    <p:sldId id="259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432" autoAdjust="0"/>
    <p:restoredTop sz="94660"/>
  </p:normalViewPr>
  <p:slideViewPr>
    <p:cSldViewPr snapToGrid="0">
      <p:cViewPr varScale="1">
        <p:scale>
          <a:sx n="58" d="100"/>
          <a:sy n="58" d="100"/>
        </p:scale>
        <p:origin x="53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CC7A7B-20BF-4001-AD86-665ED2092183}" type="datetimeFigureOut">
              <a:rPr lang="en-IE" smtClean="0"/>
              <a:t>15/05/2020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8F4791-80F2-42F8-B170-5A49FC6276B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6185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8F4791-80F2-42F8-B170-5A49FC6276B3}" type="slidenum">
              <a:rPr lang="en-IE" smtClean="0"/>
              <a:t>7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4110597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ABB45E-C61E-4899-A17C-B6AB01C399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0689A9-64EC-4121-9215-934A32F0CC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F309CE-AFF5-4342-AAA4-F729DD08FD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57FB2-0A51-43B7-B59C-ACC860DBE172}" type="datetimeFigureOut">
              <a:rPr lang="en-IE" smtClean="0"/>
              <a:t>15/05/2020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CEE969-D940-43A1-A118-6835757A9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A6D4FC-B007-4E53-BEBE-D6A8E11AB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950B2-794E-40D4-B84F-3D15AD6239B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918724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5105FB-C90A-4ECF-8A70-48DD2E145C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40E054-D9AA-421E-8ED8-76C2324E15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94C51F-CEF9-4F16-BF6B-54A28CB394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57FB2-0A51-43B7-B59C-ACC860DBE172}" type="datetimeFigureOut">
              <a:rPr lang="en-IE" smtClean="0"/>
              <a:t>15/05/2020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F99D1C-17F1-48FB-B8EB-9D561A8725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264509-FA2A-423B-A0C4-9EF2F1CCF7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950B2-794E-40D4-B84F-3D15AD6239B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7635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F984C0B-1D2F-4B43-9775-7070FDBF8A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7E9C98-D1B1-4061-B1DA-9D238FA0D8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520511-66C9-444A-B480-FF913B882C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57FB2-0A51-43B7-B59C-ACC860DBE172}" type="datetimeFigureOut">
              <a:rPr lang="en-IE" smtClean="0"/>
              <a:t>15/05/2020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EB5891-6526-462C-8887-7530353A25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FCBB7D-FDC7-40AB-96A6-59149CDBC7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950B2-794E-40D4-B84F-3D15AD6239B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292561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FCE66F-8299-4755-A82F-4B85C37387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627B9E-7AAD-4FB3-BBAF-924BA22F44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E71742-3FCD-4273-B690-42EF563976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57FB2-0A51-43B7-B59C-ACC860DBE172}" type="datetimeFigureOut">
              <a:rPr lang="en-IE" smtClean="0"/>
              <a:t>15/05/2020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20578C-8B62-4685-8502-F3450EF074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D06417-6CA0-454E-9C95-FB5DABF38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950B2-794E-40D4-B84F-3D15AD6239B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27086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810F08-83EC-430A-88CE-118315AC45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DAFC05-0DD5-470F-80A8-2EAED327DB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C61B7D-16B9-4285-A3FB-AF5D1D1DB8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57FB2-0A51-43B7-B59C-ACC860DBE172}" type="datetimeFigureOut">
              <a:rPr lang="en-IE" smtClean="0"/>
              <a:t>15/05/2020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2F7E58-4929-4F33-9A80-E8C818B8B2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CA800C-85A5-4126-8950-AA5E632AD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950B2-794E-40D4-B84F-3D15AD6239B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414866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99A3A0-B3E7-4DEF-8213-BAC294BA67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58BE42-5E0E-4733-8107-7FE1C49950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83CAFD-4E43-4975-A912-6536173BDE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A1BECA-48A9-49B8-A7B9-F34B4F2EDA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57FB2-0A51-43B7-B59C-ACC860DBE172}" type="datetimeFigureOut">
              <a:rPr lang="en-IE" smtClean="0"/>
              <a:t>15/05/2020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D9C856-DEF9-4D24-9EC7-CAFED6E0EF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C570A3-DF02-46C0-A757-711979EFB2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950B2-794E-40D4-B84F-3D15AD6239B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55360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75EE81-918C-4FCA-8126-88AAA9A03A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D42451-1E2F-4BC1-BAC2-173ACC8A33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B53815-CF09-44C0-B55C-5016AEDA4C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2170DB6-4052-46D1-829B-F9A008C28F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BC40571-DFA4-4301-9722-DA8A3AB0A6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9E1B212-CCE7-4647-B070-EF0CA902F1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57FB2-0A51-43B7-B59C-ACC860DBE172}" type="datetimeFigureOut">
              <a:rPr lang="en-IE" smtClean="0"/>
              <a:t>15/05/2020</a:t>
            </a:fld>
            <a:endParaRPr lang="en-I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A7D3532-A0DC-4C6D-B6A1-662C2B0904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EB5D7A8-5B23-4A36-A1DF-D5E0EEC8C8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950B2-794E-40D4-B84F-3D15AD6239B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844672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1828E3-5127-4FA7-BAC0-7FD1522B5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B33D3B9-78DC-46F4-9A93-4B4C5ADD16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57FB2-0A51-43B7-B59C-ACC860DBE172}" type="datetimeFigureOut">
              <a:rPr lang="en-IE" smtClean="0"/>
              <a:t>15/05/2020</a:t>
            </a:fld>
            <a:endParaRPr lang="en-I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CFB787-9C22-47CA-88DB-7AFBE941A8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F04690C-63DF-4286-9305-3167C7C621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950B2-794E-40D4-B84F-3D15AD6239B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99029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8A8355-34C1-49BB-A58B-E8FE27DB91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57FB2-0A51-43B7-B59C-ACC860DBE172}" type="datetimeFigureOut">
              <a:rPr lang="en-IE" smtClean="0"/>
              <a:t>15/05/2020</a:t>
            </a:fld>
            <a:endParaRPr lang="en-I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85F91BC-9822-41EB-A59D-9B5AB8E5A4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126F1A-5924-4DEB-802D-EA3EF6C703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950B2-794E-40D4-B84F-3D15AD6239B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207098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EC5CBF-AD10-40B2-8AC1-6C1DD4596D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3BE6D2-E056-4A8A-9C7B-A58879B1A2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2A2BEB-DA15-4F30-ABFB-6090072F61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64BD22-4BC2-4BB1-8A25-C4A879DC4A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57FB2-0A51-43B7-B59C-ACC860DBE172}" type="datetimeFigureOut">
              <a:rPr lang="en-IE" smtClean="0"/>
              <a:t>15/05/2020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1EA986-507D-44E9-9324-6191D605A7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3E02E1-025F-4B4A-843A-8966EA6E37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950B2-794E-40D4-B84F-3D15AD6239B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209202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76B0BE-5687-4BF2-83EE-0E1692CABE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371C43C-B6CE-4B15-9672-170E69A727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F7EA19-6071-4DB3-9CDE-61B60DF75F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2E941A-CB6E-4C4A-AB19-836832DB7F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57FB2-0A51-43B7-B59C-ACC860DBE172}" type="datetimeFigureOut">
              <a:rPr lang="en-IE" smtClean="0"/>
              <a:t>15/05/2020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D396E5-4813-4FA7-B484-C1608B2DCC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9083D3-0A90-47E6-8A0D-5AF5F8CF5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950B2-794E-40D4-B84F-3D15AD6239B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213813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CE5558E-4E94-4B59-B35D-F1F4993006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995D3C-7DD8-44E6-9009-F5F8724B75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C21A37-5C76-4002-BA04-D5602FE744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357FB2-0A51-43B7-B59C-ACC860DBE172}" type="datetimeFigureOut">
              <a:rPr lang="en-IE" smtClean="0"/>
              <a:t>15/05/2020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BC854A-73E6-4139-9942-D58C998053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196914-2651-413E-920B-E092285C44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3950B2-794E-40D4-B84F-3D15AD6239B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03567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bit.ly/CruinniuSDInstagram" TargetMode="External"/><Relationship Id="rId2" Type="http://schemas.openxmlformats.org/officeDocument/2006/relationships/hyperlink" Target="https://bit.ly/CruinniuSDFacebook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s://bit.ly/CruinniuTVSD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49BC9A-3F25-44FF-BA79-271CD1EF82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65430" y="629268"/>
            <a:ext cx="6586491" cy="128616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/>
            <a:r>
              <a:rPr lang="en-US" sz="2800" b="1" dirty="0" err="1"/>
              <a:t>Cruinniú</a:t>
            </a:r>
            <a:r>
              <a:rPr lang="en-US" sz="2800" b="1" dirty="0"/>
              <a:t> TV South Dublin</a:t>
            </a:r>
            <a:br>
              <a:rPr lang="en-US" sz="2800" dirty="0"/>
            </a:br>
            <a:r>
              <a:rPr lang="en-US" sz="2800" dirty="0"/>
              <a:t>Create • Make • Participate</a:t>
            </a:r>
            <a:br>
              <a:rPr lang="en-US" sz="2800" dirty="0"/>
            </a:br>
            <a:r>
              <a:rPr lang="en-US" sz="2800" dirty="0"/>
              <a:t>13</a:t>
            </a:r>
            <a:r>
              <a:rPr lang="en-US" sz="2800" baseline="30000" dirty="0"/>
              <a:t>th</a:t>
            </a:r>
            <a:r>
              <a:rPr lang="en-US" sz="2800" dirty="0"/>
              <a:t> June 2020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98DC0278-01D3-4A3C-B57C-322140EDA3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65431" y="2438400"/>
            <a:ext cx="6586489" cy="3785419"/>
          </a:xfrm>
        </p:spPr>
        <p:txBody>
          <a:bodyPr vert="horz" lIns="91440" tIns="45720" rIns="91440" bIns="45720" rtlCol="0">
            <a:normAutofit/>
          </a:bodyPr>
          <a:lstStyle/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sz="1600" dirty="0"/>
              <a:t>A webcast that brings together a variety of artists and </a:t>
            </a:r>
            <a:r>
              <a:rPr lang="en-US" sz="1600" dirty="0" err="1"/>
              <a:t>organisations</a:t>
            </a:r>
            <a:r>
              <a:rPr lang="en-US" sz="1600" dirty="0"/>
              <a:t> from across South Dublin County to showcase projects, workshops, readings, and performances. </a:t>
            </a:r>
          </a:p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IE" sz="1600" dirty="0"/>
              <a:t>Launching webcast on Saturday 13th June at 11:00am. Streaming it over a variety of sites. The 2 sites that will be on our promo materials are:</a:t>
            </a:r>
            <a:br>
              <a:rPr lang="en-IE" sz="1600" dirty="0"/>
            </a:br>
            <a:r>
              <a:rPr lang="en-IE" sz="1600" dirty="0" err="1"/>
              <a:t>Cruinniu</a:t>
            </a:r>
            <a:r>
              <a:rPr lang="en-IE" sz="1600" dirty="0"/>
              <a:t> </a:t>
            </a:r>
            <a:r>
              <a:rPr lang="en-IE" sz="1600" dirty="0" err="1"/>
              <a:t>na</a:t>
            </a:r>
            <a:r>
              <a:rPr lang="en-IE" sz="1600" dirty="0"/>
              <a:t> </a:t>
            </a:r>
            <a:r>
              <a:rPr lang="en-IE" sz="1600" dirty="0" err="1"/>
              <a:t>nOg</a:t>
            </a:r>
            <a:r>
              <a:rPr lang="en-IE" sz="1600" dirty="0"/>
              <a:t> South Dublin Facebook Page </a:t>
            </a:r>
            <a:r>
              <a:rPr lang="en-IE" sz="1600" u="sng" dirty="0">
                <a:hlinkClick r:id="rId2"/>
              </a:rPr>
              <a:t>https://bit.ly/CruinniuSDFacebook</a:t>
            </a:r>
            <a:br>
              <a:rPr lang="en-IE" sz="1600" u="sng" dirty="0"/>
            </a:br>
            <a:r>
              <a:rPr lang="en-IE" sz="1600" dirty="0" err="1"/>
              <a:t>Cruinniu</a:t>
            </a:r>
            <a:r>
              <a:rPr lang="en-IE" sz="1600" dirty="0"/>
              <a:t> </a:t>
            </a:r>
            <a:r>
              <a:rPr lang="en-IE" sz="1600" dirty="0" err="1"/>
              <a:t>na</a:t>
            </a:r>
            <a:r>
              <a:rPr lang="en-IE" sz="1600" dirty="0"/>
              <a:t> </a:t>
            </a:r>
            <a:r>
              <a:rPr lang="en-IE" sz="1600" dirty="0" err="1"/>
              <a:t>nOg</a:t>
            </a:r>
            <a:r>
              <a:rPr lang="en-IE" sz="1600" dirty="0"/>
              <a:t> South Dublin Instagram</a:t>
            </a:r>
            <a:br>
              <a:rPr lang="en-IE" sz="1600" dirty="0"/>
            </a:br>
            <a:r>
              <a:rPr lang="en-IE" sz="1600" u="sng" dirty="0">
                <a:hlinkClick r:id="rId3"/>
              </a:rPr>
              <a:t>https://bit.ly/CruinniuSDInstagram</a:t>
            </a:r>
            <a:br>
              <a:rPr lang="en-IE" sz="1600" u="sng" dirty="0"/>
            </a:br>
            <a:r>
              <a:rPr lang="en-IE" sz="1600" dirty="0"/>
              <a:t>For the overall webcast:</a:t>
            </a:r>
            <a:br>
              <a:rPr lang="en-IE" sz="1600" dirty="0"/>
            </a:br>
            <a:r>
              <a:rPr lang="en-IE" sz="1600" u="sng" dirty="0">
                <a:hlinkClick r:id="rId4"/>
              </a:rPr>
              <a:t>https://bit.ly/CruinniuTVSD</a:t>
            </a:r>
            <a:br>
              <a:rPr lang="en-IE" sz="1600" u="sng" dirty="0"/>
            </a:br>
            <a:endParaRPr lang="en-US" sz="1600" dirty="0"/>
          </a:p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sz="1600" dirty="0"/>
              <a:t>Co-hosted by Jack Jones, Alex Lyons, and Ashley </a:t>
            </a:r>
            <a:r>
              <a:rPr lang="en-US" sz="1600" dirty="0" err="1"/>
              <a:t>Makombe</a:t>
            </a:r>
            <a:r>
              <a:rPr lang="en-US" sz="1600" dirty="0"/>
              <a:t>, viewers will be able to create, make and participate in a variety of creative experiences.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sz="1700" dirty="0"/>
          </a:p>
        </p:txBody>
      </p:sp>
      <p:pic>
        <p:nvPicPr>
          <p:cNvPr id="7" name="Picture 6" descr="A close up of a logo&#10;&#10;Description automatically generated">
            <a:extLst>
              <a:ext uri="{FF2B5EF4-FFF2-40B4-BE49-F238E27FC236}">
                <a16:creationId xmlns:a16="http://schemas.microsoft.com/office/drawing/2014/main" id="{03D5324E-1861-4880-BB36-0562A0E4F44E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864" r="15860"/>
          <a:stretch/>
        </p:blipFill>
        <p:spPr>
          <a:xfrm>
            <a:off x="20" y="10"/>
            <a:ext cx="4635571" cy="6857990"/>
          </a:xfrm>
          <a:prstGeom prst="rect">
            <a:avLst/>
          </a:prstGeom>
          <a:effectLst/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80934" y="2115117"/>
            <a:ext cx="6309360" cy="0"/>
          </a:xfrm>
          <a:prstGeom prst="line">
            <a:avLst/>
          </a:prstGeom>
          <a:ln w="19050">
            <a:solidFill>
              <a:srgbClr val="F3004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40948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6" name="Rectangle 35">
            <a:extLst>
              <a:ext uri="{FF2B5EF4-FFF2-40B4-BE49-F238E27FC236}">
                <a16:creationId xmlns:a16="http://schemas.microsoft.com/office/drawing/2014/main" id="{7025EFD5-738C-41B9-87FE-0C00E211BD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4BBA5EA6-90D9-428D-98F2-1A59EB58A3B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2" r="534" b="-3"/>
          <a:stretch/>
        </p:blipFill>
        <p:spPr>
          <a:xfrm>
            <a:off x="858284" y="1165109"/>
            <a:ext cx="4261337" cy="4351338"/>
          </a:xfrm>
          <a:custGeom>
            <a:avLst/>
            <a:gdLst/>
            <a:ahLst/>
            <a:cxnLst/>
            <a:rect l="l" t="t" r="r" b="b"/>
            <a:pathLst>
              <a:path w="4114800" h="5712488">
                <a:moveTo>
                  <a:pt x="133155" y="0"/>
                </a:moveTo>
                <a:lnTo>
                  <a:pt x="3981645" y="0"/>
                </a:lnTo>
                <a:cubicBezTo>
                  <a:pt x="4055184" y="0"/>
                  <a:pt x="4114800" y="59616"/>
                  <a:pt x="4114800" y="133155"/>
                </a:cubicBezTo>
                <a:lnTo>
                  <a:pt x="4114800" y="5579333"/>
                </a:lnTo>
                <a:cubicBezTo>
                  <a:pt x="4114800" y="5652872"/>
                  <a:pt x="4055184" y="5712488"/>
                  <a:pt x="3981645" y="5712488"/>
                </a:cubicBezTo>
                <a:lnTo>
                  <a:pt x="133155" y="5712488"/>
                </a:lnTo>
                <a:cubicBezTo>
                  <a:pt x="59616" y="5712488"/>
                  <a:pt x="0" y="5652872"/>
                  <a:pt x="0" y="5579333"/>
                </a:cubicBezTo>
                <a:lnTo>
                  <a:pt x="0" y="133155"/>
                </a:lnTo>
                <a:cubicBezTo>
                  <a:pt x="0" y="59616"/>
                  <a:pt x="59616" y="0"/>
                  <a:pt x="133155" y="0"/>
                </a:cubicBezTo>
                <a:close/>
              </a:path>
            </a:pathLst>
          </a:custGeom>
        </p:spPr>
      </p:pic>
      <p:sp>
        <p:nvSpPr>
          <p:cNvPr id="38" name="Arc 37">
            <a:extLst>
              <a:ext uri="{FF2B5EF4-FFF2-40B4-BE49-F238E27FC236}">
                <a16:creationId xmlns:a16="http://schemas.microsoft.com/office/drawing/2014/main" id="{835EF3DD-7D43-4A27-8967-A92FD8CC93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73531" y="407987"/>
            <a:ext cx="2987899" cy="2987899"/>
          </a:xfrm>
          <a:prstGeom prst="arc">
            <a:avLst>
              <a:gd name="adj1" fmla="val 16200000"/>
              <a:gd name="adj2" fmla="val 2563720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FC5EE3-7736-4E7F-BD25-E656C7D897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77904" y="444273"/>
            <a:ext cx="5570627" cy="85861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800" b="1" dirty="0" err="1"/>
              <a:t>Programme</a:t>
            </a:r>
            <a:endParaRPr lang="en-US" sz="2800" b="1" dirty="0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C7C46D5A-56F5-4A10-A0A7-164E29CD60A6}"/>
              </a:ext>
            </a:extLst>
          </p:cNvPr>
          <p:cNvSpPr txBox="1">
            <a:spLocks/>
          </p:cNvSpPr>
          <p:nvPr/>
        </p:nvSpPr>
        <p:spPr>
          <a:xfrm>
            <a:off x="5119622" y="1339168"/>
            <a:ext cx="6428910" cy="47949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/>
            <a:r>
              <a:rPr lang="en-US" sz="1600" b="1" i="1" dirty="0"/>
              <a:t>Staying In but Keeping Creative</a:t>
            </a:r>
            <a:r>
              <a:rPr lang="en-US" sz="1600" i="1" dirty="0"/>
              <a:t> </a:t>
            </a:r>
            <a:r>
              <a:rPr lang="en-US" sz="1600" dirty="0"/>
              <a:t>by Studio 12</a:t>
            </a:r>
            <a:br>
              <a:rPr lang="en-US" sz="1600" dirty="0"/>
            </a:br>
            <a:r>
              <a:rPr lang="en-US" sz="1600" dirty="0"/>
              <a:t>A creative project for 9-12 year </a:t>
            </a:r>
            <a:r>
              <a:rPr lang="en-US" sz="1600" dirty="0" err="1"/>
              <a:t>olds</a:t>
            </a:r>
            <a:r>
              <a:rPr lang="en-US" sz="1600" dirty="0"/>
              <a:t> </a:t>
            </a:r>
          </a:p>
          <a:p>
            <a:pPr marL="342900"/>
            <a:r>
              <a:rPr lang="en-US" sz="1600" b="1" i="1" dirty="0"/>
              <a:t>Dance it out Together </a:t>
            </a:r>
            <a:r>
              <a:rPr lang="en-US" sz="1600" dirty="0"/>
              <a:t>with Olwyn Lyons</a:t>
            </a:r>
            <a:br>
              <a:rPr lang="en-US" sz="1600" dirty="0"/>
            </a:br>
            <a:r>
              <a:rPr lang="en-US" sz="1600" dirty="0"/>
              <a:t>A fun, high energy dance workshop that draws influences from urban and contemporary dance styles. Suitable for all levels and abilities. </a:t>
            </a:r>
          </a:p>
          <a:p>
            <a:pPr marL="342900"/>
            <a:r>
              <a:rPr lang="en-US" sz="1600" b="1" i="1" dirty="0"/>
              <a:t>Play Apart </a:t>
            </a:r>
            <a:r>
              <a:rPr lang="en-US" sz="1600" dirty="0"/>
              <a:t>by Freshly Ground Theatre</a:t>
            </a:r>
            <a:br>
              <a:rPr lang="en-US" sz="1600" dirty="0"/>
            </a:br>
            <a:r>
              <a:rPr lang="en-US" sz="1600" dirty="0"/>
              <a:t>Performance based on short scripts submitted by young people aged 4-18years</a:t>
            </a:r>
          </a:p>
          <a:p>
            <a:pPr marL="342900"/>
            <a:r>
              <a:rPr lang="en-US" sz="1600" b="1" i="1" dirty="0"/>
              <a:t>What’s Your Name </a:t>
            </a:r>
            <a:r>
              <a:rPr lang="en-US" sz="1600" dirty="0"/>
              <a:t>by Mother Tongues and photographer Enzo Testa</a:t>
            </a:r>
            <a:br>
              <a:rPr lang="en-US" sz="1600" dirty="0"/>
            </a:br>
            <a:r>
              <a:rPr lang="en-US" sz="1600" dirty="0"/>
              <a:t>Discover the stories your friends' names and engage in some "language science" too! </a:t>
            </a:r>
          </a:p>
          <a:p>
            <a:pPr marL="342900"/>
            <a:r>
              <a:rPr lang="en-US" sz="1600" b="1" i="1" dirty="0"/>
              <a:t>Are you real because I am not sure I am </a:t>
            </a:r>
            <a:r>
              <a:rPr lang="en-US" sz="1600" dirty="0"/>
              <a:t>by Kama Dominika and Eoin O'Loughlin </a:t>
            </a:r>
            <a:br>
              <a:rPr lang="en-US" sz="1600" dirty="0"/>
            </a:br>
            <a:r>
              <a:rPr lang="en-US" sz="1600" dirty="0"/>
              <a:t>Dance Performance the 2019 Emergence Young Choreographers Showcase. </a:t>
            </a:r>
          </a:p>
          <a:p>
            <a:pPr marL="342900"/>
            <a:r>
              <a:rPr lang="en-US" sz="1600" b="1" i="1" dirty="0"/>
              <a:t>Tales from the Garbo Story Cave</a:t>
            </a:r>
            <a:br>
              <a:rPr lang="en-US" sz="1600" b="1" i="1" dirty="0"/>
            </a:br>
            <a:r>
              <a:rPr lang="en-US" sz="1600" dirty="0"/>
              <a:t>Children's writer Margaret Callan Bergin will create and tell the story </a:t>
            </a:r>
            <a:r>
              <a:rPr lang="en-US" sz="1600" i="1" dirty="0"/>
              <a:t>The Extraordinary Adventures of Spike The Squirrel &amp;  Ruby Robin</a:t>
            </a:r>
            <a:r>
              <a:rPr lang="en-US" sz="16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1172259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6A84B152-3496-4C52-AF08-97AFFC09DD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FC5EE3-7736-4E7F-BD25-E656C7D897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365125"/>
            <a:ext cx="539336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b="1" dirty="0" err="1"/>
              <a:t>Programme</a:t>
            </a:r>
            <a:endParaRPr lang="en-US" b="1" dirty="0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6B2ADB95-0FA3-4BD7-A8AC-89D014A83E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198657" y="1"/>
            <a:ext cx="1155142" cy="625027"/>
          </a:xfrm>
          <a:custGeom>
            <a:avLst/>
            <a:gdLst>
              <a:gd name="connsiteX0" fmla="*/ 4784 w 1155142"/>
              <a:gd name="connsiteY0" fmla="*/ 0 h 625027"/>
              <a:gd name="connsiteX1" fmla="*/ 1150358 w 1155142"/>
              <a:gd name="connsiteY1" fmla="*/ 0 h 625027"/>
              <a:gd name="connsiteX2" fmla="*/ 1155142 w 1155142"/>
              <a:gd name="connsiteY2" fmla="*/ 47456 h 625027"/>
              <a:gd name="connsiteX3" fmla="*/ 577571 w 1155142"/>
              <a:gd name="connsiteY3" fmla="*/ 625027 h 625027"/>
              <a:gd name="connsiteX4" fmla="*/ 0 w 1155142"/>
              <a:gd name="connsiteY4" fmla="*/ 47456 h 625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625027">
                <a:moveTo>
                  <a:pt x="4784" y="0"/>
                </a:moveTo>
                <a:lnTo>
                  <a:pt x="1150358" y="0"/>
                </a:lnTo>
                <a:lnTo>
                  <a:pt x="1155142" y="47456"/>
                </a:lnTo>
                <a:cubicBezTo>
                  <a:pt x="1155142" y="366440"/>
                  <a:pt x="896555" y="625027"/>
                  <a:pt x="577571" y="625027"/>
                </a:cubicBezTo>
                <a:cubicBezTo>
                  <a:pt x="258587" y="625027"/>
                  <a:pt x="0" y="366440"/>
                  <a:pt x="0" y="47456"/>
                </a:cubicBezTo>
                <a:close/>
              </a:path>
            </a:pathLst>
          </a:cu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C7C46D5A-56F5-4A10-A0A7-164E29CD60A6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5393361" cy="435133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/>
            <a:r>
              <a:rPr lang="en-US" sz="1600" b="1" i="1" dirty="0"/>
              <a:t>Resilient/Resilience </a:t>
            </a:r>
            <a:r>
              <a:rPr lang="en-US" sz="1600" dirty="0"/>
              <a:t>by Jo </a:t>
            </a:r>
            <a:r>
              <a:rPr lang="en-US" sz="1600" dirty="0" err="1"/>
              <a:t>Caslin</a:t>
            </a:r>
            <a:r>
              <a:rPr lang="en-US" sz="1600" dirty="0"/>
              <a:t>, </a:t>
            </a:r>
            <a:r>
              <a:rPr lang="en-US" sz="1600" dirty="0" err="1"/>
              <a:t>Rua</a:t>
            </a:r>
            <a:r>
              <a:rPr lang="en-US" sz="1600" dirty="0"/>
              <a:t> Red &amp; Contact Studio</a:t>
            </a:r>
            <a:br>
              <a:rPr lang="en-US" sz="1600" dirty="0"/>
            </a:br>
            <a:r>
              <a:rPr lang="en-US" sz="1600" dirty="0"/>
              <a:t>Young people will create a large scale gallery exhibition leading a street art installation on the outside wall of </a:t>
            </a:r>
            <a:r>
              <a:rPr lang="en-US" sz="1600" dirty="0" err="1"/>
              <a:t>Rua</a:t>
            </a:r>
            <a:r>
              <a:rPr lang="en-US" sz="1600" dirty="0"/>
              <a:t> Red later this year.</a:t>
            </a:r>
          </a:p>
          <a:p>
            <a:pPr marL="342900"/>
            <a:r>
              <a:rPr lang="en-IE" sz="1600" b="1" i="1" dirty="0"/>
              <a:t>Staying Connected </a:t>
            </a:r>
            <a:r>
              <a:rPr lang="en-IE" sz="1600" dirty="0"/>
              <a:t>with South Dublin Libraries</a:t>
            </a:r>
            <a:br>
              <a:rPr lang="en-IE" sz="1600" b="1" i="1" dirty="0"/>
            </a:br>
            <a:r>
              <a:rPr lang="en-IE" sz="1600" dirty="0"/>
              <a:t>Video science fun with Dr Brain and a montage of creative projects and artworks completed by local children in the run up to 13th June. </a:t>
            </a:r>
          </a:p>
          <a:p>
            <a:pPr marL="342900"/>
            <a:r>
              <a:rPr lang="en-IE" sz="1600" b="1" i="1" dirty="0"/>
              <a:t>Music Generation SD Virtual Jam</a:t>
            </a:r>
            <a:br>
              <a:rPr lang="en-IE" sz="1600" b="1" i="1" dirty="0"/>
            </a:br>
            <a:r>
              <a:rPr lang="en-IE" sz="1600" dirty="0"/>
              <a:t>Students from Rathcoole and Clondalkin hubs come together to deliver an exciting virtual performance. </a:t>
            </a:r>
          </a:p>
          <a:p>
            <a:pPr marL="342900"/>
            <a:r>
              <a:rPr lang="en-IE" sz="1600" b="1" i="1" dirty="0"/>
              <a:t>There's a Giant on the Beach </a:t>
            </a:r>
            <a:r>
              <a:rPr lang="en-IE" sz="1600" dirty="0"/>
              <a:t>by TCA, </a:t>
            </a:r>
            <a:r>
              <a:rPr lang="en-IE" sz="1600" dirty="0" err="1"/>
              <a:t>SubSounds</a:t>
            </a:r>
            <a:r>
              <a:rPr lang="en-IE" sz="1600" dirty="0"/>
              <a:t>, Kingswood Youth Choir &amp; </a:t>
            </a:r>
            <a:r>
              <a:rPr lang="en-IE" sz="1600" dirty="0" err="1"/>
              <a:t>MyCraft</a:t>
            </a:r>
            <a:r>
              <a:rPr lang="en-IE" sz="1600" dirty="0"/>
              <a:t> Young Designers</a:t>
            </a:r>
            <a:br>
              <a:rPr lang="en-IE" sz="1600" dirty="0"/>
            </a:br>
            <a:r>
              <a:rPr lang="en-IE" sz="1600" dirty="0"/>
              <a:t>A digital photo album with original musical soundtrack based on the fantasy Island of Lilliput.</a:t>
            </a:r>
          </a:p>
          <a:p>
            <a:pPr marL="342900"/>
            <a:r>
              <a:rPr lang="en-IE" sz="1600" b="1" i="1" dirty="0"/>
              <a:t>JEMZ - Young Female Voices in Music</a:t>
            </a:r>
            <a:br>
              <a:rPr lang="en-IE" sz="1600" b="1" i="1" dirty="0"/>
            </a:br>
            <a:r>
              <a:rPr lang="en-IE" sz="1600" dirty="0"/>
              <a:t>New songs by 4 young female musicians from South County Dublin. </a:t>
            </a:r>
            <a:r>
              <a:rPr lang="en-IE" sz="1600" b="1" dirty="0"/>
              <a:t>Jo-Ellen Donohoe</a:t>
            </a:r>
            <a:r>
              <a:rPr lang="en-IE" sz="1600" dirty="0"/>
              <a:t>, </a:t>
            </a:r>
            <a:r>
              <a:rPr lang="en-IE" sz="1600" b="1" dirty="0"/>
              <a:t>Eimear O’Neill</a:t>
            </a:r>
            <a:r>
              <a:rPr lang="en-IE" sz="1600" dirty="0"/>
              <a:t>, </a:t>
            </a:r>
            <a:r>
              <a:rPr lang="en-IE" sz="1600" b="1" dirty="0"/>
              <a:t>Megan McGarry</a:t>
            </a:r>
            <a:r>
              <a:rPr lang="en-IE" sz="1600" dirty="0"/>
              <a:t> and </a:t>
            </a:r>
            <a:r>
              <a:rPr lang="en-IE" sz="1600" b="1" dirty="0"/>
              <a:t>Zoe Lord Bisset</a:t>
            </a:r>
            <a:r>
              <a:rPr lang="en-IE" sz="1600" dirty="0"/>
              <a:t> are participants in </a:t>
            </a:r>
            <a:r>
              <a:rPr lang="en-IE" sz="1600" dirty="0" err="1"/>
              <a:t>SubSounds</a:t>
            </a:r>
            <a:r>
              <a:rPr lang="en-IE" sz="1600" dirty="0"/>
              <a:t>.</a:t>
            </a:r>
          </a:p>
          <a:p>
            <a:pPr marL="342900"/>
            <a:r>
              <a:rPr lang="en-IE" sz="1600" b="1" i="1" dirty="0"/>
              <a:t>Isolation </a:t>
            </a:r>
            <a:r>
              <a:rPr lang="en-IE" sz="1600" dirty="0"/>
              <a:t>by Tallaght Young Filmmakers</a:t>
            </a:r>
            <a:br>
              <a:rPr lang="en-IE" sz="1600" b="1" i="1" dirty="0"/>
            </a:br>
            <a:r>
              <a:rPr lang="en-IE" sz="1600" dirty="0"/>
              <a:t>A new film made from video diaries of their experience during the COVID-19 epidemic. </a:t>
            </a:r>
            <a:r>
              <a:rPr lang="en-IE" sz="1600" i="1" dirty="0"/>
              <a:t>Isolation</a:t>
            </a:r>
            <a:r>
              <a:rPr lang="en-IE" sz="1600" dirty="0"/>
              <a:t> captures a snapshot of their time in isolation. It is a montage of  moments from each day in their lives</a:t>
            </a:r>
            <a:br>
              <a:rPr lang="en-IE" sz="1600" b="1" i="1" dirty="0"/>
            </a:br>
            <a:br>
              <a:rPr lang="en-IE" sz="1600" b="1" i="1" dirty="0"/>
            </a:br>
            <a:endParaRPr lang="en-US" sz="1600" b="1" i="1" dirty="0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C924DBCE-E731-4B22-8181-A39C1D8627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08185" y="3423959"/>
            <a:ext cx="630884" cy="630884"/>
          </a:xfrm>
          <a:prstGeom prst="ellipse">
            <a:avLst/>
          </a:prstGeom>
          <a:noFill/>
          <a:ln w="1270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4CBF9756-6AC8-4C65-84DF-56FBFFA1D8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463438">
            <a:off x="7450227" y="5166682"/>
            <a:ext cx="1835725" cy="2024785"/>
          </a:xfrm>
          <a:custGeom>
            <a:avLst/>
            <a:gdLst>
              <a:gd name="connsiteX0" fmla="*/ 1801138 w 1835725"/>
              <a:gd name="connsiteY0" fmla="*/ 1622662 h 2024785"/>
              <a:gd name="connsiteX1" fmla="*/ 1835717 w 1835725"/>
              <a:gd name="connsiteY1" fmla="*/ 1680254 h 2024785"/>
              <a:gd name="connsiteX2" fmla="*/ 1812568 w 1835725"/>
              <a:gd name="connsiteY2" fmla="*/ 1877193 h 2024785"/>
              <a:gd name="connsiteX3" fmla="*/ 1776210 w 1835725"/>
              <a:gd name="connsiteY3" fmla="*/ 2024785 h 2024785"/>
              <a:gd name="connsiteX4" fmla="*/ 1655772 w 1835725"/>
              <a:gd name="connsiteY4" fmla="*/ 1983449 h 2024785"/>
              <a:gd name="connsiteX5" fmla="*/ 1687591 w 1835725"/>
              <a:gd name="connsiteY5" fmla="*/ 1854495 h 2024785"/>
              <a:gd name="connsiteX6" fmla="*/ 1708939 w 1835725"/>
              <a:gd name="connsiteY6" fmla="*/ 1673301 h 2024785"/>
              <a:gd name="connsiteX7" fmla="*/ 1778129 w 1835725"/>
              <a:gd name="connsiteY7" fmla="*/ 1615979 h 2024785"/>
              <a:gd name="connsiteX8" fmla="*/ 1801138 w 1835725"/>
              <a:gd name="connsiteY8" fmla="*/ 1622662 h 2024785"/>
              <a:gd name="connsiteX9" fmla="*/ 1585229 w 1835725"/>
              <a:gd name="connsiteY9" fmla="*/ 764759 h 2024785"/>
              <a:gd name="connsiteX10" fmla="*/ 1623024 w 1835725"/>
              <a:gd name="connsiteY10" fmla="*/ 792810 h 2024785"/>
              <a:gd name="connsiteX11" fmla="*/ 1777614 w 1835725"/>
              <a:gd name="connsiteY11" fmla="*/ 1157141 h 2024785"/>
              <a:gd name="connsiteX12" fmla="*/ 1733799 w 1835725"/>
              <a:gd name="connsiteY12" fmla="*/ 1235532 h 2024785"/>
              <a:gd name="connsiteX13" fmla="*/ 1716464 w 1835725"/>
              <a:gd name="connsiteY13" fmla="*/ 1237722 h 2024785"/>
              <a:gd name="connsiteX14" fmla="*/ 1716464 w 1835725"/>
              <a:gd name="connsiteY14" fmla="*/ 1237913 h 2024785"/>
              <a:gd name="connsiteX15" fmla="*/ 1655409 w 1835725"/>
              <a:gd name="connsiteY15" fmla="*/ 1191717 h 2024785"/>
              <a:gd name="connsiteX16" fmla="*/ 1513200 w 1835725"/>
              <a:gd name="connsiteY16" fmla="*/ 856627 h 2024785"/>
              <a:gd name="connsiteX17" fmla="*/ 1538499 w 1835725"/>
              <a:gd name="connsiteY17" fmla="*/ 770415 h 2024785"/>
              <a:gd name="connsiteX18" fmla="*/ 1585229 w 1835725"/>
              <a:gd name="connsiteY18" fmla="*/ 764759 h 2024785"/>
              <a:gd name="connsiteX19" fmla="*/ 477919 w 1835725"/>
              <a:gd name="connsiteY19" fmla="*/ 21437 h 2024785"/>
              <a:gd name="connsiteX20" fmla="*/ 509236 w 1835725"/>
              <a:gd name="connsiteY20" fmla="*/ 84182 h 2024785"/>
              <a:gd name="connsiteX21" fmla="*/ 445829 w 1835725"/>
              <a:gd name="connsiteY21" fmla="*/ 139871 h 2024785"/>
              <a:gd name="connsiteX22" fmla="*/ 437447 w 1835725"/>
              <a:gd name="connsiteY22" fmla="*/ 139395 h 2024785"/>
              <a:gd name="connsiteX23" fmla="*/ 73211 w 1835725"/>
              <a:gd name="connsiteY23" fmla="*/ 137204 h 2024785"/>
              <a:gd name="connsiteX24" fmla="*/ 749 w 1835725"/>
              <a:gd name="connsiteY24" fmla="*/ 84082 h 2024785"/>
              <a:gd name="connsiteX25" fmla="*/ 53871 w 1835725"/>
              <a:gd name="connsiteY25" fmla="*/ 11621 h 2024785"/>
              <a:gd name="connsiteX26" fmla="*/ 58352 w 1835725"/>
              <a:gd name="connsiteY26" fmla="*/ 11093 h 2024785"/>
              <a:gd name="connsiteX27" fmla="*/ 454020 w 1835725"/>
              <a:gd name="connsiteY27" fmla="*/ 13474 h 2024785"/>
              <a:gd name="connsiteX28" fmla="*/ 477919 w 1835725"/>
              <a:gd name="connsiteY28" fmla="*/ 21437 h 2024785"/>
              <a:gd name="connsiteX29" fmla="*/ 957797 w 1835725"/>
              <a:gd name="connsiteY29" fmla="*/ 167970 h 2024785"/>
              <a:gd name="connsiteX30" fmla="*/ 1286982 w 1835725"/>
              <a:gd name="connsiteY30" fmla="*/ 387616 h 2024785"/>
              <a:gd name="connsiteX31" fmla="*/ 1293725 w 1835725"/>
              <a:gd name="connsiteY31" fmla="*/ 477075 h 2024785"/>
              <a:gd name="connsiteX32" fmla="*/ 1245453 w 1835725"/>
              <a:gd name="connsiteY32" fmla="*/ 499154 h 2024785"/>
              <a:gd name="connsiteX33" fmla="*/ 1245167 w 1835725"/>
              <a:gd name="connsiteY33" fmla="*/ 499154 h 2024785"/>
              <a:gd name="connsiteX34" fmla="*/ 1203638 w 1835725"/>
              <a:gd name="connsiteY34" fmla="*/ 484104 h 2024785"/>
              <a:gd name="connsiteX35" fmla="*/ 900647 w 1835725"/>
              <a:gd name="connsiteY35" fmla="*/ 281508 h 2024785"/>
              <a:gd name="connsiteX36" fmla="*/ 872454 w 1835725"/>
              <a:gd name="connsiteY36" fmla="*/ 196164 h 2024785"/>
              <a:gd name="connsiteX37" fmla="*/ 957797 w 1835725"/>
              <a:gd name="connsiteY37" fmla="*/ 167970 h 2024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835725" h="2024785">
                <a:moveTo>
                  <a:pt x="1801138" y="1622662"/>
                </a:moveTo>
                <a:cubicBezTo>
                  <a:pt x="1822105" y="1633400"/>
                  <a:pt x="1836117" y="1655372"/>
                  <a:pt x="1835717" y="1680254"/>
                </a:cubicBezTo>
                <a:cubicBezTo>
                  <a:pt x="1832093" y="1746382"/>
                  <a:pt x="1824354" y="1812154"/>
                  <a:pt x="1812568" y="1877193"/>
                </a:cubicBezTo>
                <a:lnTo>
                  <a:pt x="1776210" y="2024785"/>
                </a:lnTo>
                <a:lnTo>
                  <a:pt x="1655772" y="1983449"/>
                </a:lnTo>
                <a:lnTo>
                  <a:pt x="1687591" y="1854495"/>
                </a:lnTo>
                <a:cubicBezTo>
                  <a:pt x="1698455" y="1794657"/>
                  <a:pt x="1705590" y="1734142"/>
                  <a:pt x="1708939" y="1673301"/>
                </a:cubicBezTo>
                <a:cubicBezTo>
                  <a:pt x="1712216" y="1638363"/>
                  <a:pt x="1743190" y="1612703"/>
                  <a:pt x="1778129" y="1615979"/>
                </a:cubicBezTo>
                <a:cubicBezTo>
                  <a:pt x="1786387" y="1616753"/>
                  <a:pt x="1794149" y="1619084"/>
                  <a:pt x="1801138" y="1622662"/>
                </a:cubicBezTo>
                <a:close/>
                <a:moveTo>
                  <a:pt x="1585229" y="764759"/>
                </a:moveTo>
                <a:cubicBezTo>
                  <a:pt x="1600438" y="768789"/>
                  <a:pt x="1614156" y="778436"/>
                  <a:pt x="1623024" y="792810"/>
                </a:cubicBezTo>
                <a:cubicBezTo>
                  <a:pt x="1689575" y="907319"/>
                  <a:pt x="1741505" y="1029715"/>
                  <a:pt x="1777614" y="1157141"/>
                </a:cubicBezTo>
                <a:cubicBezTo>
                  <a:pt x="1787149" y="1190888"/>
                  <a:pt x="1767537" y="1225969"/>
                  <a:pt x="1733799" y="1235532"/>
                </a:cubicBezTo>
                <a:cubicBezTo>
                  <a:pt x="1728151" y="1237046"/>
                  <a:pt x="1722312" y="1237780"/>
                  <a:pt x="1716464" y="1237722"/>
                </a:cubicBezTo>
                <a:lnTo>
                  <a:pt x="1716464" y="1237913"/>
                </a:lnTo>
                <a:cubicBezTo>
                  <a:pt x="1688070" y="1237913"/>
                  <a:pt x="1663124" y="1219044"/>
                  <a:pt x="1655409" y="1191717"/>
                </a:cubicBezTo>
                <a:cubicBezTo>
                  <a:pt x="1622214" y="1074512"/>
                  <a:pt x="1574437" y="961936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53325" y="762319"/>
                  <a:pt x="1570022" y="760730"/>
                  <a:pt x="1585229" y="764759"/>
                </a:cubicBezTo>
                <a:close/>
                <a:moveTo>
                  <a:pt x="477919" y="21437"/>
                </a:moveTo>
                <a:cubicBezTo>
                  <a:pt x="499341" y="33775"/>
                  <a:pt x="512445" y="58102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89834" y="-4456"/>
                  <a:pt x="322735" y="-3656"/>
                  <a:pt x="454020" y="13474"/>
                </a:cubicBezTo>
                <a:cubicBezTo>
                  <a:pt x="462713" y="14543"/>
                  <a:pt x="470778" y="17324"/>
                  <a:pt x="477919" y="21437"/>
                </a:cubicBezTo>
                <a:close/>
                <a:moveTo>
                  <a:pt x="957797" y="167970"/>
                </a:move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8235" y="164811"/>
                  <a:pt x="926445" y="152188"/>
                  <a:pt x="957797" y="167970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4BBA5EA6-90D9-428D-98F2-1A59EB58A3B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00" r="2" b="2"/>
          <a:stretch/>
        </p:blipFill>
        <p:spPr>
          <a:xfrm>
            <a:off x="7751975" y="1075239"/>
            <a:ext cx="4128603" cy="4128603"/>
          </a:xfrm>
          <a:custGeom>
            <a:avLst/>
            <a:gdLst/>
            <a:ahLst/>
            <a:cxnLst/>
            <a:rect l="l" t="t" r="r" b="b"/>
            <a:pathLst>
              <a:path w="2663168" h="2663168">
                <a:moveTo>
                  <a:pt x="1331584" y="0"/>
                </a:moveTo>
                <a:cubicBezTo>
                  <a:pt x="2066998" y="0"/>
                  <a:pt x="2663168" y="596170"/>
                  <a:pt x="2663168" y="1331584"/>
                </a:cubicBezTo>
                <a:cubicBezTo>
                  <a:pt x="2663168" y="2066998"/>
                  <a:pt x="2066998" y="2663168"/>
                  <a:pt x="1331584" y="2663168"/>
                </a:cubicBezTo>
                <a:cubicBezTo>
                  <a:pt x="596170" y="2663168"/>
                  <a:pt x="0" y="2066998"/>
                  <a:pt x="0" y="1331584"/>
                </a:cubicBezTo>
                <a:cubicBezTo>
                  <a:pt x="0" y="596170"/>
                  <a:pt x="596170" y="0"/>
                  <a:pt x="1331584" y="0"/>
                </a:cubicBezTo>
                <a:close/>
              </a:path>
            </a:pathLst>
          </a:custGeom>
        </p:spPr>
      </p:pic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2D385988-EAAF-4C27-AF8A-2BFBECAF3D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49602" y="1"/>
            <a:ext cx="2066948" cy="1621879"/>
          </a:xfrm>
          <a:custGeom>
            <a:avLst/>
            <a:gdLst>
              <a:gd name="connsiteX0" fmla="*/ 0 w 2066948"/>
              <a:gd name="connsiteY0" fmla="*/ 0 h 1621879"/>
              <a:gd name="connsiteX1" fmla="*/ 123825 w 2066948"/>
              <a:gd name="connsiteY1" fmla="*/ 0 h 1621879"/>
              <a:gd name="connsiteX2" fmla="*/ 123825 w 2066948"/>
              <a:gd name="connsiteY2" fmla="*/ 1452620 h 1621879"/>
              <a:gd name="connsiteX3" fmla="*/ 1881378 w 2066948"/>
              <a:gd name="connsiteY3" fmla="*/ 436017 h 1621879"/>
              <a:gd name="connsiteX4" fmla="*/ 1127572 w 2066948"/>
              <a:gd name="connsiteY4" fmla="*/ 0 h 1621879"/>
              <a:gd name="connsiteX5" fmla="*/ 1374887 w 2066948"/>
              <a:gd name="connsiteY5" fmla="*/ 0 h 1621879"/>
              <a:gd name="connsiteX6" fmla="*/ 2035969 w 2066948"/>
              <a:gd name="connsiteY6" fmla="*/ 382391 h 1621879"/>
              <a:gd name="connsiteX7" fmla="*/ 2058648 w 2066948"/>
              <a:gd name="connsiteY7" fmla="*/ 466963 h 1621879"/>
              <a:gd name="connsiteX8" fmla="*/ 2035969 w 2066948"/>
              <a:gd name="connsiteY8" fmla="*/ 489642 h 1621879"/>
              <a:gd name="connsiteX9" fmla="*/ 92869 w 2066948"/>
              <a:gd name="connsiteY9" fmla="*/ 1613592 h 1621879"/>
              <a:gd name="connsiteX10" fmla="*/ 61913 w 2066948"/>
              <a:gd name="connsiteY10" fmla="*/ 1621879 h 1621879"/>
              <a:gd name="connsiteX11" fmla="*/ 0 w 2066948"/>
              <a:gd name="connsiteY11" fmla="*/ 1559967 h 1621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66948" h="1621879">
                <a:moveTo>
                  <a:pt x="0" y="0"/>
                </a:moveTo>
                <a:lnTo>
                  <a:pt x="123825" y="0"/>
                </a:lnTo>
                <a:lnTo>
                  <a:pt x="123825" y="1452620"/>
                </a:lnTo>
                <a:lnTo>
                  <a:pt x="1881378" y="436017"/>
                </a:lnTo>
                <a:lnTo>
                  <a:pt x="1127572" y="0"/>
                </a:lnTo>
                <a:lnTo>
                  <a:pt x="1374887" y="0"/>
                </a:lnTo>
                <a:lnTo>
                  <a:pt x="2035969" y="382391"/>
                </a:lnTo>
                <a:cubicBezTo>
                  <a:pt x="2065582" y="399479"/>
                  <a:pt x="2075745" y="437340"/>
                  <a:pt x="2058648" y="466963"/>
                </a:cubicBezTo>
                <a:cubicBezTo>
                  <a:pt x="2053219" y="476384"/>
                  <a:pt x="2045389" y="484204"/>
                  <a:pt x="2035969" y="489642"/>
                </a:cubicBezTo>
                <a:lnTo>
                  <a:pt x="92869" y="1613592"/>
                </a:lnTo>
                <a:cubicBezTo>
                  <a:pt x="83458" y="1619031"/>
                  <a:pt x="72780" y="1621889"/>
                  <a:pt x="61913" y="1621879"/>
                </a:cubicBezTo>
                <a:cubicBezTo>
                  <a:pt x="27719" y="1621879"/>
                  <a:pt x="0" y="1594161"/>
                  <a:pt x="0" y="1559967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43621FD4-D14D-45D5-9A57-9A2DE5EA59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138745" y="1027906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B621D332-7329-4994-8836-C429A51B7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09527" y="6033795"/>
            <a:ext cx="1991064" cy="824205"/>
          </a:xfrm>
          <a:custGeom>
            <a:avLst/>
            <a:gdLst>
              <a:gd name="connsiteX0" fmla="*/ 995532 w 1991064"/>
              <a:gd name="connsiteY0" fmla="*/ 0 h 824205"/>
              <a:gd name="connsiteX1" fmla="*/ 1984823 w 1991064"/>
              <a:gd name="connsiteY1" fmla="*/ 784423 h 824205"/>
              <a:gd name="connsiteX2" fmla="*/ 1991064 w 1991064"/>
              <a:gd name="connsiteY2" fmla="*/ 824205 h 824205"/>
              <a:gd name="connsiteX3" fmla="*/ 0 w 1991064"/>
              <a:gd name="connsiteY3" fmla="*/ 824205 h 824205"/>
              <a:gd name="connsiteX4" fmla="*/ 6241 w 1991064"/>
              <a:gd name="connsiteY4" fmla="*/ 784423 h 824205"/>
              <a:gd name="connsiteX5" fmla="*/ 995532 w 1991064"/>
              <a:gd name="connsiteY5" fmla="*/ 0 h 824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91064" h="824205">
                <a:moveTo>
                  <a:pt x="995532" y="0"/>
                </a:moveTo>
                <a:cubicBezTo>
                  <a:pt x="1483521" y="0"/>
                  <a:pt x="1890663" y="336754"/>
                  <a:pt x="1984823" y="784423"/>
                </a:cubicBezTo>
                <a:lnTo>
                  <a:pt x="1991064" y="824205"/>
                </a:lnTo>
                <a:lnTo>
                  <a:pt x="0" y="824205"/>
                </a:lnTo>
                <a:lnTo>
                  <a:pt x="6241" y="784423"/>
                </a:lnTo>
                <a:cubicBezTo>
                  <a:pt x="100402" y="336754"/>
                  <a:pt x="507544" y="0"/>
                  <a:pt x="99553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2D20F754-35A9-4508-BE3C-C59996D143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51696" y="5519196"/>
            <a:ext cx="1340305" cy="1338805"/>
          </a:xfrm>
          <a:custGeom>
            <a:avLst/>
            <a:gdLst>
              <a:gd name="connsiteX0" fmla="*/ 61913 w 1340305"/>
              <a:gd name="connsiteY0" fmla="*/ 0 h 1338805"/>
              <a:gd name="connsiteX1" fmla="*/ 1340305 w 1340305"/>
              <a:gd name="connsiteY1" fmla="*/ 0 h 1338805"/>
              <a:gd name="connsiteX2" fmla="*/ 1340305 w 1340305"/>
              <a:gd name="connsiteY2" fmla="*/ 123825 h 1338805"/>
              <a:gd name="connsiteX3" fmla="*/ 123825 w 1340305"/>
              <a:gd name="connsiteY3" fmla="*/ 123825 h 1338805"/>
              <a:gd name="connsiteX4" fmla="*/ 123825 w 1340305"/>
              <a:gd name="connsiteY4" fmla="*/ 1338805 h 1338805"/>
              <a:gd name="connsiteX5" fmla="*/ 0 w 1340305"/>
              <a:gd name="connsiteY5" fmla="*/ 1338805 h 1338805"/>
              <a:gd name="connsiteX6" fmla="*/ 0 w 1340305"/>
              <a:gd name="connsiteY6" fmla="*/ 61913 h 1338805"/>
              <a:gd name="connsiteX7" fmla="*/ 61913 w 1340305"/>
              <a:gd name="connsiteY7" fmla="*/ 0 h 1338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40305" h="1338805">
                <a:moveTo>
                  <a:pt x="61913" y="0"/>
                </a:moveTo>
                <a:lnTo>
                  <a:pt x="1340305" y="0"/>
                </a:lnTo>
                <a:lnTo>
                  <a:pt x="1340305" y="123825"/>
                </a:lnTo>
                <a:lnTo>
                  <a:pt x="123825" y="123825"/>
                </a:lnTo>
                <a:lnTo>
                  <a:pt x="123825" y="1338805"/>
                </a:lnTo>
                <a:lnTo>
                  <a:pt x="0" y="1338805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3246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screenshot of a computer&#10;&#10;Description automatically generated">
            <a:extLst>
              <a:ext uri="{FF2B5EF4-FFF2-40B4-BE49-F238E27FC236}">
                <a16:creationId xmlns:a16="http://schemas.microsoft.com/office/drawing/2014/main" id="{EC468705-BE5D-4412-9160-1A9B0910E94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4706" y="0"/>
            <a:ext cx="6858000" cy="6858000"/>
          </a:xfrm>
        </p:spPr>
      </p:pic>
    </p:spTree>
    <p:extLst>
      <p:ext uri="{BB962C8B-B14F-4D97-AF65-F5344CB8AC3E}">
        <p14:creationId xmlns:p14="http://schemas.microsoft.com/office/powerpoint/2010/main" val="10748040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EAEF8E-98D0-469C-9EFE-6D87191581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428" y="627564"/>
            <a:ext cx="7474172" cy="1325563"/>
          </a:xfrm>
        </p:spPr>
        <p:txBody>
          <a:bodyPr>
            <a:normAutofit/>
          </a:bodyPr>
          <a:lstStyle/>
          <a:p>
            <a:r>
              <a:rPr lang="en-IE">
                <a:latin typeface="+mn-lt"/>
              </a:rPr>
              <a:t>Creative Ireland South Dublin </a:t>
            </a:r>
            <a:br>
              <a:rPr lang="en-IE">
                <a:latin typeface="+mn-lt"/>
              </a:rPr>
            </a:br>
            <a:r>
              <a:rPr lang="en-IE">
                <a:latin typeface="+mn-lt"/>
              </a:rPr>
              <a:t>Creative Communities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3D25A2-4FC9-4F42-B29D-5BB1061A06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6429" y="2278173"/>
            <a:ext cx="6467867" cy="3450613"/>
          </a:xfrm>
        </p:spPr>
        <p:txBody>
          <a:bodyPr anchor="ctr">
            <a:normAutofit/>
          </a:bodyPr>
          <a:lstStyle/>
          <a:p>
            <a:r>
              <a:rPr lang="en-IE" sz="2000" dirty="0"/>
              <a:t>Has a diverse flavour that blends traditional cultural identities with the emerging expressions of culture.</a:t>
            </a:r>
          </a:p>
          <a:p>
            <a:r>
              <a:rPr lang="en-IE" sz="2000" dirty="0"/>
              <a:t>Culture and Creativity plays an essential role in the lives of our communities, building connection and well being, and offering insight about our experience and where we live. </a:t>
            </a:r>
          </a:p>
          <a:p>
            <a:r>
              <a:rPr lang="en-IE" sz="2000" dirty="0"/>
              <a:t>Resulting in projects and events that have captured the public imagination and created many shared public moments.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rgbClr val="796D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B993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D94B4E8E-5D79-402A-909C-461C92FB0F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4442" y="3249895"/>
            <a:ext cx="1462088" cy="358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46101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61F218-3680-435A-A1CE-7203A12BD0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428" y="627564"/>
            <a:ext cx="7474172" cy="1325563"/>
          </a:xfrm>
        </p:spPr>
        <p:txBody>
          <a:bodyPr>
            <a:normAutofit/>
          </a:bodyPr>
          <a:lstStyle/>
          <a:p>
            <a:r>
              <a:rPr lang="en-IE" b="1">
                <a:latin typeface="+mn-lt"/>
              </a:rPr>
              <a:t>Creative Ireland South Dublin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79EAF8-71CF-4FF6-A175-A2B0776058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6429" y="2278173"/>
            <a:ext cx="6467867" cy="3450613"/>
          </a:xfrm>
        </p:spPr>
        <p:txBody>
          <a:bodyPr anchor="ctr">
            <a:normAutofit/>
          </a:bodyPr>
          <a:lstStyle/>
          <a:p>
            <a:r>
              <a:rPr lang="en-IE" sz="1500" b="1" dirty="0"/>
              <a:t>Strand 1 Awards: Artists in Collaborative Practice</a:t>
            </a:r>
            <a:br>
              <a:rPr lang="en-IE" sz="1500" dirty="0"/>
            </a:br>
            <a:br>
              <a:rPr lang="en-IE" sz="1500" dirty="0"/>
            </a:br>
            <a:r>
              <a:rPr lang="en-IE" sz="1500" dirty="0"/>
              <a:t>Ciaran Taylor and White Cane Studio explore personal experiences in a work for stage </a:t>
            </a:r>
            <a:r>
              <a:rPr lang="en-IE" sz="1500" b="1" i="1" dirty="0"/>
              <a:t>In The Dark</a:t>
            </a:r>
            <a:r>
              <a:rPr lang="en-IE" sz="1500" dirty="0"/>
              <a:t>. </a:t>
            </a:r>
            <a:br>
              <a:rPr lang="en-IE" sz="1500" dirty="0"/>
            </a:br>
            <a:br>
              <a:rPr lang="en-IE" sz="1500" dirty="0"/>
            </a:br>
            <a:r>
              <a:rPr lang="en-IE" sz="1500" dirty="0"/>
              <a:t>Filmmaker Eoin Heaney, with the support of filmmaker Coco </a:t>
            </a:r>
            <a:r>
              <a:rPr lang="en-IE" sz="1500" dirty="0" err="1"/>
              <a:t>Yanyan</a:t>
            </a:r>
            <a:r>
              <a:rPr lang="en-IE" sz="1500" dirty="0"/>
              <a:t> Liu, and Dr Jun Ni, creates a new short film </a:t>
            </a:r>
            <a:r>
              <a:rPr lang="en-IE" sz="1500" b="1" i="1" dirty="0"/>
              <a:t>Hear Me Now </a:t>
            </a:r>
            <a:r>
              <a:rPr lang="en-IE" sz="1500" dirty="0"/>
              <a:t>that explores with the Chinese Irish community in South Dublin, social identity, gender status and cultural crisis.</a:t>
            </a:r>
          </a:p>
          <a:p>
            <a:r>
              <a:rPr lang="en-IE" sz="1500" b="1" dirty="0"/>
              <a:t>Strand 1 Awards: Incubation Award</a:t>
            </a:r>
            <a:br>
              <a:rPr lang="en-IE" sz="1500" b="1" dirty="0"/>
            </a:br>
            <a:br>
              <a:rPr lang="en-IE" sz="1500" dirty="0"/>
            </a:br>
            <a:r>
              <a:rPr lang="en-IE" sz="1500" b="1" i="1" dirty="0"/>
              <a:t>Wishful Thinking </a:t>
            </a:r>
            <a:r>
              <a:rPr lang="en-IE" sz="1500" dirty="0"/>
              <a:t>is a project designed to provide professional development support as well as production support to Matchbox Productions. Element include mentoring and support, a production shoot and a premiere of the work by the four young artists.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rgbClr val="796D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B993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98AEEF0F-59F5-4C9E-A5C1-767EE0F0D38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4442" y="3249895"/>
            <a:ext cx="1462088" cy="358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85522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61F218-3680-435A-A1CE-7203A12BD0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428" y="627564"/>
            <a:ext cx="7474172" cy="1325563"/>
          </a:xfrm>
        </p:spPr>
        <p:txBody>
          <a:bodyPr>
            <a:normAutofit/>
          </a:bodyPr>
          <a:lstStyle/>
          <a:p>
            <a:r>
              <a:rPr lang="en-IE" b="1">
                <a:latin typeface="+mn-lt"/>
              </a:rPr>
              <a:t>Creative Ireland South Dublin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79EAF8-71CF-4FF6-A175-A2B0776058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6429" y="1953127"/>
            <a:ext cx="6760662" cy="4397797"/>
          </a:xfrm>
        </p:spPr>
        <p:txBody>
          <a:bodyPr anchor="ctr">
            <a:normAutofit/>
          </a:bodyPr>
          <a:lstStyle/>
          <a:p>
            <a:r>
              <a:rPr lang="en-IE" sz="1500" b="1" dirty="0"/>
              <a:t>Strand 2 Project Awards</a:t>
            </a:r>
            <a:br>
              <a:rPr lang="en-IE" sz="1400" b="1" dirty="0"/>
            </a:br>
            <a:br>
              <a:rPr lang="en-IE" sz="1500" b="1" dirty="0"/>
            </a:br>
            <a:r>
              <a:rPr lang="en-IE" sz="1500" b="1" dirty="0" err="1"/>
              <a:t>Naomh</a:t>
            </a:r>
            <a:r>
              <a:rPr lang="en-IE" sz="1500" b="1" dirty="0"/>
              <a:t> </a:t>
            </a:r>
            <a:r>
              <a:rPr lang="en-IE" sz="1500" b="1" dirty="0" err="1"/>
              <a:t>Bríd</a:t>
            </a:r>
            <a:r>
              <a:rPr lang="en-IE" sz="1500" b="1" dirty="0"/>
              <a:t> – </a:t>
            </a:r>
            <a:r>
              <a:rPr lang="en-IE" sz="1500" b="1" dirty="0" err="1"/>
              <a:t>Saol</a:t>
            </a:r>
            <a:r>
              <a:rPr lang="en-IE" sz="1500" b="1" dirty="0"/>
              <a:t> </a:t>
            </a:r>
            <a:r>
              <a:rPr lang="en-IE" sz="1500" b="1" dirty="0" err="1"/>
              <a:t>agus</a:t>
            </a:r>
            <a:r>
              <a:rPr lang="en-IE" sz="1500" b="1" dirty="0"/>
              <a:t> </a:t>
            </a:r>
            <a:r>
              <a:rPr lang="en-IE" sz="1500" b="1" dirty="0" err="1"/>
              <a:t>Oidhreacht</a:t>
            </a:r>
            <a:r>
              <a:rPr lang="en-IE" sz="1500" b="1" dirty="0"/>
              <a:t>: </a:t>
            </a:r>
            <a:r>
              <a:rPr lang="en-IE" sz="1500" b="1" dirty="0" err="1"/>
              <a:t>Muintir</a:t>
            </a:r>
            <a:r>
              <a:rPr lang="en-IE" sz="1500" b="1" dirty="0"/>
              <a:t> </a:t>
            </a:r>
            <a:r>
              <a:rPr lang="en-IE" sz="1500" b="1" dirty="0" err="1"/>
              <a:t>Chrónáin</a:t>
            </a:r>
            <a:r>
              <a:rPr lang="en-IE" sz="1500" b="1" dirty="0"/>
              <a:t> </a:t>
            </a:r>
            <a:r>
              <a:rPr lang="en-IE" sz="1500" dirty="0"/>
              <a:t>presents a musical story.</a:t>
            </a:r>
            <a:br>
              <a:rPr lang="en-IE" sz="1500" dirty="0"/>
            </a:br>
            <a:br>
              <a:rPr lang="en-IE" sz="1500" dirty="0"/>
            </a:br>
            <a:r>
              <a:rPr lang="en-IE" sz="1500" b="1" dirty="0"/>
              <a:t>Magdalene Research Programme: </a:t>
            </a:r>
            <a:r>
              <a:rPr lang="en-IE" sz="1500" b="1" dirty="0" err="1"/>
              <a:t>Rua</a:t>
            </a:r>
            <a:r>
              <a:rPr lang="en-IE" sz="1500" b="1" dirty="0"/>
              <a:t> Red </a:t>
            </a:r>
            <a:r>
              <a:rPr lang="en-IE" sz="1500" dirty="0"/>
              <a:t>action research programme and studio hub.</a:t>
            </a:r>
            <a:br>
              <a:rPr lang="en-IE" sz="1500" dirty="0"/>
            </a:br>
            <a:br>
              <a:rPr lang="en-IE" sz="1500" dirty="0"/>
            </a:br>
            <a:r>
              <a:rPr lang="en-IE" sz="1500" b="1" dirty="0"/>
              <a:t>Project Gallery: South Dublin Libraries </a:t>
            </a:r>
            <a:r>
              <a:rPr lang="en-IE" sz="1500" dirty="0"/>
              <a:t>presents a series of exhibitions that range from educational, local and artistic mediums. </a:t>
            </a:r>
            <a:br>
              <a:rPr lang="en-IE" sz="1500" dirty="0"/>
            </a:br>
            <a:br>
              <a:rPr lang="en-IE" sz="1500" dirty="0"/>
            </a:br>
            <a:r>
              <a:rPr lang="en-IE" sz="1500" b="1" dirty="0"/>
              <a:t>How I came to Here/</a:t>
            </a:r>
            <a:r>
              <a:rPr lang="en-IE" sz="1500" b="1" dirty="0" err="1"/>
              <a:t>Cesair</a:t>
            </a:r>
            <a:r>
              <a:rPr lang="en-IE" sz="1500" b="1" dirty="0"/>
              <a:t>: TCA with Solo Sirens </a:t>
            </a:r>
            <a:r>
              <a:rPr lang="en-IE" sz="1500" dirty="0"/>
              <a:t>will present a large scale participatory performance.  </a:t>
            </a:r>
            <a:br>
              <a:rPr lang="en-IE" sz="1500" dirty="0"/>
            </a:br>
            <a:br>
              <a:rPr lang="en-IE" sz="1500" dirty="0"/>
            </a:br>
            <a:r>
              <a:rPr lang="en-IE" sz="1500" b="1" dirty="0"/>
              <a:t>Arts in the Golden Years: South Dublin Libraries </a:t>
            </a:r>
            <a:r>
              <a:rPr lang="en-IE" sz="1500" dirty="0"/>
              <a:t>a series of arts events aimed at older people, which will also be dementia-friendly.</a:t>
            </a:r>
            <a:br>
              <a:rPr lang="en-IE" sz="1300" dirty="0"/>
            </a:br>
            <a:endParaRPr lang="en-IE" sz="13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rgbClr val="796D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B993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E6D6DA1B-5175-4DB5-B048-9447E2DE875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4442" y="3249895"/>
            <a:ext cx="1462088" cy="358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90236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817</Words>
  <Application>Microsoft Office PowerPoint</Application>
  <PresentationFormat>Widescreen</PresentationFormat>
  <Paragraphs>28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Cruinniú TV South Dublin Create • Make • Participate 13th June 2020</vt:lpstr>
      <vt:lpstr>Programme</vt:lpstr>
      <vt:lpstr>Programme</vt:lpstr>
      <vt:lpstr>PowerPoint Presentation</vt:lpstr>
      <vt:lpstr>Creative Ireland South Dublin  Creative Communities</vt:lpstr>
      <vt:lpstr>Creative Ireland South Dublin</vt:lpstr>
      <vt:lpstr>Creative Ireland South Dublin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Cruinniú TV South Dublin Create • Make • Participate 13th June 2020</dc:title>
  <dc:creator>Orla Scannell</dc:creator>
  <cp:lastModifiedBy>Orla</cp:lastModifiedBy>
  <cp:revision>6</cp:revision>
  <dcterms:created xsi:type="dcterms:W3CDTF">2020-05-14T12:13:05Z</dcterms:created>
  <dcterms:modified xsi:type="dcterms:W3CDTF">2020-05-15T08:13:13Z</dcterms:modified>
</cp:coreProperties>
</file>