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8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hora\Desktop\COVID%2019%20CRF\alaysis%20of%20weekend%20calls%20weeks%201-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hora\Desktop\COVID%2019%20CRF\alaysis%20of%20weekend%20calls%20weeks%201-5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hora\Desktop\COVID%2019%20CRF\alaysis%20of%20weekend%20calls%20weeks%201-5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hora\Desktop\COVID%2019%20CRF\alaysis%20of%20weekend%20calls%20weeks%201-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bhora\Desktop\COVID%2019%20CRF\alaysis%20of%20weekend%20calls%20weeks%201-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 sz="2400" b="1"/>
              <a:t>Total</a:t>
            </a:r>
            <a:r>
              <a:rPr lang="en-IE" sz="2400" b="1" baseline="0"/>
              <a:t> Contacts </a:t>
            </a:r>
          </a:p>
          <a:p>
            <a:pPr>
              <a:defRPr/>
            </a:pPr>
            <a:r>
              <a:rPr lang="en-IE" sz="2400" b="1" baseline="0"/>
              <a:t>Week 1 to 6</a:t>
            </a:r>
            <a:endParaRPr lang="en-IE" sz="24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accent1"/>
                </a:solidFill>
                <a:prstDash val="sysDot"/>
              </a:ln>
              <a:effectLst/>
            </c:spPr>
            <c:trendlineType val="linear"/>
            <c:dispRSqr val="0"/>
            <c:dispEq val="0"/>
          </c:trendline>
          <c:cat>
            <c:strRef>
              <c:f>Sheet1!$A$2:$A$7</c:f>
              <c:strCache>
                <c:ptCount val="6"/>
                <c:pt idx="0">
                  <c:v>week 1</c:v>
                </c:pt>
                <c:pt idx="1">
                  <c:v>week 2</c:v>
                </c:pt>
                <c:pt idx="2">
                  <c:v>week 3</c:v>
                </c:pt>
                <c:pt idx="3">
                  <c:v>week 4</c:v>
                </c:pt>
                <c:pt idx="4">
                  <c:v>week 5</c:v>
                </c:pt>
                <c:pt idx="5">
                  <c:v>week 6 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191</c:v>
                </c:pt>
                <c:pt idx="1">
                  <c:v>257</c:v>
                </c:pt>
                <c:pt idx="2">
                  <c:v>257</c:v>
                </c:pt>
                <c:pt idx="3">
                  <c:v>240</c:v>
                </c:pt>
                <c:pt idx="4">
                  <c:v>184</c:v>
                </c:pt>
                <c:pt idx="5">
                  <c:v>163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32-49AB-B4E0-08846F1694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872016560"/>
        <c:axId val="2069965280"/>
      </c:barChart>
      <c:catAx>
        <c:axId val="1872016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9965280"/>
        <c:crosses val="autoZero"/>
        <c:auto val="1"/>
        <c:lblAlgn val="ctr"/>
        <c:lblOffset val="100"/>
        <c:noMultiLvlLbl val="0"/>
      </c:catAx>
      <c:valAx>
        <c:axId val="20699652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872016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Sheet2!$A$2</c:f>
              <c:strCache>
                <c:ptCount val="1"/>
                <c:pt idx="0">
                  <c:v>4A.1 Collection and Delivery – Food, essential household items, fuel, medication in line with guidance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Sheet2!$B$1:$G$1</c:f>
              <c:strCache>
                <c:ptCount val="6"/>
                <c:pt idx="0">
                  <c:v>week1</c:v>
                </c:pt>
                <c:pt idx="1">
                  <c:v>week 2</c:v>
                </c:pt>
                <c:pt idx="2">
                  <c:v>week 3</c:v>
                </c:pt>
                <c:pt idx="3">
                  <c:v>week 4</c:v>
                </c:pt>
                <c:pt idx="4">
                  <c:v>week 5</c:v>
                </c:pt>
                <c:pt idx="5">
                  <c:v>week 6</c:v>
                </c:pt>
              </c:strCache>
            </c:strRef>
          </c:cat>
          <c:val>
            <c:numRef>
              <c:f>Sheet2!$B$2:$G$2</c:f>
              <c:numCache>
                <c:formatCode>General</c:formatCode>
                <c:ptCount val="6"/>
                <c:pt idx="0">
                  <c:v>102</c:v>
                </c:pt>
                <c:pt idx="1">
                  <c:v>101</c:v>
                </c:pt>
                <c:pt idx="2">
                  <c:v>79</c:v>
                </c:pt>
                <c:pt idx="3">
                  <c:v>48</c:v>
                </c:pt>
                <c:pt idx="4">
                  <c:v>40</c:v>
                </c:pt>
                <c:pt idx="5">
                  <c:v>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25-4238-B49E-C2D81C52EC5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76390928"/>
        <c:axId val="1996779936"/>
      </c:barChart>
      <c:catAx>
        <c:axId val="2076390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6779936"/>
        <c:crosses val="autoZero"/>
        <c:auto val="1"/>
        <c:lblAlgn val="ctr"/>
        <c:lblOffset val="100"/>
        <c:noMultiLvlLbl val="0"/>
      </c:catAx>
      <c:valAx>
        <c:axId val="19967799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63909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IE"/>
              <a:t>4.C</a:t>
            </a:r>
            <a:r>
              <a:rPr lang="en-IE" baseline="0"/>
              <a:t> Social Isolation Supports and </a:t>
            </a:r>
          </a:p>
          <a:p>
            <a:pPr>
              <a:defRPr/>
            </a:pPr>
            <a:r>
              <a:rPr lang="en-IE"/>
              <a:t>4D Meals</a:t>
            </a:r>
            <a:r>
              <a:rPr lang="en-IE" baseline="0"/>
              <a:t> amd their Delivery </a:t>
            </a:r>
            <a:endParaRPr lang="en-IE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Sheet2!$A$5</c:f>
              <c:strCache>
                <c:ptCount val="1"/>
                <c:pt idx="0">
                  <c:v>4C Social Isolation, supports, engagement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Sheet2!$B$5:$G$5</c:f>
              <c:numCache>
                <c:formatCode>General</c:formatCode>
                <c:ptCount val="6"/>
                <c:pt idx="0">
                  <c:v>12</c:v>
                </c:pt>
                <c:pt idx="1">
                  <c:v>27</c:v>
                </c:pt>
                <c:pt idx="2">
                  <c:v>25</c:v>
                </c:pt>
                <c:pt idx="3">
                  <c:v>14</c:v>
                </c:pt>
                <c:pt idx="4">
                  <c:v>7</c:v>
                </c:pt>
                <c:pt idx="5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92B-4A00-9C5A-57D59C36C590}"/>
            </c:ext>
          </c:extLst>
        </c:ser>
        <c:ser>
          <c:idx val="1"/>
          <c:order val="1"/>
          <c:tx>
            <c:strRef>
              <c:f>Sheet2!$A$6</c:f>
              <c:strCache>
                <c:ptCount val="1"/>
                <c:pt idx="0">
                  <c:v>4D Meals and their delivery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Sheet2!$B$6:$G$6</c:f>
              <c:numCache>
                <c:formatCode>General</c:formatCode>
                <c:ptCount val="6"/>
                <c:pt idx="0">
                  <c:v>10</c:v>
                </c:pt>
                <c:pt idx="1">
                  <c:v>8</c:v>
                </c:pt>
                <c:pt idx="2">
                  <c:v>8</c:v>
                </c:pt>
                <c:pt idx="3">
                  <c:v>11</c:v>
                </c:pt>
                <c:pt idx="4">
                  <c:v>17</c:v>
                </c:pt>
                <c:pt idx="5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92B-4A00-9C5A-57D59C36C59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144169936"/>
        <c:axId val="2066409440"/>
      </c:barChart>
      <c:catAx>
        <c:axId val="2144169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6409440"/>
        <c:crosses val="autoZero"/>
        <c:auto val="1"/>
        <c:lblAlgn val="ctr"/>
        <c:lblOffset val="100"/>
        <c:noMultiLvlLbl val="0"/>
      </c:catAx>
      <c:valAx>
        <c:axId val="206640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441699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Sheet2!$A$8</c:f>
              <c:strCache>
                <c:ptCount val="1"/>
                <c:pt idx="0">
                  <c:v>4F Other medical/health needs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Sheet2!$B$8:$G$8</c:f>
              <c:numCache>
                <c:formatCode>General</c:formatCode>
                <c:ptCount val="6"/>
                <c:pt idx="0">
                  <c:v>6</c:v>
                </c:pt>
                <c:pt idx="1">
                  <c:v>18</c:v>
                </c:pt>
                <c:pt idx="2">
                  <c:v>43</c:v>
                </c:pt>
                <c:pt idx="3">
                  <c:v>67</c:v>
                </c:pt>
                <c:pt idx="4">
                  <c:v>66</c:v>
                </c:pt>
                <c:pt idx="5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367-4E1A-BF6A-B0A39B7D16F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139102368"/>
        <c:axId val="2066410688"/>
      </c:barChart>
      <c:catAx>
        <c:axId val="2139102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66410688"/>
        <c:crosses val="autoZero"/>
        <c:auto val="1"/>
        <c:lblAlgn val="ctr"/>
        <c:lblOffset val="100"/>
        <c:noMultiLvlLbl val="0"/>
      </c:catAx>
      <c:valAx>
        <c:axId val="20664106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9102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Sheet2!$A$9</c:f>
              <c:strCache>
                <c:ptCount val="1"/>
                <c:pt idx="0">
                  <c:v>4G Public wanting to Volunteer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Sheet2!$B$9:$G$9</c:f>
              <c:numCache>
                <c:formatCode>General</c:formatCode>
                <c:ptCount val="6"/>
                <c:pt idx="0">
                  <c:v>25</c:v>
                </c:pt>
                <c:pt idx="1">
                  <c:v>55</c:v>
                </c:pt>
                <c:pt idx="2">
                  <c:v>34</c:v>
                </c:pt>
                <c:pt idx="3">
                  <c:v>35</c:v>
                </c:pt>
                <c:pt idx="4">
                  <c:v>20</c:v>
                </c:pt>
                <c:pt idx="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FE-4AAE-BC28-0CA25F6E8E9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73636224"/>
        <c:axId val="1996798240"/>
      </c:barChart>
      <c:catAx>
        <c:axId val="2073636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96798240"/>
        <c:crosses val="autoZero"/>
        <c:auto val="1"/>
        <c:lblAlgn val="ctr"/>
        <c:lblOffset val="100"/>
        <c:noMultiLvlLbl val="0"/>
      </c:catAx>
      <c:valAx>
        <c:axId val="1996798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736362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FDE93-0EF3-4D7E-900C-4C03B9A3D7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7FB751-F957-4E4D-AC37-C62E2FE059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7C7F7A-27B7-474A-A7E8-8D8C7CBE0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6AB3-71FF-46D0-814C-D52CA355AA64}" type="datetimeFigureOut">
              <a:rPr lang="en-IE" smtClean="0"/>
              <a:t>13/05/2020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193AF6-5A63-4EA6-8811-D229EFB8E3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CDB86A-1C65-4316-8324-08E0EE70A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DD9B-D390-4A74-8508-3DC8437F9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88792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76685-34F6-426C-8F13-C7975568E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38574A-9D78-49EA-99EC-2F51C6773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A2474-F289-42F4-B3DD-685C8BB11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6AB3-71FF-46D0-814C-D52CA355AA64}" type="datetimeFigureOut">
              <a:rPr lang="en-IE" smtClean="0"/>
              <a:t>13/05/2020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DFF07-9645-4161-A94A-757C396C8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14747-3E70-49F2-8556-B8AB303EF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DD9B-D390-4A74-8508-3DC8437F9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0468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2126AD-494B-471E-B5D9-D151ED2E5E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42430B-3B36-4BC4-82DF-8C0F9DB62A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4B14D-FDAF-4873-920D-C4C23A198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6AB3-71FF-46D0-814C-D52CA355AA64}" type="datetimeFigureOut">
              <a:rPr lang="en-IE" smtClean="0"/>
              <a:t>13/05/2020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3C3D8B-AEC4-49CE-BA80-96AC35FBA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16E23-0B82-43FA-8F9E-F6FF88725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DD9B-D390-4A74-8508-3DC8437F9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992057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A361C-B2CB-4BEF-B15D-233381BF4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2C653B-CBB4-4BCD-AB13-5E2D65695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551C9-DD58-451A-BF2A-571853FF5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6AB3-71FF-46D0-814C-D52CA355AA64}" type="datetimeFigureOut">
              <a:rPr lang="en-IE" smtClean="0"/>
              <a:t>13/05/2020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F69BE3-E036-4AC5-AB36-1AD4BB6F5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BABB2E-208E-47CE-9B1A-1C82CD17D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DD9B-D390-4A74-8508-3DC8437F9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169340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999B07-D92C-43CA-AD3C-E121EEF36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EA6DA5-895A-441D-AA36-C912CCB6BB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8CF98B-0A56-49B4-AC62-256235C77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6AB3-71FF-46D0-814C-D52CA355AA64}" type="datetimeFigureOut">
              <a:rPr lang="en-IE" smtClean="0"/>
              <a:t>13/05/2020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244EB-CDA4-4B50-901D-F2A26A436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F2D1C0-C045-49D2-B096-510C5BF3F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DD9B-D390-4A74-8508-3DC8437F9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07321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EDE69-9D07-4BE5-8AFE-F3F759E1DE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F4102-AC15-42DD-999C-F47A13C73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88C9E-72EE-44C4-A625-1BC7B9C366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D0AB6E-1BB5-4AEA-AC6F-5E011E37F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6AB3-71FF-46D0-814C-D52CA355AA64}" type="datetimeFigureOut">
              <a:rPr lang="en-IE" smtClean="0"/>
              <a:t>13/05/2020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19679A-8D8D-4047-9008-433F4ED8F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B3793A-0521-4F53-8D99-92D7F79F5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DD9B-D390-4A74-8508-3DC8437F9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76799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6C7FB5-1F0C-4EC4-BBA6-3A0FF45B0A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571A41-68C3-455D-B22F-1ADBC0FB16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2FC8BB-5EFD-43A6-B3D4-D1FD0D3AE9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4BFA19E-5CD3-4718-ABD6-7CEAD747CA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2B89FA-7954-457A-8E68-D820E860BD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6BCC08-4D4B-4C25-9666-67369C14C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6AB3-71FF-46D0-814C-D52CA355AA64}" type="datetimeFigureOut">
              <a:rPr lang="en-IE" smtClean="0"/>
              <a:t>13/05/2020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A5B7EB-25E9-407C-8567-21A0D8F3CC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BAFE1E-32B3-4779-8A29-49C6D7298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DD9B-D390-4A74-8508-3DC8437F9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85432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5B822E-2628-4E30-B763-BCF413DBF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CF27F0-02C0-4718-905B-A3DC2932E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6AB3-71FF-46D0-814C-D52CA355AA64}" type="datetimeFigureOut">
              <a:rPr lang="en-IE" smtClean="0"/>
              <a:t>13/05/2020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9BBC60-9498-46C0-A2B2-C8358495C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53B4AC-7A35-4071-8425-60AC982A3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DD9B-D390-4A74-8508-3DC8437F9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28556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BCBDC2B-EC8E-4DEC-B2DC-5A569C25B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6AB3-71FF-46D0-814C-D52CA355AA64}" type="datetimeFigureOut">
              <a:rPr lang="en-IE" smtClean="0"/>
              <a:t>13/05/2020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AA5206-55EC-4E35-B323-4683EC551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F58DB1-FA2F-4BF2-BA02-5F5B7FFC8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DD9B-D390-4A74-8508-3DC8437F9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45394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666E5-1DA4-4A52-AA53-0D7A6C92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9D87B-8E0D-417B-8659-33CF590B77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E8C3B4-47B6-40B1-8F38-3F8942E917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D8D5F1-AB64-438A-A491-93EF7EEE2F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6AB3-71FF-46D0-814C-D52CA355AA64}" type="datetimeFigureOut">
              <a:rPr lang="en-IE" smtClean="0"/>
              <a:t>13/05/2020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B5AC54-8C6D-41CB-B4E1-994E61D6F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808497-F97F-4F37-A710-DFC1A2708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DD9B-D390-4A74-8508-3DC8437F9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72341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6D7C8-6F69-4E73-9706-E5B98176F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EE7BFC-1E5C-4FBB-A71B-98081153AA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3A66C1-B6B5-47AC-9415-44D2DF103B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C85621-1396-4161-B6ED-2E6477278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06AB3-71FF-46D0-814C-D52CA355AA64}" type="datetimeFigureOut">
              <a:rPr lang="en-IE" smtClean="0"/>
              <a:t>13/05/2020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95B077-6F3F-48E7-997F-22C029CBF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A3ADB9-2BF6-4C48-9053-8A413B711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2BDD9B-D390-4A74-8508-3DC8437F9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872548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C7E4EB-3A2A-415F-AF85-8EAF4E9F6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903EDB-3600-415A-B91C-C59CC6B98B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938C4C-2C93-47B5-B934-B2C7F5D0D8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06AB3-71FF-46D0-814C-D52CA355AA64}" type="datetimeFigureOut">
              <a:rPr lang="en-IE" smtClean="0"/>
              <a:t>13/05/2020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F724BF-AEA7-4667-AC08-B2E8672E8C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E3E423-DBB8-476C-A56B-B1157F6D1E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2BDD9B-D390-4A74-8508-3DC8437F9CC5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63097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1">
            <a:extLst>
              <a:ext uri="{FF2B5EF4-FFF2-40B4-BE49-F238E27FC236}">
                <a16:creationId xmlns:a16="http://schemas.microsoft.com/office/drawing/2014/main" id="{95A1624A-5542-4A4E-991D-7B30175B1A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0"/>
            <a:ext cx="9145588" cy="6859588"/>
          </a:xfrm>
          <a:prstGeom prst="rect">
            <a:avLst/>
          </a:prstGeom>
          <a:gradFill>
            <a:gsLst>
              <a:gs pos="46000">
                <a:schemeClr val="accent2"/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</p:pic>
      <p:sp>
        <p:nvSpPr>
          <p:cNvPr id="3075" name="Rectangle 32">
            <a:extLst>
              <a:ext uri="{FF2B5EF4-FFF2-40B4-BE49-F238E27FC236}">
                <a16:creationId xmlns:a16="http://schemas.microsoft.com/office/drawing/2014/main" id="{86FEFD82-DE14-46F5-AB36-4D62A3A5C53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631951" y="1655762"/>
            <a:ext cx="8856663" cy="2361433"/>
          </a:xfrm>
          <a:noFill/>
        </p:spPr>
        <p:txBody>
          <a:bodyPr>
            <a:normAutofit fontScale="25000" lnSpcReduction="20000"/>
          </a:bodyPr>
          <a:lstStyle/>
          <a:p>
            <a:pPr eaLnBrk="1" hangingPunct="1"/>
            <a:endParaRPr lang="en-IE" altLang="en-US" sz="4000" dirty="0">
              <a:latin typeface="Trebuchet MS" panose="020B0603020202020204" pitchFamily="34" charset="0"/>
            </a:endParaRPr>
          </a:p>
          <a:p>
            <a:endParaRPr lang="en-IE" sz="11200" b="1" dirty="0"/>
          </a:p>
          <a:p>
            <a:r>
              <a:rPr lang="en-IE" sz="11200" b="1" dirty="0"/>
              <a:t>Community Call Help Desk</a:t>
            </a:r>
          </a:p>
          <a:p>
            <a:endParaRPr lang="en-IE" sz="11200" b="1" dirty="0"/>
          </a:p>
          <a:p>
            <a:endParaRPr lang="en-IE" sz="11200" b="1" dirty="0"/>
          </a:p>
          <a:p>
            <a:r>
              <a:rPr lang="en-IE" sz="11200" b="1" dirty="0"/>
              <a:t>Report to Social, Community and Equality Strategic Policy Committee </a:t>
            </a:r>
          </a:p>
          <a:p>
            <a:r>
              <a:rPr lang="en-IE" sz="11200" b="1" dirty="0"/>
              <a:t>19</a:t>
            </a:r>
            <a:r>
              <a:rPr lang="en-IE" sz="11200" b="1" baseline="30000" dirty="0"/>
              <a:t>th</a:t>
            </a:r>
            <a:r>
              <a:rPr lang="en-IE" sz="11200" b="1" dirty="0"/>
              <a:t> May 2020</a:t>
            </a:r>
            <a:endParaRPr lang="en-IE" sz="11200" dirty="0"/>
          </a:p>
          <a:p>
            <a:r>
              <a:rPr lang="en-IE" sz="11200" b="1" dirty="0"/>
              <a:t> </a:t>
            </a:r>
            <a:br>
              <a:rPr lang="en-IE" sz="3600" dirty="0"/>
            </a:br>
            <a:endParaRPr lang="en-IE" altLang="en-US" sz="3800" dirty="0">
              <a:latin typeface="Trebuchet MS" panose="020B0603020202020204" pitchFamily="34" charset="0"/>
            </a:endParaRPr>
          </a:p>
          <a:p>
            <a:pPr eaLnBrk="1" hangingPunct="1"/>
            <a:r>
              <a:rPr lang="en-IE" altLang="en-US" sz="5400" dirty="0">
                <a:latin typeface="Trebuchet MS" panose="020B0603020202020204" pitchFamily="34" charset="0"/>
              </a:rPr>
              <a:t> 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D62BB-BA27-4574-ADE3-8882C4A6DB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IE" b="1"/>
              <a:t>Community Call Help Desk</a:t>
            </a:r>
            <a:endParaRPr lang="en-IE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FF3647F-9B62-43AF-B18A-6E2BF4C7D5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378991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69127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6C540-9854-47CC-B357-A0326BAEA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Community Call Help Desk</a:t>
            </a:r>
            <a:endParaRPr lang="en-I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0D57F9-085A-4951-9AFF-58D9358BE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National Trend </a:t>
            </a:r>
          </a:p>
          <a:p>
            <a:endParaRPr lang="en-IE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8A08D5-8428-4CCD-B311-7C00E356F09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7834" y="2465798"/>
            <a:ext cx="8743308" cy="42124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18693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9629B-BA62-413F-98CF-38A8E01D64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Community Call Help Desk</a:t>
            </a:r>
            <a:endParaRPr lang="en-IE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2EA2ED3-7DB2-4238-B73D-F0057690D85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95667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83656-833C-4472-AE5D-D119C27AB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Community Call Help Desk</a:t>
            </a:r>
            <a:endParaRPr lang="en-IE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3BB79E9-6017-4330-BE65-71532068663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58327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508F9-AA99-45CE-96DE-1D3CAF95A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 dirty="0"/>
              <a:t>Community Call Help Desk</a:t>
            </a:r>
            <a:endParaRPr lang="en-IE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D063FFD-5105-465F-B7D2-7260C65AA70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1875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3C951-F3EE-447F-BAEB-55B19F2D4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b="1"/>
              <a:t>Community Call Help Desk</a:t>
            </a:r>
            <a:endParaRPr lang="en-IE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DAC5157-FBE5-4F65-9A51-BE442862943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52199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Trebuchet MS</vt:lpstr>
      <vt:lpstr>Office Theme</vt:lpstr>
      <vt:lpstr>PowerPoint Presentation</vt:lpstr>
      <vt:lpstr>Community Call Help Desk</vt:lpstr>
      <vt:lpstr>Community Call Help Desk</vt:lpstr>
      <vt:lpstr>Community Call Help Desk</vt:lpstr>
      <vt:lpstr>Community Call Help Desk</vt:lpstr>
      <vt:lpstr>Community Call Help Desk</vt:lpstr>
      <vt:lpstr>Community Call Help Desk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Hora</dc:creator>
  <cp:lastModifiedBy>Brian Hora</cp:lastModifiedBy>
  <cp:revision>1</cp:revision>
  <dcterms:created xsi:type="dcterms:W3CDTF">2020-05-13T13:34:00Z</dcterms:created>
  <dcterms:modified xsi:type="dcterms:W3CDTF">2020-05-13T13:34:52Z</dcterms:modified>
</cp:coreProperties>
</file>