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61" r:id="rId5"/>
    <p:sldId id="312" r:id="rId6"/>
    <p:sldId id="284" r:id="rId7"/>
    <p:sldId id="300" r:id="rId8"/>
    <p:sldId id="309" r:id="rId9"/>
    <p:sldId id="297" r:id="rId10"/>
    <p:sldId id="304" r:id="rId11"/>
    <p:sldId id="311" r:id="rId12"/>
    <p:sldId id="291" r:id="rId13"/>
    <p:sldId id="307" r:id="rId14"/>
    <p:sldId id="298" r:id="rId15"/>
    <p:sldId id="295" r:id="rId16"/>
    <p:sldId id="299" r:id="rId17"/>
    <p:sldId id="308" r:id="rId18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626F"/>
    <a:srgbClr val="D95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36" autoAdjust="0"/>
    <p:restoredTop sz="86421" autoAdjust="0"/>
  </p:normalViewPr>
  <p:slideViewPr>
    <p:cSldViewPr>
      <p:cViewPr varScale="1">
        <p:scale>
          <a:sx n="49" d="100"/>
          <a:sy n="49" d="100"/>
        </p:scale>
        <p:origin x="480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3133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36121A73-F264-4B11-BC65-82F3B60BF728}" type="datetimeFigureOut">
              <a:rPr lang="en-IE" smtClean="0"/>
              <a:t>11/05/2020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F6D2F664-2B28-4E95-B850-8C1285D625CE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67519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940202D5-F79F-48B0-89C1-F9237F675FD1}" type="datetimeFigureOut">
              <a:rPr lang="en-IE" smtClean="0"/>
              <a:t>11/05/2020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6125"/>
            <a:ext cx="497363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7"/>
            <a:ext cx="5444490" cy="4474845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477B4A99-232C-45C9-97BD-2CC7D5CC8ACE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0219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CAA54-DCE2-45ED-AFCA-EED14EA80985}" type="datetime1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3EF4-BA8C-48CD-8ACE-A1859A29A9D0}" type="datetime1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4E87-87C4-4EDA-AE0F-AC156E6BBAB4}" type="datetime1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96DE-7953-42DE-86B7-907C9EEB35F3}" type="datetime1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A9C-DBC4-4008-8DDD-853DDEAE3ACC}" type="datetime1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D430-FA4C-478C-9978-AD026E29A509}" type="datetime1">
              <a:rPr lang="en-US" smtClean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3CF5-CE1F-4D27-A21B-A8D5D269773B}" type="datetime1">
              <a:rPr lang="en-US" smtClean="0"/>
              <a:t>5/11/2020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2D98-D8A3-47B1-865E-B9DB341164B3}" type="datetime1">
              <a:rPr lang="en-US" smtClean="0"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16854-5569-4E7B-AD92-107A11125D69}" type="datetime1">
              <a:rPr lang="en-US" smtClean="0"/>
              <a:t>5/11/2020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EBAD-794E-4A3B-B181-E8A5E04A68AD}" type="datetime1">
              <a:rPr lang="en-US" smtClean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35C0-94B2-4809-87BD-FCF641210681}" type="datetime1">
              <a:rPr lang="en-US" smtClean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B95FA-CCE5-42FB-B86E-75F7E28D96D3}" type="datetime1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31116"/>
            <a:ext cx="3810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0" name="Rectangle 32"/>
          <p:cNvSpPr>
            <a:spLocks noGrp="1" noChangeArrowheads="1"/>
          </p:cNvSpPr>
          <p:nvPr>
            <p:ph type="subTitle" idx="1"/>
          </p:nvPr>
        </p:nvSpPr>
        <p:spPr>
          <a:xfrm>
            <a:off x="76200" y="2209800"/>
            <a:ext cx="8915400" cy="3810000"/>
          </a:xfrm>
          <a:noFill/>
          <a:ln/>
        </p:spPr>
        <p:txBody>
          <a:bodyPr>
            <a:normAutofit fontScale="92500" lnSpcReduction="20000"/>
          </a:bodyPr>
          <a:lstStyle/>
          <a:p>
            <a:r>
              <a:rPr lang="en-IE" sz="4300" b="1" dirty="0">
                <a:solidFill>
                  <a:schemeClr val="bg1"/>
                </a:solidFill>
              </a:rPr>
              <a:t>Clonburris (Phase 1)</a:t>
            </a:r>
          </a:p>
          <a:p>
            <a:r>
              <a:rPr lang="en-IE" sz="4300" b="1" dirty="0">
                <a:solidFill>
                  <a:schemeClr val="bg1"/>
                </a:solidFill>
              </a:rPr>
              <a:t>Housing Proposals</a:t>
            </a:r>
          </a:p>
          <a:p>
            <a:endParaRPr lang="en-IE" sz="4300" b="1" dirty="0">
              <a:solidFill>
                <a:schemeClr val="bg1"/>
              </a:solidFill>
            </a:endParaRPr>
          </a:p>
          <a:p>
            <a:endParaRPr lang="en-IE" sz="4300" b="1" dirty="0">
              <a:solidFill>
                <a:schemeClr val="bg1"/>
              </a:solidFill>
            </a:endParaRPr>
          </a:p>
          <a:p>
            <a:r>
              <a:rPr lang="en-IE" sz="4300" b="1" dirty="0">
                <a:solidFill>
                  <a:schemeClr val="bg1"/>
                </a:solidFill>
              </a:rPr>
              <a:t>Council Meeting </a:t>
            </a:r>
          </a:p>
          <a:p>
            <a:r>
              <a:rPr lang="en-IE" sz="3600" b="1" dirty="0">
                <a:solidFill>
                  <a:schemeClr val="bg1"/>
                </a:solidFill>
              </a:rPr>
              <a:t>11</a:t>
            </a:r>
            <a:r>
              <a:rPr lang="en-IE" sz="3600" b="1" baseline="30000" dirty="0">
                <a:solidFill>
                  <a:schemeClr val="bg1"/>
                </a:solidFill>
              </a:rPr>
              <a:t>th</a:t>
            </a:r>
            <a:r>
              <a:rPr lang="en-IE" sz="3600" b="1" dirty="0">
                <a:solidFill>
                  <a:schemeClr val="bg1"/>
                </a:solidFill>
              </a:rPr>
              <a:t> May 2020</a:t>
            </a:r>
          </a:p>
        </p:txBody>
      </p:sp>
      <p:sp>
        <p:nvSpPr>
          <p:cNvPr id="2081" name="Rectangle 33"/>
          <p:cNvSpPr>
            <a:spLocks noChangeArrowheads="1"/>
          </p:cNvSpPr>
          <p:nvPr/>
        </p:nvSpPr>
        <p:spPr bwMode="auto">
          <a:xfrm>
            <a:off x="381000" y="5029200"/>
            <a:ext cx="830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I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22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0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8156" y="1047953"/>
            <a:ext cx="631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D95E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Possible</a:t>
            </a:r>
            <a:r>
              <a:rPr lang="en-IE" sz="3200" dirty="0">
                <a:solidFill>
                  <a:srgbClr val="D95E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Affordable Prices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152" y="5391666"/>
            <a:ext cx="971550" cy="400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5773202"/>
            <a:ext cx="971550" cy="40005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A7CD402-5384-46E1-A836-EF770531E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978419"/>
              </p:ext>
            </p:extLst>
          </p:nvPr>
        </p:nvGraphicFramePr>
        <p:xfrm>
          <a:off x="76200" y="1632864"/>
          <a:ext cx="9000867" cy="48066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62916">
                  <a:extLst>
                    <a:ext uri="{9D8B030D-6E8A-4147-A177-3AD203B41FA5}">
                      <a16:colId xmlns:a16="http://schemas.microsoft.com/office/drawing/2014/main" val="3627426664"/>
                    </a:ext>
                  </a:extLst>
                </a:gridCol>
                <a:gridCol w="1132422">
                  <a:extLst>
                    <a:ext uri="{9D8B030D-6E8A-4147-A177-3AD203B41FA5}">
                      <a16:colId xmlns:a16="http://schemas.microsoft.com/office/drawing/2014/main" val="2466778545"/>
                    </a:ext>
                  </a:extLst>
                </a:gridCol>
                <a:gridCol w="1132422">
                  <a:extLst>
                    <a:ext uri="{9D8B030D-6E8A-4147-A177-3AD203B41FA5}">
                      <a16:colId xmlns:a16="http://schemas.microsoft.com/office/drawing/2014/main" val="2072774673"/>
                    </a:ext>
                  </a:extLst>
                </a:gridCol>
                <a:gridCol w="999196">
                  <a:extLst>
                    <a:ext uri="{9D8B030D-6E8A-4147-A177-3AD203B41FA5}">
                      <a16:colId xmlns:a16="http://schemas.microsoft.com/office/drawing/2014/main" val="310726332"/>
                    </a:ext>
                  </a:extLst>
                </a:gridCol>
                <a:gridCol w="1073911">
                  <a:extLst>
                    <a:ext uri="{9D8B030D-6E8A-4147-A177-3AD203B41FA5}">
                      <a16:colId xmlns:a16="http://schemas.microsoft.com/office/drawing/2014/main" val="3394104410"/>
                    </a:ext>
                  </a:extLst>
                </a:gridCol>
              </a:tblGrid>
              <a:tr h="5685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800" dirty="0">
                          <a:effectLst/>
                        </a:rPr>
                        <a:t>Home Type</a:t>
                      </a:r>
                      <a:endParaRPr lang="en-I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1-bed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800" dirty="0">
                          <a:effectLst/>
                        </a:rPr>
                        <a:t>2-bed</a:t>
                      </a:r>
                      <a:endParaRPr lang="en-I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800">
                          <a:effectLst/>
                        </a:rPr>
                        <a:t>3-bed</a:t>
                      </a:r>
                      <a:endParaRPr lang="en-IE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800" dirty="0">
                          <a:effectLst/>
                        </a:rPr>
                        <a:t>4-bed</a:t>
                      </a:r>
                      <a:endParaRPr lang="en-IE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5753345"/>
                  </a:ext>
                </a:extLst>
              </a:tr>
              <a:tr h="675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 dirty="0">
                          <a:effectLst/>
                        </a:rPr>
                        <a:t>Projected Market Value</a:t>
                      </a:r>
                      <a:endParaRPr lang="en-I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€180k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€240k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€290k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€325k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5479983"/>
                  </a:ext>
                </a:extLst>
              </a:tr>
              <a:tr h="8018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 dirty="0">
                          <a:effectLst/>
                        </a:rPr>
                        <a:t>Max. Affordable Price 10% discount</a:t>
                      </a:r>
                      <a:endParaRPr lang="en-I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€162k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€216k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€261k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€292k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8661647"/>
                  </a:ext>
                </a:extLst>
              </a:tr>
              <a:tr h="8018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 dirty="0">
                          <a:effectLst/>
                        </a:rPr>
                        <a:t>Mortgage Requirement</a:t>
                      </a:r>
                      <a:br>
                        <a:rPr lang="en-IE" sz="2400" dirty="0">
                          <a:effectLst/>
                        </a:rPr>
                      </a:br>
                      <a:r>
                        <a:rPr lang="en-IE" sz="2400" dirty="0">
                          <a:effectLst/>
                        </a:rPr>
                        <a:t>(1</a:t>
                      </a:r>
                      <a:r>
                        <a:rPr lang="en-IE" sz="2400" baseline="30000" dirty="0">
                          <a:effectLst/>
                        </a:rPr>
                        <a:t>st</a:t>
                      </a:r>
                      <a:r>
                        <a:rPr lang="en-IE" sz="2400" dirty="0">
                          <a:effectLst/>
                        </a:rPr>
                        <a:t> Time Buyer)</a:t>
                      </a:r>
                      <a:endParaRPr lang="en-I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€146k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€194k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€235k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€263k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542030"/>
                  </a:ext>
                </a:extLst>
              </a:tr>
              <a:tr h="8530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 dirty="0">
                          <a:effectLst/>
                        </a:rPr>
                        <a:t>Indicative monthly mortgage repayment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 dirty="0">
                          <a:effectLst/>
                        </a:rPr>
                        <a:t>(RIHL-2.995% fixed, incl. MPI)</a:t>
                      </a:r>
                      <a:endParaRPr lang="en-I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€688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€908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€1,099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€1,231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7091090"/>
                  </a:ext>
                </a:extLst>
              </a:tr>
              <a:tr h="8018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 dirty="0">
                          <a:effectLst/>
                        </a:rPr>
                        <a:t>Approx. Income Level Required</a:t>
                      </a:r>
                      <a:endParaRPr lang="en-I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€28k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€38k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€48k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€51k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9847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768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0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112712" y="838200"/>
            <a:ext cx="8918575" cy="539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en-US" dirty="0">
                <a:solidFill>
                  <a:srgbClr val="D95E00"/>
                </a:solidFill>
              </a:rPr>
              <a:t>Existing Accommodation</a:t>
            </a:r>
            <a:endParaRPr lang="en-IE" dirty="0">
              <a:solidFill>
                <a:srgbClr val="D95E00"/>
              </a:solidFill>
            </a:endParaRPr>
          </a:p>
          <a:p>
            <a:pPr lvl="0"/>
            <a:r>
              <a:rPr lang="en-GB" dirty="0"/>
              <a:t>10 bays, 10 group houses and small, adjacent community facility</a:t>
            </a:r>
          </a:p>
          <a:p>
            <a:r>
              <a:rPr lang="en-GB" dirty="0"/>
              <a:t>Existing vacancies</a:t>
            </a:r>
          </a:p>
          <a:p>
            <a:r>
              <a:rPr lang="en-GB" dirty="0"/>
              <a:t>Some families looking for social housing</a:t>
            </a:r>
          </a:p>
          <a:p>
            <a:r>
              <a:rPr lang="en-GB" dirty="0"/>
              <a:t>Overcrowding on some bays</a:t>
            </a:r>
          </a:p>
          <a:p>
            <a:r>
              <a:rPr lang="en-GB" dirty="0"/>
              <a:t>Relocate/integrate community facility</a:t>
            </a:r>
          </a:p>
          <a:p>
            <a:r>
              <a:rPr lang="en-GB" dirty="0"/>
              <a:t>Consultation with families, LTACC &amp; other reps to reach agreement </a:t>
            </a:r>
          </a:p>
        </p:txBody>
      </p:sp>
    </p:spTree>
    <p:extLst>
      <p:ext uri="{BB962C8B-B14F-4D97-AF65-F5344CB8AC3E}">
        <p14:creationId xmlns:p14="http://schemas.microsoft.com/office/powerpoint/2010/main" val="3275619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0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228600" y="864398"/>
            <a:ext cx="8918575" cy="539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buNone/>
            </a:pPr>
            <a:endParaRPr lang="en-IE" sz="2400" dirty="0">
              <a:solidFill>
                <a:srgbClr val="51626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5E09A7-382B-4B14-8868-1E3BEED6C1B2}"/>
              </a:ext>
            </a:extLst>
          </p:cNvPr>
          <p:cNvSpPr txBox="1"/>
          <p:nvPr/>
        </p:nvSpPr>
        <p:spPr>
          <a:xfrm>
            <a:off x="200722" y="467782"/>
            <a:ext cx="5963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D95E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Land value</a:t>
            </a:r>
            <a:endParaRPr lang="en-IE" sz="3200" dirty="0">
              <a:solidFill>
                <a:srgbClr val="D95E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1E021F-4E12-43DF-8C38-AF11A87C948C}"/>
              </a:ext>
            </a:extLst>
          </p:cNvPr>
          <p:cNvSpPr/>
          <p:nvPr/>
        </p:nvSpPr>
        <p:spPr>
          <a:xfrm>
            <a:off x="221166" y="1029769"/>
            <a:ext cx="8694234" cy="5897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Council owned land = asset</a:t>
            </a:r>
          </a:p>
          <a:p>
            <a:pPr marL="342900" indent="-342900">
              <a:lnSpc>
                <a:spcPct val="107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IE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Subject to Members’ discretion (s.183)</a:t>
            </a:r>
          </a:p>
          <a:p>
            <a:pPr marL="342900" indent="-3429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Value included in projected building costs</a:t>
            </a:r>
          </a:p>
          <a:p>
            <a:pPr marL="342900" indent="-3429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Subsidise affordable prices</a:t>
            </a:r>
          </a:p>
          <a:p>
            <a:pPr marL="342900" indent="-3429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Support social housing</a:t>
            </a:r>
          </a:p>
          <a:p>
            <a:pPr marL="342900" indent="-3429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IE" sz="16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342900" indent="-3429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Design team / Part 8 late 2020</a:t>
            </a:r>
          </a:p>
          <a:p>
            <a:pPr marL="342900" indent="-3429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AHB Partner for Affordable Rental</a:t>
            </a:r>
          </a:p>
          <a:p>
            <a:pPr marL="342900" indent="-3429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Design &amp; build procurement / finance &amp; sale</a:t>
            </a:r>
          </a:p>
          <a:p>
            <a:pPr marL="342900" indent="-342900">
              <a:lnSpc>
                <a:spcPct val="107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E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First homes in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8BEB5-D9BA-496B-A18F-C8657B404124}"/>
              </a:ext>
            </a:extLst>
          </p:cNvPr>
          <p:cNvSpPr txBox="1"/>
          <p:nvPr/>
        </p:nvSpPr>
        <p:spPr>
          <a:xfrm>
            <a:off x="231202" y="3962400"/>
            <a:ext cx="5963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D95E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Delivery</a:t>
            </a:r>
            <a:endParaRPr lang="en-IE" sz="3200" dirty="0">
              <a:solidFill>
                <a:srgbClr val="D95E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7898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0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152400" y="877802"/>
            <a:ext cx="8763000" cy="59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en-IE" dirty="0">
                <a:solidFill>
                  <a:srgbClr val="D95E00"/>
                </a:solidFill>
              </a:rPr>
              <a:t>Key Considerations</a:t>
            </a:r>
          </a:p>
          <a:p>
            <a:r>
              <a:rPr lang="en-GB" dirty="0"/>
              <a:t>Proposal &amp; tenure mix / prices?</a:t>
            </a:r>
            <a:endParaRPr lang="en-IE" dirty="0"/>
          </a:p>
          <a:p>
            <a:pPr lvl="0"/>
            <a:r>
              <a:rPr lang="en-GB" dirty="0"/>
              <a:t>Will land value hold through procurement?</a:t>
            </a:r>
            <a:endParaRPr lang="en-IE" dirty="0"/>
          </a:p>
          <a:p>
            <a:pPr lvl="0"/>
            <a:r>
              <a:rPr lang="en-GB" dirty="0"/>
              <a:t>Procurement must support prices - if not, proposal may require amendment </a:t>
            </a:r>
          </a:p>
          <a:p>
            <a:r>
              <a:rPr lang="en-GB" dirty="0"/>
              <a:t>National affordable housing scheme</a:t>
            </a:r>
            <a:endParaRPr lang="en-IE" dirty="0"/>
          </a:p>
          <a:p>
            <a:r>
              <a:rPr lang="en-GB" dirty="0"/>
              <a:t>Land value foregone / trade-off for delivering affordable housing</a:t>
            </a:r>
          </a:p>
          <a:p>
            <a:r>
              <a:rPr lang="en-GB" dirty="0"/>
              <a:t>Land disposal–licence to build &amp; step-in rights</a:t>
            </a:r>
            <a:endParaRPr lang="en-IE" dirty="0"/>
          </a:p>
          <a:p>
            <a:pPr marL="0" indent="0">
              <a:buNone/>
            </a:pPr>
            <a:endParaRPr lang="en-IE" sz="2400" dirty="0">
              <a:solidFill>
                <a:srgbClr val="51626F"/>
              </a:solidFill>
            </a:endParaRPr>
          </a:p>
          <a:p>
            <a:endParaRPr lang="en-IE" sz="2400" dirty="0">
              <a:solidFill>
                <a:srgbClr val="51626F"/>
              </a:solidFill>
            </a:endParaRPr>
          </a:p>
          <a:p>
            <a:pPr>
              <a:buNone/>
            </a:pPr>
            <a:endParaRPr lang="en-IE" sz="2800" dirty="0">
              <a:solidFill>
                <a:srgbClr val="D95E00"/>
              </a:solidFill>
            </a:endParaRPr>
          </a:p>
          <a:p>
            <a:pPr>
              <a:buNone/>
            </a:pPr>
            <a:endParaRPr lang="en-IE" sz="2800" dirty="0">
              <a:solidFill>
                <a:srgbClr val="D95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98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0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156240" y="650790"/>
            <a:ext cx="8454360" cy="59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en-IE" dirty="0">
                <a:solidFill>
                  <a:srgbClr val="D95E00"/>
                </a:solidFill>
              </a:rPr>
              <a:t>Next Steps</a:t>
            </a:r>
            <a:endParaRPr lang="en-IE" dirty="0"/>
          </a:p>
          <a:p>
            <a:pPr marL="0" indent="0">
              <a:buNone/>
            </a:pPr>
            <a:r>
              <a:rPr lang="en-GB" dirty="0"/>
              <a:t>Members’ agreement to:</a:t>
            </a:r>
            <a:endParaRPr lang="en-IE" dirty="0"/>
          </a:p>
          <a:p>
            <a:pPr lvl="0"/>
            <a:r>
              <a:rPr lang="en-GB" dirty="0"/>
              <a:t>progress detailed design &amp; Part 8 on types &amp; tenures </a:t>
            </a:r>
            <a:endParaRPr lang="en-IE" dirty="0"/>
          </a:p>
          <a:p>
            <a:pPr lvl="0"/>
            <a:r>
              <a:rPr lang="en-GB" dirty="0"/>
              <a:t>procurement of contractor &amp; appointment of AHB Partner</a:t>
            </a:r>
          </a:p>
          <a:p>
            <a:pPr lvl="0"/>
            <a:r>
              <a:rPr lang="en-GB" dirty="0"/>
              <a:t>Affordable sale prices at 10% discount</a:t>
            </a:r>
            <a:endParaRPr lang="en-IE" dirty="0">
              <a:highlight>
                <a:srgbClr val="FFFF00"/>
              </a:highlight>
            </a:endParaRPr>
          </a:p>
          <a:p>
            <a:pPr lvl="0"/>
            <a:r>
              <a:rPr lang="en-GB" dirty="0"/>
              <a:t>proceed ultimately to land disposal (s.183)</a:t>
            </a:r>
            <a:endParaRPr lang="en-IE" dirty="0"/>
          </a:p>
          <a:p>
            <a:pPr lvl="0"/>
            <a:r>
              <a:rPr lang="en-GB" u="sng" dirty="0"/>
              <a:t>facilitate accelerated delivery of much needed social &amp; affordable homes</a:t>
            </a:r>
            <a:endParaRPr lang="en-IE" u="sng" dirty="0"/>
          </a:p>
          <a:p>
            <a:pPr marL="0" indent="0">
              <a:buNone/>
            </a:pPr>
            <a:endParaRPr lang="en-IE" sz="2400" dirty="0">
              <a:solidFill>
                <a:srgbClr val="51626F"/>
              </a:solidFill>
            </a:endParaRPr>
          </a:p>
          <a:p>
            <a:endParaRPr lang="en-IE" sz="2400" dirty="0">
              <a:solidFill>
                <a:srgbClr val="51626F"/>
              </a:solidFill>
            </a:endParaRPr>
          </a:p>
          <a:p>
            <a:pPr>
              <a:buNone/>
            </a:pPr>
            <a:endParaRPr lang="en-IE" sz="2800" dirty="0">
              <a:solidFill>
                <a:srgbClr val="D95E00"/>
              </a:solidFill>
            </a:endParaRPr>
          </a:p>
          <a:p>
            <a:pPr>
              <a:buNone/>
            </a:pPr>
            <a:endParaRPr lang="en-IE" sz="2800" dirty="0">
              <a:solidFill>
                <a:srgbClr val="D95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50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0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3581" y="990600"/>
            <a:ext cx="8619867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dirty="0">
                <a:solidFill>
                  <a:srgbClr val="D95E00"/>
                </a:solidFill>
              </a:rPr>
              <a:t>Clonburris SDZ &amp; Phase 1 KSW</a:t>
            </a:r>
          </a:p>
          <a:p>
            <a:pPr marL="0" lvl="0" indent="0">
              <a:buNone/>
            </a:pPr>
            <a:endParaRPr lang="en-IE" dirty="0"/>
          </a:p>
          <a:p>
            <a:pPr lvl="0"/>
            <a:endParaRPr lang="en-IE" dirty="0"/>
          </a:p>
          <a:p>
            <a:endParaRPr lang="en-IE" sz="2000" dirty="0">
              <a:solidFill>
                <a:srgbClr val="51626F"/>
              </a:solidFill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7352BC7-70E4-4A38-9921-926803906BA3}"/>
              </a:ext>
            </a:extLst>
          </p:cNvPr>
          <p:cNvPicPr/>
          <p:nvPr/>
        </p:nvPicPr>
        <p:blipFill rotWithShape="1">
          <a:blip r:embed="rId3"/>
          <a:srcRect l="15682" r="25877" b="-1"/>
          <a:stretch/>
        </p:blipFill>
        <p:spPr>
          <a:xfrm>
            <a:off x="152400" y="1524001"/>
            <a:ext cx="8619867" cy="519866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66052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0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52400" y="701275"/>
            <a:ext cx="8619867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buNone/>
            </a:pPr>
            <a:r>
              <a:rPr lang="en-US" altLang="en-US" dirty="0">
                <a:solidFill>
                  <a:srgbClr val="D95E00"/>
                </a:solidFill>
              </a:rPr>
              <a:t>Context</a:t>
            </a:r>
          </a:p>
          <a:p>
            <a:r>
              <a:rPr lang="en-GB" dirty="0"/>
              <a:t>Location</a:t>
            </a:r>
          </a:p>
          <a:p>
            <a:r>
              <a:rPr lang="en-GB" dirty="0"/>
              <a:t>SDZ</a:t>
            </a:r>
          </a:p>
          <a:p>
            <a:r>
              <a:rPr lang="en-GB" dirty="0"/>
              <a:t>11k homes</a:t>
            </a:r>
          </a:p>
          <a:p>
            <a:endParaRPr lang="en-GB" dirty="0"/>
          </a:p>
          <a:p>
            <a:pPr lvl="0"/>
            <a:r>
              <a:rPr lang="en-GB" dirty="0"/>
              <a:t>Council owned lands / 2,600 homes</a:t>
            </a:r>
          </a:p>
          <a:p>
            <a:pPr lvl="0"/>
            <a:r>
              <a:rPr lang="en-GB" dirty="0"/>
              <a:t>Phase 1 in </a:t>
            </a:r>
            <a:r>
              <a:rPr lang="en-GB" dirty="0" err="1"/>
              <a:t>Kishogue</a:t>
            </a:r>
            <a:r>
              <a:rPr lang="en-GB" dirty="0"/>
              <a:t> South West</a:t>
            </a:r>
          </a:p>
          <a:p>
            <a:pPr lvl="0"/>
            <a:r>
              <a:rPr lang="en-GB" dirty="0"/>
              <a:t>Zoned for new residential (Dev Plan)</a:t>
            </a:r>
          </a:p>
          <a:p>
            <a:r>
              <a:rPr lang="en-GB" dirty="0"/>
              <a:t>Kick start SDZ development</a:t>
            </a:r>
            <a:endParaRPr lang="en-IE" dirty="0"/>
          </a:p>
          <a:p>
            <a:pPr lvl="0"/>
            <a:endParaRPr lang="en-IE" dirty="0"/>
          </a:p>
          <a:p>
            <a:endParaRPr lang="en-IE" sz="2000" dirty="0">
              <a:solidFill>
                <a:srgbClr val="51626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62E46C-7058-486F-93DA-EA4B88FD6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990600"/>
            <a:ext cx="6259255" cy="260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64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-25167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27891" y="838200"/>
            <a:ext cx="894546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dirty="0">
                <a:solidFill>
                  <a:srgbClr val="D95E00"/>
                </a:solidFill>
              </a:rPr>
              <a:t>Potential</a:t>
            </a:r>
          </a:p>
          <a:p>
            <a:pPr marL="0" lvl="0" indent="0">
              <a:buNone/>
            </a:pPr>
            <a:r>
              <a:rPr lang="en-GB" dirty="0"/>
              <a:t>Phase 1 master plan</a:t>
            </a:r>
          </a:p>
          <a:p>
            <a:r>
              <a:rPr lang="en-GB" dirty="0"/>
              <a:t>9.69 hectares</a:t>
            </a:r>
          </a:p>
          <a:p>
            <a:r>
              <a:rPr lang="en-GB" dirty="0"/>
              <a:t>Sustainable, quality new neighbourhood</a:t>
            </a:r>
            <a:endParaRPr lang="en-IE" dirty="0"/>
          </a:p>
          <a:p>
            <a:r>
              <a:rPr lang="en-GB" dirty="0"/>
              <a:t>Connectivity, transport &amp; education links</a:t>
            </a:r>
          </a:p>
          <a:p>
            <a:r>
              <a:rPr lang="en-GB" dirty="0"/>
              <a:t>High quality green amenity areas (2.29ha)</a:t>
            </a:r>
            <a:endParaRPr lang="en-IE" dirty="0"/>
          </a:p>
          <a:p>
            <a:r>
              <a:rPr lang="en-GB" dirty="0"/>
              <a:t>Layout &amp; typologies- capacity for </a:t>
            </a:r>
            <a:r>
              <a:rPr lang="en-IE" dirty="0"/>
              <a:t>≈</a:t>
            </a:r>
            <a:r>
              <a:rPr lang="en-GB" dirty="0"/>
              <a:t> 274 homes</a:t>
            </a:r>
          </a:p>
          <a:p>
            <a:r>
              <a:rPr lang="en-GB" dirty="0"/>
              <a:t>1-bed </a:t>
            </a:r>
            <a:r>
              <a:rPr lang="en-IE" dirty="0"/>
              <a:t>15%; 2-bed 28%, 3-bed 49%; 4-bed 8%</a:t>
            </a:r>
          </a:p>
          <a:p>
            <a:r>
              <a:rPr lang="en-IE" dirty="0"/>
              <a:t> </a:t>
            </a:r>
            <a:r>
              <a:rPr lang="en-GB" dirty="0"/>
              <a:t>Existing accommodation on site</a:t>
            </a:r>
          </a:p>
          <a:p>
            <a:endParaRPr lang="en-IE" sz="2000" dirty="0">
              <a:solidFill>
                <a:srgbClr val="5162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96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-25167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99270" y="570786"/>
            <a:ext cx="894546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dirty="0">
                <a:solidFill>
                  <a:srgbClr val="D95E00"/>
                </a:solidFill>
              </a:rPr>
              <a:t>Potential</a:t>
            </a:r>
          </a:p>
          <a:p>
            <a:pPr eaLnBrk="1" hangingPunct="1">
              <a:buFontTx/>
              <a:buNone/>
            </a:pPr>
            <a:endParaRPr lang="en-US" altLang="en-US" sz="600" dirty="0">
              <a:solidFill>
                <a:srgbClr val="D95E00"/>
              </a:solidFill>
            </a:endParaRPr>
          </a:p>
          <a:p>
            <a:endParaRPr lang="en-IE" sz="600" dirty="0">
              <a:solidFill>
                <a:srgbClr val="51626F"/>
              </a:solidFill>
            </a:endParaRPr>
          </a:p>
          <a:p>
            <a:endParaRPr lang="en-IE" sz="2000" dirty="0">
              <a:solidFill>
                <a:srgbClr val="51626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791D25-C729-4BEC-99E6-600944F5A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65419"/>
            <a:ext cx="8686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4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0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158493" y="514192"/>
            <a:ext cx="8918575" cy="539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en-US" dirty="0">
                <a:solidFill>
                  <a:srgbClr val="D95E00"/>
                </a:solidFill>
              </a:rPr>
              <a:t>Tenure</a:t>
            </a:r>
          </a:p>
          <a:p>
            <a:pPr>
              <a:buNone/>
            </a:pPr>
            <a:r>
              <a:rPr lang="en-US" dirty="0">
                <a:solidFill>
                  <a:srgbClr val="D95E00"/>
                </a:solidFill>
              </a:rPr>
              <a:t>Affordable Homes:</a:t>
            </a:r>
            <a:endParaRPr lang="en-IE" dirty="0"/>
          </a:p>
          <a:p>
            <a:pPr lvl="0"/>
            <a:r>
              <a:rPr lang="en-GB" dirty="0"/>
              <a:t>Policy objective DHPLG / Council</a:t>
            </a:r>
            <a:endParaRPr lang="en-IE" dirty="0"/>
          </a:p>
          <a:p>
            <a:pPr lvl="0"/>
            <a:r>
              <a:rPr lang="en-GB" dirty="0"/>
              <a:t>SSF provisional approval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unlock land for accelerated delivery</a:t>
            </a:r>
            <a:endParaRPr lang="en-IE" dirty="0"/>
          </a:p>
          <a:p>
            <a:pPr lvl="0"/>
            <a:r>
              <a:rPr lang="en-GB" dirty="0"/>
              <a:t>Demand! 2,586 Expressions of interest</a:t>
            </a:r>
            <a:endParaRPr lang="en-IE" dirty="0"/>
          </a:p>
          <a:p>
            <a:pPr lvl="1"/>
            <a:r>
              <a:rPr lang="en-GB" sz="3200" dirty="0"/>
              <a:t>2,106 for Clonburris 1,028 / 666 / 412  </a:t>
            </a:r>
            <a:endParaRPr lang="en-IE" sz="3200" dirty="0"/>
          </a:p>
          <a:p>
            <a:pPr lvl="0"/>
            <a:r>
              <a:rPr lang="en-GB" dirty="0"/>
              <a:t>Opportunities for buyers &amp; provides stability </a:t>
            </a:r>
            <a:endParaRPr lang="en-IE" dirty="0"/>
          </a:p>
          <a:p>
            <a:pPr lvl="0"/>
            <a:r>
              <a:rPr lang="en-GB" dirty="0"/>
              <a:t>Early to market in SDZ / prices / location</a:t>
            </a:r>
            <a:endParaRPr lang="en-IE" dirty="0"/>
          </a:p>
          <a:p>
            <a:r>
              <a:rPr lang="en-GB" dirty="0"/>
              <a:t>Affordable rental–policy?, AHB partner, cluster, market (30% discount?), costs, modelling</a:t>
            </a:r>
            <a:endParaRPr lang="en-US" altLang="en-US" b="1" dirty="0">
              <a:solidFill>
                <a:srgbClr val="D95E00"/>
              </a:solidFill>
            </a:endParaRPr>
          </a:p>
          <a:p>
            <a:endParaRPr lang="en-IE" sz="2400" dirty="0">
              <a:solidFill>
                <a:srgbClr val="5162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16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0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179076" y="330175"/>
            <a:ext cx="8918575" cy="539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en-US" dirty="0">
                <a:solidFill>
                  <a:srgbClr val="D95E00"/>
                </a:solidFill>
              </a:rPr>
              <a:t>Tenure</a:t>
            </a:r>
          </a:p>
          <a:p>
            <a:pPr>
              <a:buNone/>
            </a:pPr>
            <a:r>
              <a:rPr lang="en-US" dirty="0">
                <a:solidFill>
                  <a:srgbClr val="D95E00"/>
                </a:solidFill>
              </a:rPr>
              <a:t>Social Homes:</a:t>
            </a:r>
            <a:endParaRPr lang="en-IE" dirty="0"/>
          </a:p>
          <a:p>
            <a:r>
              <a:rPr lang="en-GB" dirty="0"/>
              <a:t>274 social homes not feasible (policy)</a:t>
            </a:r>
          </a:p>
          <a:p>
            <a:r>
              <a:rPr lang="en-GB" dirty="0"/>
              <a:t>1/3 provides social mix</a:t>
            </a:r>
            <a:endParaRPr lang="en-IE" dirty="0"/>
          </a:p>
          <a:p>
            <a:pPr marL="0" indent="0">
              <a:buNone/>
            </a:pPr>
            <a:r>
              <a:rPr lang="en-US" dirty="0">
                <a:solidFill>
                  <a:srgbClr val="D95E00"/>
                </a:solidFill>
              </a:rPr>
              <a:t>Private Homes:</a:t>
            </a:r>
            <a:endParaRPr lang="en-IE" dirty="0"/>
          </a:p>
          <a:p>
            <a:pPr lvl="0"/>
            <a:r>
              <a:rPr lang="en-GB" dirty="0"/>
              <a:t>Sufficient privately held land in adjacent areas</a:t>
            </a:r>
            <a:endParaRPr lang="en-IE" dirty="0"/>
          </a:p>
          <a:p>
            <a:pPr lvl="0"/>
            <a:r>
              <a:rPr lang="en-GB" dirty="0"/>
              <a:t>No private homes proposed in Phase 1</a:t>
            </a:r>
          </a:p>
          <a:p>
            <a:pPr marL="0" indent="0">
              <a:buNone/>
            </a:pPr>
            <a:endParaRPr lang="en-US" altLang="en-US" b="1" dirty="0">
              <a:solidFill>
                <a:srgbClr val="D95E00"/>
              </a:solidFill>
            </a:endParaRPr>
          </a:p>
          <a:p>
            <a:endParaRPr lang="en-IE" sz="2400" dirty="0">
              <a:solidFill>
                <a:srgbClr val="51626F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FE582E-AC16-48E2-860E-07FFE54F9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461967"/>
              </p:ext>
            </p:extLst>
          </p:nvPr>
        </p:nvGraphicFramePr>
        <p:xfrm>
          <a:off x="191971" y="4648200"/>
          <a:ext cx="8571030" cy="1906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2414">
                  <a:extLst>
                    <a:ext uri="{9D8B030D-6E8A-4147-A177-3AD203B41FA5}">
                      <a16:colId xmlns:a16="http://schemas.microsoft.com/office/drawing/2014/main" val="1690105680"/>
                    </a:ext>
                  </a:extLst>
                </a:gridCol>
                <a:gridCol w="1120250">
                  <a:extLst>
                    <a:ext uri="{9D8B030D-6E8A-4147-A177-3AD203B41FA5}">
                      <a16:colId xmlns:a16="http://schemas.microsoft.com/office/drawing/2014/main" val="885526124"/>
                    </a:ext>
                  </a:extLst>
                </a:gridCol>
                <a:gridCol w="1118933">
                  <a:extLst>
                    <a:ext uri="{9D8B030D-6E8A-4147-A177-3AD203B41FA5}">
                      <a16:colId xmlns:a16="http://schemas.microsoft.com/office/drawing/2014/main" val="3011496815"/>
                    </a:ext>
                  </a:extLst>
                </a:gridCol>
                <a:gridCol w="1120250">
                  <a:extLst>
                    <a:ext uri="{9D8B030D-6E8A-4147-A177-3AD203B41FA5}">
                      <a16:colId xmlns:a16="http://schemas.microsoft.com/office/drawing/2014/main" val="3691715678"/>
                    </a:ext>
                  </a:extLst>
                </a:gridCol>
                <a:gridCol w="1118933">
                  <a:extLst>
                    <a:ext uri="{9D8B030D-6E8A-4147-A177-3AD203B41FA5}">
                      <a16:colId xmlns:a16="http://schemas.microsoft.com/office/drawing/2014/main" val="855625803"/>
                    </a:ext>
                  </a:extLst>
                </a:gridCol>
                <a:gridCol w="1120250">
                  <a:extLst>
                    <a:ext uri="{9D8B030D-6E8A-4147-A177-3AD203B41FA5}">
                      <a16:colId xmlns:a16="http://schemas.microsoft.com/office/drawing/2014/main" val="287840063"/>
                    </a:ext>
                  </a:extLst>
                </a:gridCol>
              </a:tblGrid>
              <a:tr h="4766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Proposed Tenure Mix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1-bed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2-bed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3-bed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4-bed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Total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8572292"/>
                  </a:ext>
                </a:extLst>
              </a:tr>
              <a:tr h="4766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Social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8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15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59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8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90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396072"/>
                  </a:ext>
                </a:extLst>
              </a:tr>
              <a:tr h="4766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Affordable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32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62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75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15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184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8304181"/>
                  </a:ext>
                </a:extLst>
              </a:tr>
              <a:tr h="4766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Total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40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77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134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23</a:t>
                      </a:r>
                      <a:endParaRPr lang="en-IE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E" sz="2400" dirty="0">
                          <a:effectLst/>
                        </a:rPr>
                        <a:t>274</a:t>
                      </a:r>
                      <a:endParaRPr lang="en-I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7451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760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-55757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191971" y="514192"/>
            <a:ext cx="8918575" cy="539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en-US" dirty="0">
                <a:solidFill>
                  <a:srgbClr val="D95E00"/>
                </a:solidFill>
              </a:rPr>
              <a:t>Indicative Tenure Layout</a:t>
            </a:r>
          </a:p>
          <a:p>
            <a:pPr marL="0" indent="0">
              <a:buNone/>
            </a:pPr>
            <a:r>
              <a:rPr lang="en-US" altLang="en-US" sz="2400" dirty="0"/>
              <a:t>Subject to detailed design &amp; consultation</a:t>
            </a:r>
          </a:p>
          <a:p>
            <a:endParaRPr lang="en-IE" sz="2400" dirty="0">
              <a:solidFill>
                <a:srgbClr val="51626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29E34B-CE3B-4704-AAED-E169087C4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6" y="1600200"/>
            <a:ext cx="877295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53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588" y="0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750" y="800576"/>
            <a:ext cx="5963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rgbClr val="D95E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Affordable Sale Price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152" y="5391666"/>
            <a:ext cx="971550" cy="400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5773202"/>
            <a:ext cx="971550" cy="400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248319-E665-42EF-96C7-F5F9351BD056}"/>
              </a:ext>
            </a:extLst>
          </p:cNvPr>
          <p:cNvSpPr/>
          <p:nvPr/>
        </p:nvSpPr>
        <p:spPr>
          <a:xfrm>
            <a:off x="304800" y="1559931"/>
            <a:ext cx="8610600" cy="4269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Market Price assessment  ??</a:t>
            </a:r>
            <a:endParaRPr lang="en-IE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Affordable Price (minimum -10%)</a:t>
            </a:r>
            <a:endParaRPr lang="en-IE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Forego value of Council land to achieve affordable homes</a:t>
            </a:r>
            <a:endParaRPr lang="en-IE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Anticipated construction costs (apartments)</a:t>
            </a:r>
            <a:endParaRPr lang="en-IE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Serviced sites fund (max €50k per affordable home -can be weighed across types)</a:t>
            </a:r>
            <a:endParaRPr lang="en-IE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Market demand, fluctuations </a:t>
            </a:r>
            <a:r>
              <a:rPr lang="en-GB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 projections</a:t>
            </a:r>
            <a:endParaRPr lang="en-IE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847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392C9B76BB294FAFA6E89EEDFF1B97" ma:contentTypeVersion="4" ma:contentTypeDescription="Create a new document." ma:contentTypeScope="" ma:versionID="c2ee733f90d3d856db35c60e3a0e2603">
  <xsd:schema xmlns:xsd="http://www.w3.org/2001/XMLSchema" xmlns:xs="http://www.w3.org/2001/XMLSchema" xmlns:p="http://schemas.microsoft.com/office/2006/metadata/properties" xmlns:ns3="f5753776-80ff-45ca-a4c1-002a1d968def" targetNamespace="http://schemas.microsoft.com/office/2006/metadata/properties" ma:root="true" ma:fieldsID="22fce8067fd889f10f8871a01870eb04" ns3:_="">
    <xsd:import namespace="f5753776-80ff-45ca-a4c1-002a1d968de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53776-80ff-45ca-a4c1-002a1d968d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20772E7-40B2-4754-8B65-11D375A75D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753776-80ff-45ca-a4c1-002a1d968d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184EA7-EA97-455E-B046-CD15EC08C7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91FCA7-B2BC-4330-BF48-88DE70A7973E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f5753776-80ff-45ca-a4c1-002a1d968de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18520</TotalTime>
  <Words>568</Words>
  <Application>Microsoft Office PowerPoint</Application>
  <PresentationFormat>On-screen Show (4:3)</PresentationFormat>
  <Paragraphs>146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Public Adult</dc:creator>
  <cp:lastModifiedBy>Colm Ward</cp:lastModifiedBy>
  <cp:revision>326</cp:revision>
  <cp:lastPrinted>2020-02-27T15:58:13Z</cp:lastPrinted>
  <dcterms:created xsi:type="dcterms:W3CDTF">2006-08-16T00:00:00Z</dcterms:created>
  <dcterms:modified xsi:type="dcterms:W3CDTF">2020-05-11T14:23:24Z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0x01010040392C9B76BB294FAFA6E89EEDFF1B97</vt:lpwstr>
  </property>
</Properties>
</file>