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1" r:id="rId3"/>
    <p:sldId id="272" r:id="rId4"/>
    <p:sldId id="268" r:id="rId5"/>
    <p:sldId id="273" r:id="rId6"/>
    <p:sldId id="287" r:id="rId7"/>
    <p:sldId id="288" r:id="rId8"/>
    <p:sldId id="269" r:id="rId9"/>
    <p:sldId id="265" r:id="rId10"/>
    <p:sldId id="284" r:id="rId11"/>
    <p:sldId id="271" r:id="rId12"/>
    <p:sldId id="275" r:id="rId13"/>
    <p:sldId id="264" r:id="rId14"/>
    <p:sldId id="276" r:id="rId15"/>
    <p:sldId id="278" r:id="rId16"/>
    <p:sldId id="281" r:id="rId17"/>
    <p:sldId id="283" r:id="rId18"/>
    <p:sldId id="285" r:id="rId19"/>
    <p:sldId id="289" r:id="rId20"/>
    <p:sldId id="279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2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93D1"/>
    <a:srgbClr val="00A950"/>
    <a:srgbClr val="8CC73F"/>
    <a:srgbClr val="8BC63E"/>
    <a:srgbClr val="00AA50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9" autoAdjust="0"/>
    <p:restoredTop sz="94673"/>
  </p:normalViewPr>
  <p:slideViewPr>
    <p:cSldViewPr snapToGrid="0" snapToObjects="1">
      <p:cViewPr varScale="1">
        <p:scale>
          <a:sx n="106" d="100"/>
          <a:sy n="106" d="100"/>
        </p:scale>
        <p:origin x="696" y="102"/>
      </p:cViewPr>
      <p:guideLst>
        <p:guide orient="horz" pos="1620"/>
        <p:guide pos="2880"/>
        <p:guide orient="horz" pos="12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71" d="100"/>
          <a:sy n="171" d="100"/>
        </p:scale>
        <p:origin x="313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109C36-06AF-ED4C-B789-903D2DB0C2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A0BE0-D666-4E4D-BB42-6E79208192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9E89A-EF43-1448-AA61-D5834EA8FC82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6A89-5A59-664A-ACE4-347E4C34E3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97EC8-99C1-B642-B15C-DFE41F52CA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7CE25-ED1C-674D-BC8D-E7AF1CCEC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84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E30DB-E7EC-7A46-93CD-9EF3FC1EE031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F1A63-0C51-AE48-A477-3666B6621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9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F1A63-0C51-AE48-A477-3666B66217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6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National (with MIH 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01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624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2834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Local (with MIH 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44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National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584000"/>
            <a:ext cx="4102100" cy="195103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1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Placeholder Title</a:t>
            </a:r>
          </a:p>
        </p:txBody>
      </p:sp>
    </p:spTree>
    <p:extLst>
      <p:ext uri="{BB962C8B-B14F-4D97-AF65-F5344CB8AC3E}">
        <p14:creationId xmlns:p14="http://schemas.microsoft.com/office/powerpoint/2010/main" val="224183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Local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1DE8CC1-B6CB-EF4A-8D16-2A10408176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584000"/>
            <a:ext cx="4102100" cy="195103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1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Placeholder Title</a:t>
            </a:r>
          </a:p>
        </p:txBody>
      </p:sp>
    </p:spTree>
    <p:extLst>
      <p:ext uri="{BB962C8B-B14F-4D97-AF65-F5344CB8AC3E}">
        <p14:creationId xmlns:p14="http://schemas.microsoft.com/office/powerpoint/2010/main" val="7647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National (editable photograph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9C12199-02C9-6343-B51F-13A1F7C940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584000"/>
            <a:ext cx="4102100" cy="195103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1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IE" dirty="0"/>
              <a:t>English title slide with editable text and photographs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69950B-42C1-DE41-BDB8-8FF285D1F4CD}"/>
              </a:ext>
            </a:extLst>
          </p:cNvPr>
          <p:cNvGrpSpPr/>
          <p:nvPr userDrawn="1"/>
        </p:nvGrpSpPr>
        <p:grpSpPr>
          <a:xfrm>
            <a:off x="4572000" y="1276087"/>
            <a:ext cx="3719932" cy="3041389"/>
            <a:chOff x="2903621" y="1134618"/>
            <a:chExt cx="3962100" cy="32393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ABB8C3-52FA-9A4C-B55E-F74FC556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1545" y="3115178"/>
              <a:ext cx="1258824" cy="125882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A2B517-791F-384A-B1DC-D3EBD2B51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6897" y="2380703"/>
              <a:ext cx="1258824" cy="12588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7023B0-377E-254C-9E48-1A1536FC0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0183" y="1306283"/>
              <a:ext cx="1066800" cy="1066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3C6979E-E387-DE41-9868-B24C60274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7737" y="3108828"/>
              <a:ext cx="899160" cy="8991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F54D68F-C4DE-4148-9BC1-83B6D90FB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1501" y="2036186"/>
              <a:ext cx="1078992" cy="1078992"/>
            </a:xfrm>
            <a:prstGeom prst="rect">
              <a:avLst/>
            </a:prstGeom>
          </p:spPr>
        </p:pic>
        <p:pic>
          <p:nvPicPr>
            <p:cNvPr id="16" name="Picture 15" descr="Photo.png">
              <a:extLst>
                <a:ext uri="{FF2B5EF4-FFF2-40B4-BE49-F238E27FC236}">
                  <a16:creationId xmlns:a16="http://schemas.microsoft.com/office/drawing/2014/main" id="{FB0857B5-7C84-FE4A-A951-2F89FA92D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621" y="1134618"/>
              <a:ext cx="3602736" cy="2874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321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2" y="369"/>
            <a:ext cx="9138285" cy="514350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04000" y="1584000"/>
            <a:ext cx="4102100" cy="4709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300" b="1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IE" dirty="0"/>
              <a:t>Divider Slide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0" y="2160000"/>
            <a:ext cx="4102100" cy="18773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baseline="0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marL="0" indent="0">
              <a:buNone/>
            </a:pPr>
            <a:r>
              <a:rPr lang="en-IE" sz="1600" dirty="0"/>
              <a:t>Headline set in 33pt Calibri Bold. Body copy set in 16pt Calibri, range left.</a:t>
            </a:r>
          </a:p>
        </p:txBody>
      </p:sp>
    </p:spTree>
    <p:extLst>
      <p:ext uri="{BB962C8B-B14F-4D97-AF65-F5344CB8AC3E}">
        <p14:creationId xmlns:p14="http://schemas.microsoft.com/office/powerpoint/2010/main" val="69965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04000" y="2160000"/>
            <a:ext cx="4102100" cy="18773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marL="0" indent="0">
              <a:buNone/>
            </a:pPr>
            <a:r>
              <a:rPr lang="en-IE" sz="1600" dirty="0"/>
              <a:t>Headline set in 33pt Calibri Bold. Body copy set in 16pt Calibri, range left.</a:t>
            </a:r>
          </a:p>
          <a:p>
            <a:pPr marL="0" indent="0">
              <a:buNone/>
            </a:pPr>
            <a:endParaRPr lang="en-IE" sz="1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197ADC0-421C-2B42-8A18-358AAA4D57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584000"/>
            <a:ext cx="4102100" cy="5060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1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 Slide</a:t>
            </a:r>
          </a:p>
        </p:txBody>
      </p:sp>
    </p:spTree>
    <p:extLst>
      <p:ext uri="{BB962C8B-B14F-4D97-AF65-F5344CB8AC3E}">
        <p14:creationId xmlns:p14="http://schemas.microsoft.com/office/powerpoint/2010/main" val="169539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6717" y="1584000"/>
            <a:ext cx="4102100" cy="18773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marL="0" indent="0">
              <a:buNone/>
            </a:pPr>
            <a:r>
              <a:rPr lang="en-IE" sz="1600" dirty="0"/>
              <a:t>Headline set in 33pt Calibri Bold. Body copy set in 16pt Calibri, range left.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670201-9FBE-F647-9CE1-10FC565FCB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584000"/>
            <a:ext cx="4102100" cy="5060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1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 Slide</a:t>
            </a:r>
          </a:p>
        </p:txBody>
      </p:sp>
    </p:spTree>
    <p:extLst>
      <p:ext uri="{BB962C8B-B14F-4D97-AF65-F5344CB8AC3E}">
        <p14:creationId xmlns:p14="http://schemas.microsoft.com/office/powerpoint/2010/main" val="401192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189538" y="182880"/>
            <a:ext cx="3771900" cy="42317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2160000"/>
            <a:ext cx="4102100" cy="187735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smtClean="0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marL="0" indent="0">
              <a:buNone/>
            </a:pPr>
            <a:r>
              <a:rPr lang="en-IE" sz="1600" dirty="0"/>
              <a:t>Headline set in 33pt Calibri Bold. Body copy set in 16pt Calibri, range left.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0DCE100-35C4-E949-A414-EBA784A9B1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584000"/>
            <a:ext cx="4102100" cy="5060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1">
                <a:solidFill>
                  <a:schemeClr val="accent6"/>
                </a:solidFill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 Slide</a:t>
            </a:r>
          </a:p>
        </p:txBody>
      </p:sp>
    </p:spTree>
    <p:extLst>
      <p:ext uri="{BB962C8B-B14F-4D97-AF65-F5344CB8AC3E}">
        <p14:creationId xmlns:p14="http://schemas.microsoft.com/office/powerpoint/2010/main" val="185954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D3C45-6DA7-2940-9672-2B63BDAD6CE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382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3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1" r:id="rId2"/>
    <p:sldLayoutId id="2147483673" r:id="rId3"/>
    <p:sldLayoutId id="2147483722" r:id="rId4"/>
    <p:sldLayoutId id="2147483724" r:id="rId5"/>
    <p:sldLayoutId id="2147483714" r:id="rId6"/>
    <p:sldLayoutId id="2147483723" r:id="rId7"/>
    <p:sldLayoutId id="2147483725" r:id="rId8"/>
    <p:sldLayoutId id="2147483717" r:id="rId9"/>
    <p:sldLayoutId id="2147483726" r:id="rId10"/>
    <p:sldLayoutId id="21474837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intranet/" TargetMode="External"/><Relationship Id="rId3" Type="http://schemas.openxmlformats.org/officeDocument/2006/relationships/hyperlink" Target="http://intranet/Media/?t=Media%20Articles" TargetMode="External"/><Relationship Id="rId7" Type="http://schemas.openxmlformats.org/officeDocument/2006/relationships/hyperlink" Target="http://intranet/Media/Admin/Inde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tenders.gov.ie/" TargetMode="External"/><Relationship Id="rId11" Type="http://schemas.openxmlformats.org/officeDocument/2006/relationships/image" Target="../media/image27.emf"/><Relationship Id="rId5" Type="http://schemas.openxmlformats.org/officeDocument/2006/relationships/hyperlink" Target="http://intranet/Media/?t=Public%20Notices" TargetMode="External"/><Relationship Id="rId10" Type="http://schemas.openxmlformats.org/officeDocument/2006/relationships/image" Target="../media/image26.emf"/><Relationship Id="rId4" Type="http://schemas.openxmlformats.org/officeDocument/2006/relationships/hyperlink" Target="http://intranet/Media/?t=Press%20Releases" TargetMode="Externa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E833642-D636-384F-9AD7-C323876C3464}"/>
              </a:ext>
            </a:extLst>
          </p:cNvPr>
          <p:cNvGrpSpPr/>
          <p:nvPr/>
        </p:nvGrpSpPr>
        <p:grpSpPr>
          <a:xfrm>
            <a:off x="4572000" y="1278119"/>
            <a:ext cx="3671350" cy="2884794"/>
            <a:chOff x="2903621" y="1260741"/>
            <a:chExt cx="3962100" cy="31132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113B9A-1F0E-5F4B-A30F-F0766C993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1545" y="3115178"/>
              <a:ext cx="1258824" cy="12588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B294D2-2132-DA40-9270-D0C8113E4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6897" y="2380703"/>
              <a:ext cx="1258824" cy="12588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ABCC3C-0D5A-E143-85B0-45C8BBD80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0183" y="1306283"/>
              <a:ext cx="1066800" cy="1066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644EC5-3055-324B-ADCB-0FFFC634D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7737" y="3108828"/>
              <a:ext cx="899160" cy="8991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D0D1F7-C4F5-7F4A-90A3-848E4F0D3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1501" y="2036186"/>
              <a:ext cx="1078992" cy="1078992"/>
            </a:xfrm>
            <a:prstGeom prst="rect">
              <a:avLst/>
            </a:prstGeom>
          </p:spPr>
        </p:pic>
        <p:pic>
          <p:nvPicPr>
            <p:cNvPr id="9" name="Picture 8" descr="Photo.png">
              <a:extLst>
                <a:ext uri="{FF2B5EF4-FFF2-40B4-BE49-F238E27FC236}">
                  <a16:creationId xmlns:a16="http://schemas.microsoft.com/office/drawing/2014/main" id="{AC1B72C7-7DB4-7246-9F3D-42FC0EB0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621" y="1260741"/>
              <a:ext cx="3602736" cy="2874265"/>
            </a:xfrm>
            <a:prstGeom prst="rect">
              <a:avLst/>
            </a:prstGeom>
          </p:spPr>
        </p:pic>
      </p:grp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E4379D1-CB0C-4849-B54D-6BAB587F6939}"/>
              </a:ext>
            </a:extLst>
          </p:cNvPr>
          <p:cNvSpPr txBox="1">
            <a:spLocks/>
          </p:cNvSpPr>
          <p:nvPr/>
        </p:nvSpPr>
        <p:spPr>
          <a:xfrm>
            <a:off x="593377" y="1596231"/>
            <a:ext cx="4102100" cy="195103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E" dirty="0"/>
              <a:t>Local Enterprise Office</a:t>
            </a:r>
          </a:p>
          <a:p>
            <a:pPr>
              <a:defRPr/>
            </a:pPr>
            <a:r>
              <a:rPr lang="en-IE" dirty="0"/>
              <a:t>South Dublin </a:t>
            </a:r>
          </a:p>
          <a:p>
            <a:pPr>
              <a:defRPr/>
            </a:pPr>
            <a:r>
              <a:rPr lang="en-IE" dirty="0"/>
              <a:t>Response to the</a:t>
            </a:r>
          </a:p>
          <a:p>
            <a:pPr>
              <a:defRPr/>
            </a:pPr>
            <a:r>
              <a:rPr lang="en-IE" dirty="0"/>
              <a:t>COVID-19 Pandemic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B0F025D1-5B7D-42DF-A53A-986C5DAEF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9" y="355295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B04E7D-163E-4CA9-B274-08990900DD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9463" y="223261"/>
            <a:ext cx="1491542" cy="9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0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F62EDD-9C3B-4336-B24B-FE194945ED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5117" y="212706"/>
            <a:ext cx="4102100" cy="903713"/>
          </a:xfrm>
        </p:spPr>
        <p:txBody>
          <a:bodyPr/>
          <a:lstStyle/>
          <a:p>
            <a:r>
              <a:rPr lang="en-US" sz="2800" b="1" dirty="0">
                <a:solidFill>
                  <a:srgbClr val="FF3399"/>
                </a:solidFill>
              </a:rPr>
              <a:t>Expansion of the</a:t>
            </a:r>
            <a:br>
              <a:rPr lang="en-US" sz="2800" b="1" dirty="0">
                <a:solidFill>
                  <a:srgbClr val="FF3399"/>
                </a:solidFill>
              </a:rPr>
            </a:br>
            <a:r>
              <a:rPr lang="en-US" sz="2800" b="1" dirty="0">
                <a:solidFill>
                  <a:srgbClr val="FF3399"/>
                </a:solidFill>
              </a:rPr>
              <a:t>TOV Scheme</a:t>
            </a: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E029A-7459-4C3B-99E0-17164C4C9A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584000"/>
            <a:ext cx="8023312" cy="506057"/>
          </a:xfrm>
        </p:spPr>
        <p:txBody>
          <a:bodyPr/>
          <a:lstStyle/>
          <a:p>
            <a:r>
              <a:rPr lang="en-IE" sz="2400" dirty="0"/>
              <a:t>Additional Workshops organised –  now running weekly in South Dublin  ( 5 held during March / April) with almost 300 attendees </a:t>
            </a:r>
          </a:p>
          <a:p>
            <a:r>
              <a:rPr lang="en-IE" sz="2400" dirty="0"/>
              <a:t>Plus availability on additional Open National ‘TOV Workshops’</a:t>
            </a:r>
          </a:p>
          <a:p>
            <a:r>
              <a:rPr lang="en-IE" sz="2400" dirty="0"/>
              <a:t>Formal Applications for TOVs have significantly increased </a:t>
            </a:r>
            <a:r>
              <a:rPr lang="en-IE" dirty="0"/>
              <a:t>– </a:t>
            </a:r>
            <a:endParaRPr lang="en-IE" sz="2400" dirty="0"/>
          </a:p>
          <a:p>
            <a:r>
              <a:rPr lang="en-IE" sz="1800" dirty="0"/>
              <a:t>In excess of 50 Formal Applications approved / in process for approval currently </a:t>
            </a:r>
          </a:p>
          <a:p>
            <a:endParaRPr lang="en-IE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E42339-1A73-4165-A5FE-0F7BF22011C2}"/>
              </a:ext>
            </a:extLst>
          </p:cNvPr>
          <p:cNvSpPr/>
          <p:nvPr/>
        </p:nvSpPr>
        <p:spPr>
          <a:xfrm>
            <a:off x="425302" y="3798989"/>
            <a:ext cx="4684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/>
              <a:t>(Average approvals annually – 50)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20B759A-3E04-473E-A10D-7EEBB81E7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17" y="4133957"/>
            <a:ext cx="1700919" cy="7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284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20877" y="1596257"/>
            <a:ext cx="4960969" cy="980315"/>
          </a:xfrm>
        </p:spPr>
        <p:txBody>
          <a:bodyPr/>
          <a:lstStyle/>
          <a:p>
            <a:r>
              <a:rPr lang="en-US" dirty="0"/>
              <a:t>Online Training </a:t>
            </a:r>
            <a:br>
              <a:rPr lang="en-US" dirty="0"/>
            </a:br>
            <a:r>
              <a:rPr lang="en-US" dirty="0"/>
              <a:t>&amp; Mentoring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39982A-B21F-4ED0-B767-AB65B960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525" y="1036999"/>
            <a:ext cx="2685446" cy="2676022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23987F66-8806-42A3-97D6-12F68C8F5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9" y="355295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C252D6-7EBC-4DE3-A229-E0F1CA764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932" y="219570"/>
            <a:ext cx="1550887" cy="10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2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04000" y="1604625"/>
            <a:ext cx="7039800" cy="4709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6"/>
                </a:solidFill>
              </a:rPr>
              <a:t>Cash Management in a Crisis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41505" y="2160000"/>
            <a:ext cx="4102100" cy="18773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2-hour sessions over 5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cohorts (16 max) to keep sessions interactive and relevant to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Topics include: </a:t>
            </a:r>
            <a:r>
              <a:rPr lang="en-GB" dirty="0"/>
              <a:t>managing debtors and creditors sensibly</a:t>
            </a:r>
            <a:r>
              <a:rPr lang="en-US" dirty="0"/>
              <a:t>; </a:t>
            </a:r>
            <a:r>
              <a:rPr lang="en-GB" dirty="0"/>
              <a:t>funding options available to SMEs during the crisis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F5DC64-DFCC-4D32-9620-BC298830E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56" y="1491613"/>
            <a:ext cx="3703932" cy="2607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17EE62-276E-40A9-974C-CD7DE49DC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932" y="219570"/>
            <a:ext cx="1550887" cy="10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9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04000" y="1604625"/>
            <a:ext cx="7039800" cy="4709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6"/>
                </a:solidFill>
              </a:rPr>
              <a:t>Leading Your Business Through COVID-19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41503" y="2160000"/>
            <a:ext cx="4102100" cy="18773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2-hour sessions over 5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cohorts (16 max) to keep sessions interactive and relevant to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Topics include: creativity and problem solving; scenario planning your finances; l</a:t>
            </a:r>
            <a:r>
              <a:rPr lang="en-GB" dirty="0" err="1"/>
              <a:t>eading</a:t>
            </a:r>
            <a:r>
              <a:rPr lang="en-GB" dirty="0"/>
              <a:t> yourself and others well</a:t>
            </a: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A11618A-85DC-443A-AFB7-9CDD5104C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9" y="355295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A9EC37-F1DC-42F6-BBB1-786A66AED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932" y="219570"/>
            <a:ext cx="1550887" cy="10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0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04000" y="1604625"/>
            <a:ext cx="7039800" cy="4709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6"/>
                </a:solidFill>
              </a:rPr>
              <a:t>Other Online </a:t>
            </a:r>
            <a:r>
              <a:rPr lang="en-US" sz="2800" b="1" dirty="0" err="1">
                <a:solidFill>
                  <a:schemeClr val="accent6"/>
                </a:solidFill>
              </a:rPr>
              <a:t>Programmes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41503" y="2160000"/>
            <a:ext cx="4102100" cy="18773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Virtual 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Selling Online / Moving your business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Lean Workplace </a:t>
            </a:r>
            <a:r>
              <a:rPr lang="en-US" dirty="0" err="1"/>
              <a:t>Organisation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Webinars in topics such as remote working and video conferencing tools for SMEs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Online 1-1 mentoring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0E9114F-BF3E-4296-BFA9-7D2B5627C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9" y="355295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B2E5A-4B1E-485B-89FF-34FA456FD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625" y="1133822"/>
            <a:ext cx="3437375" cy="24191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91687-C25E-4341-8DE6-E16A55C5C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932" y="219570"/>
            <a:ext cx="1550887" cy="10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76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93377" y="1599865"/>
            <a:ext cx="6626022" cy="1178518"/>
          </a:xfrm>
        </p:spPr>
        <p:txBody>
          <a:bodyPr/>
          <a:lstStyle/>
          <a:p>
            <a:pPr algn="just"/>
            <a:r>
              <a:rPr lang="en-US" dirty="0"/>
              <a:t>Local Enterprise Office – South Dublin</a:t>
            </a:r>
          </a:p>
          <a:p>
            <a:pPr algn="just"/>
            <a:r>
              <a:rPr lang="en-US" dirty="0"/>
              <a:t>Communications……………………..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3ADE74-D3B3-45C3-8A73-AFE282146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9" y="355295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DB3D5-7DCD-49F9-BC94-74D8B14B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012" y="276763"/>
            <a:ext cx="1537481" cy="100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71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CB790-5458-442B-B0FE-74DDF9725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52" y="2049136"/>
            <a:ext cx="2674016" cy="1882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F2318-00F8-41E7-ADD6-7246AB868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659" y="-77118"/>
            <a:ext cx="3437375" cy="2419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0A0D40-5120-4886-AF62-CFC7885FF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98" y="2193081"/>
            <a:ext cx="3863550" cy="2719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504418-D8AB-4789-8C5F-0C43269C8C77}"/>
              </a:ext>
            </a:extLst>
          </p:cNvPr>
          <p:cNvSpPr txBox="1"/>
          <p:nvPr/>
        </p:nvSpPr>
        <p:spPr>
          <a:xfrm>
            <a:off x="352540" y="1410159"/>
            <a:ext cx="2159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070C0"/>
                </a:solidFill>
              </a:rPr>
              <a:t>LOCAL NEWSPAPER ADVERTISING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C71F2-CF00-4FEC-95AB-84F56CE13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847" y="1132448"/>
            <a:ext cx="1550887" cy="10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80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D74E2-D50C-47E8-B67A-60D1C65CEF8B}"/>
              </a:ext>
            </a:extLst>
          </p:cNvPr>
          <p:cNvSpPr txBox="1"/>
          <p:nvPr/>
        </p:nvSpPr>
        <p:spPr>
          <a:xfrm>
            <a:off x="4114799" y="2115879"/>
            <a:ext cx="142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PRESS COVERAGE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C61A8BA-16C0-4581-9159-4E870A901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9" y="3424997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313E33-7C1B-448E-AC2A-2082093C8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767" y="724395"/>
            <a:ext cx="6096528" cy="3429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69F16B-EC75-4769-B1F0-632839FE40EC}"/>
              </a:ext>
            </a:extLst>
          </p:cNvPr>
          <p:cNvSpPr txBox="1"/>
          <p:nvPr/>
        </p:nvSpPr>
        <p:spPr>
          <a:xfrm>
            <a:off x="3273552" y="347472"/>
            <a:ext cx="367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National Client Focused Campaign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385C8-890A-4C7C-96CD-C21FA8CEC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295" y="1752760"/>
            <a:ext cx="1550887" cy="10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69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1CED7-0B7B-4EFD-948F-1182AC24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736" y="857101"/>
            <a:ext cx="6096528" cy="3429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800831-51DD-4795-829A-5619774AE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3376"/>
            <a:ext cx="1550887" cy="10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78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8B1031-BE77-4763-B2A2-E6FCA68B5E03}"/>
              </a:ext>
            </a:extLst>
          </p:cNvPr>
          <p:cNvSpPr/>
          <p:nvPr/>
        </p:nvSpPr>
        <p:spPr>
          <a:xfrm>
            <a:off x="274320" y="2194560"/>
            <a:ext cx="23794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E" sz="16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IE" sz="1600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Echo  </a:t>
            </a:r>
          </a:p>
          <a:p>
            <a:pPr>
              <a:spcAft>
                <a:spcPts val="0"/>
              </a:spcAft>
            </a:pPr>
            <a:r>
              <a:rPr lang="en-IE" sz="1600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Weekly Articles / Press Releases on Support for Business                                                                               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On-line Business Journals   </a:t>
            </a:r>
            <a:r>
              <a:rPr lang="en-GB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    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     </a:t>
            </a:r>
            <a:endParaRPr lang="en-IE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6B46E10-6050-405E-AB6F-594AECFF8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264" y="-8424797"/>
            <a:ext cx="3755459" cy="1800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6699CC"/>
                </a:solidFill>
                <a:effectLst/>
                <a:latin typeface="Arial" panose="020B0604020202020204" pitchFamily="34" charset="0"/>
              </a:rPr>
              <a:t>Media Articles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3"/>
              </a:rPr>
              <a:t>Media Articles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4"/>
              </a:rPr>
              <a:t>Press Releases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5"/>
              </a:rPr>
              <a:t>Public Notices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Tenders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/>
              </a:rPr>
              <a:t>Admin</a:t>
            </a:r>
            <a:endParaRPr kumimoji="0" lang="en-US" altLang="en-US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8"/>
              </a:rPr>
              <a:t>Intranet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1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Major expansion of support for businesses impacted by Covid 19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Return to List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28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Documents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6F39412-3D86-429E-9158-0D38135F1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181" y="2571750"/>
            <a:ext cx="3250819" cy="185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4FD521-31AE-46C2-8DB8-61197AEE89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0212" y="512064"/>
            <a:ext cx="5743575" cy="2092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511B0E-D6E1-46CC-BA43-4A60CB7105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4655" y="2684319"/>
            <a:ext cx="2120526" cy="162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95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93377" y="1599865"/>
            <a:ext cx="4068001" cy="1178518"/>
          </a:xfrm>
        </p:spPr>
        <p:txBody>
          <a:bodyPr/>
          <a:lstStyle/>
          <a:p>
            <a:pPr algn="just"/>
            <a:r>
              <a:rPr lang="en-US" dirty="0"/>
              <a:t>Local Enterprise Office</a:t>
            </a:r>
          </a:p>
          <a:p>
            <a:pPr algn="just"/>
            <a:r>
              <a:rPr lang="en-US" dirty="0"/>
              <a:t>Supports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B651F2-6434-4036-B2B8-174AA4FA8EE8}"/>
              </a:ext>
            </a:extLst>
          </p:cNvPr>
          <p:cNvGrpSpPr/>
          <p:nvPr/>
        </p:nvGrpSpPr>
        <p:grpSpPr>
          <a:xfrm>
            <a:off x="4418835" y="1276087"/>
            <a:ext cx="3719932" cy="3041389"/>
            <a:chOff x="2903621" y="1134618"/>
            <a:chExt cx="3962100" cy="32393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C65DDC-AAA4-4C2F-BABF-EACC4D7D4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1545" y="3115178"/>
              <a:ext cx="1258824" cy="12588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F42D0B-1B6E-476C-96D7-68EE6390C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6897" y="2380703"/>
              <a:ext cx="1258824" cy="12588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A12D97-5376-4E41-A525-D770CAF48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0183" y="1306283"/>
              <a:ext cx="1066800" cy="1066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E9B151-21B1-4FC1-84FD-921507208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7737" y="3108828"/>
              <a:ext cx="899160" cy="8991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345C32-D49F-4DEA-99A2-7B4928F7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1501" y="2036186"/>
              <a:ext cx="1078992" cy="1078992"/>
            </a:xfrm>
            <a:prstGeom prst="rect">
              <a:avLst/>
            </a:prstGeom>
          </p:spPr>
        </p:pic>
        <p:pic>
          <p:nvPicPr>
            <p:cNvPr id="13" name="Picture 12" descr="Photo.png">
              <a:extLst>
                <a:ext uri="{FF2B5EF4-FFF2-40B4-BE49-F238E27FC236}">
                  <a16:creationId xmlns:a16="http://schemas.microsoft.com/office/drawing/2014/main" id="{AB510D6B-505B-413A-8B54-8FF49EFC9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621" y="1134618"/>
              <a:ext cx="3602736" cy="2874264"/>
            </a:xfrm>
            <a:prstGeom prst="rect">
              <a:avLst/>
            </a:prstGeom>
          </p:spPr>
        </p:pic>
      </p:grpSp>
      <p:pic>
        <p:nvPicPr>
          <p:cNvPr id="14" name="Picture 1">
            <a:extLst>
              <a:ext uri="{FF2B5EF4-FFF2-40B4-BE49-F238E27FC236}">
                <a16:creationId xmlns:a16="http://schemas.microsoft.com/office/drawing/2014/main" id="{9839CC21-D181-43EB-B64D-A031B58AF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9" y="355295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095281-A3D0-45AA-8A74-85F64DFD1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377" y="179029"/>
            <a:ext cx="1508688" cy="9854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2A39B2-2427-4BF8-ADCD-C2FED800D181}"/>
              </a:ext>
            </a:extLst>
          </p:cNvPr>
          <p:cNvSpPr/>
          <p:nvPr/>
        </p:nvSpPr>
        <p:spPr>
          <a:xfrm>
            <a:off x="519551" y="2870536"/>
            <a:ext cx="410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https://www.localenterprise.ie/response/</a:t>
            </a:r>
          </a:p>
        </p:txBody>
      </p:sp>
    </p:spTree>
    <p:extLst>
      <p:ext uri="{BB962C8B-B14F-4D97-AF65-F5344CB8AC3E}">
        <p14:creationId xmlns:p14="http://schemas.microsoft.com/office/powerpoint/2010/main" val="447822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9EB3BD-00A8-4FBB-A6F6-8AF6188D97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IE" dirty="0"/>
              <a:t>Thank You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AED04-823A-4AFF-9F3E-C7EA2B19D5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endParaRPr lang="en-IE" dirty="0"/>
          </a:p>
          <a:p>
            <a:pPr algn="ctr"/>
            <a:endParaRPr lang="en-IE" dirty="0"/>
          </a:p>
          <a:p>
            <a:pPr algn="ctr"/>
            <a:r>
              <a:rPr lang="en-IE" dirty="0"/>
              <a:t>Tom Rooney</a:t>
            </a:r>
          </a:p>
          <a:p>
            <a:pPr algn="ctr"/>
            <a:r>
              <a:rPr lang="en-IE" dirty="0"/>
              <a:t>Head of Enterprise – LEO South Dublin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ABBE676-493B-4AD4-BDC5-AC5BA3206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9" y="355295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D82315-3E99-468F-BCDE-D9EB85648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823" y="327928"/>
            <a:ext cx="1679544" cy="109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4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1999" y="2571750"/>
            <a:ext cx="4102100" cy="18773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Comprehensive list detailing all Local Enterprise Office supports available to SMEs during the emergency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BCV / TOV / MFI Loans / Financial Grants / Training &amp; Mentoring / LEAN for Micro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to download from the Local Enterprise Office Response site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1DB6C0-20F0-43A8-8DEB-B18FD3D62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1761">
            <a:off x="2279388" y="1451738"/>
            <a:ext cx="1894585" cy="2722553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6D68B2-6EF7-42B5-A2D5-12CADBB8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4874">
            <a:off x="558745" y="1521893"/>
            <a:ext cx="1788763" cy="258274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7F8459-0A02-43F7-B52A-438B9F3224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1374" y="1596188"/>
            <a:ext cx="4156817" cy="506057"/>
          </a:xfrm>
        </p:spPr>
        <p:txBody>
          <a:bodyPr/>
          <a:lstStyle/>
          <a:p>
            <a:r>
              <a:rPr lang="en-IE" dirty="0"/>
              <a:t>Local Enterprise Office Supports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C7B60E9-F24F-4900-9C0F-F48B8243B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321" y="3677533"/>
            <a:ext cx="1572815" cy="73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15CC5D-314F-4321-AE4E-C3B77404DDE7}"/>
              </a:ext>
            </a:extLst>
          </p:cNvPr>
          <p:cNvSpPr/>
          <p:nvPr/>
        </p:nvSpPr>
        <p:spPr>
          <a:xfrm>
            <a:off x="2775098" y="478682"/>
            <a:ext cx="4253023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https://www.localenterprise.ie/response/</a:t>
            </a:r>
          </a:p>
        </p:txBody>
      </p:sp>
    </p:spTree>
    <p:extLst>
      <p:ext uri="{BB962C8B-B14F-4D97-AF65-F5344CB8AC3E}">
        <p14:creationId xmlns:p14="http://schemas.microsoft.com/office/powerpoint/2010/main" val="34698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07127" y="1599866"/>
            <a:ext cx="4960969" cy="470987"/>
          </a:xfrm>
        </p:spPr>
        <p:txBody>
          <a:bodyPr/>
          <a:lstStyle/>
          <a:p>
            <a:r>
              <a:rPr lang="en-US" dirty="0"/>
              <a:t>Business Continuity </a:t>
            </a:r>
            <a:br>
              <a:rPr lang="en-US" dirty="0"/>
            </a:br>
            <a:r>
              <a:rPr lang="en-US" dirty="0"/>
              <a:t>Voucher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696B1D-71AD-1E4B-89EA-F8FA32C5B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254" y="1000950"/>
            <a:ext cx="2642900" cy="264290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E4FC4CA3-AA73-4353-B255-608174912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9" y="355295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78D03-91F1-4356-AC81-93B92D23E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548" y="203349"/>
            <a:ext cx="1594885" cy="10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83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03999" y="1549625"/>
            <a:ext cx="5160995" cy="4709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300" b="1" dirty="0">
                <a:solidFill>
                  <a:schemeClr val="accent6"/>
                </a:solidFill>
              </a:rPr>
              <a:t>Business Continuity Voucher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41504" y="2160000"/>
            <a:ext cx="4102100" cy="18773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Worth up to €2,500 in 3</a:t>
            </a:r>
            <a:r>
              <a:rPr lang="en-GB" baseline="30000" dirty="0"/>
              <a:t>rd</a:t>
            </a:r>
            <a:r>
              <a:rPr lang="en-GB" dirty="0"/>
              <a:t> party </a:t>
            </a:r>
            <a:br>
              <a:rPr lang="en-GB" dirty="0"/>
            </a:br>
            <a:r>
              <a:rPr lang="en-GB" dirty="0"/>
              <a:t>consultancy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Designed for businesses across every sector that employ up to 50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Make informed decisions about what immediate measures and remedial actions should be taken, to protect staff and 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D89A8E7-AE55-46DA-ADF2-4B7D264BC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9" y="355295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37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13D17F8-1C22-484D-A24B-BCA5408CCF41}"/>
              </a:ext>
            </a:extLst>
          </p:cNvPr>
          <p:cNvSpPr txBox="1">
            <a:spLocks/>
          </p:cNvSpPr>
          <p:nvPr/>
        </p:nvSpPr>
        <p:spPr bwMode="auto">
          <a:xfrm>
            <a:off x="463248" y="1604725"/>
            <a:ext cx="3121200" cy="249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474747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1700">
                <a:solidFill>
                  <a:srgbClr val="474747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719138" indent="-228600">
              <a:spcBef>
                <a:spcPct val="20000"/>
              </a:spcBef>
              <a:buFont typeface="Lucida Grande"/>
              <a:buChar char="﹣"/>
              <a:defRPr sz="1600">
                <a:solidFill>
                  <a:srgbClr val="474747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250825" indent="615950">
              <a:spcBef>
                <a:spcPct val="20000"/>
              </a:spcBef>
              <a:defRPr sz="1400">
                <a:solidFill>
                  <a:srgbClr val="0089C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4pPr>
            <a:lvl5pPr marL="1331913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rgbClr val="0089C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5pPr>
            <a:lvl6pPr marL="178911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0089C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6pPr>
            <a:lvl7pPr marL="224631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0089C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7pPr>
            <a:lvl8pPr marL="270351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0089C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8pPr>
            <a:lvl9pPr marL="3160713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0089C3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IE" altLang="en-US" sz="2400" dirty="0">
                <a:solidFill>
                  <a:srgbClr val="002060"/>
                </a:solidFill>
              </a:rPr>
              <a:t>Applications to 10</a:t>
            </a:r>
            <a:r>
              <a:rPr lang="en-IE" altLang="en-US" sz="2400" baseline="30000" dirty="0">
                <a:solidFill>
                  <a:srgbClr val="002060"/>
                </a:solidFill>
              </a:rPr>
              <a:t>th</a:t>
            </a:r>
            <a:r>
              <a:rPr lang="en-IE" altLang="en-US" sz="2400" dirty="0">
                <a:solidFill>
                  <a:srgbClr val="002060"/>
                </a:solidFill>
              </a:rPr>
              <a:t> May excess 360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IE" altLang="en-US" sz="2400" dirty="0">
                <a:solidFill>
                  <a:srgbClr val="002060"/>
                </a:solidFill>
              </a:rPr>
              <a:t>Approval rate 90%</a:t>
            </a:r>
          </a:p>
          <a:p>
            <a:pPr marL="457200" indent="-45720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IE" altLang="en-US" sz="2400" dirty="0">
                <a:solidFill>
                  <a:srgbClr val="002060"/>
                </a:solidFill>
              </a:rPr>
              <a:t>Support for Financial Planning / support key concern</a:t>
            </a:r>
          </a:p>
        </p:txBody>
      </p:sp>
      <p:graphicFrame>
        <p:nvGraphicFramePr>
          <p:cNvPr id="20483" name="Chart 3">
            <a:extLst>
              <a:ext uri="{FF2B5EF4-FFF2-40B4-BE49-F238E27FC236}">
                <a16:creationId xmlns:a16="http://schemas.microsoft.com/office/drawing/2014/main" id="{CD60FDE9-ED2C-42C9-A26B-5F6C474F33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003905"/>
              </p:ext>
            </p:extLst>
          </p:nvPr>
        </p:nvGraphicFramePr>
        <p:xfrm>
          <a:off x="3986784" y="1133856"/>
          <a:ext cx="4693968" cy="3181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hart" r:id="rId3" imgW="7449958" imgH="4639458" progId="Excel.Chart.8">
                  <p:embed/>
                </p:oleObj>
              </mc:Choice>
              <mc:Fallback>
                <p:oleObj name="Chart" r:id="rId3" imgW="7449958" imgH="4639458" progId="Excel.Chart.8">
                  <p:embed/>
                  <p:pic>
                    <p:nvPicPr>
                      <p:cNvPr id="20483" name="Chart 3">
                        <a:extLst>
                          <a:ext uri="{FF2B5EF4-FFF2-40B4-BE49-F238E27FC236}">
                            <a16:creationId xmlns:a16="http://schemas.microsoft.com/office/drawing/2014/main" id="{CD60FDE9-ED2C-42C9-A26B-5F6C474F33F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6784" y="1133856"/>
                        <a:ext cx="4693968" cy="31812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7D56FF9-1EC5-4113-BBB5-702C4C1B3844}"/>
              </a:ext>
            </a:extLst>
          </p:cNvPr>
          <p:cNvSpPr txBox="1"/>
          <p:nvPr/>
        </p:nvSpPr>
        <p:spPr>
          <a:xfrm>
            <a:off x="2578608" y="446270"/>
            <a:ext cx="486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Business Continuity Application Applications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3E27A1F3-FFF6-4812-8923-4C566CB77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085" y="141685"/>
            <a:ext cx="5724525" cy="615553"/>
          </a:xfrm>
        </p:spPr>
        <p:txBody>
          <a:bodyPr anchor="b"/>
          <a:lstStyle/>
          <a:p>
            <a:pPr algn="ctr"/>
            <a:r>
              <a:rPr lang="en-GB" altLang="en-US" sz="2400" dirty="0">
                <a:solidFill>
                  <a:srgbClr val="002060"/>
                </a:solidFill>
              </a:rPr>
              <a:t>Breakdown of Applications by Sector</a:t>
            </a:r>
            <a:endParaRPr lang="en-IE" altLang="en-US" sz="2400" dirty="0">
              <a:solidFill>
                <a:schemeClr val="accent1"/>
              </a:solidFill>
            </a:endParaRPr>
          </a:p>
        </p:txBody>
      </p:sp>
      <p:graphicFrame>
        <p:nvGraphicFramePr>
          <p:cNvPr id="21507" name="Chart 4">
            <a:extLst>
              <a:ext uri="{FF2B5EF4-FFF2-40B4-BE49-F238E27FC236}">
                <a16:creationId xmlns:a16="http://schemas.microsoft.com/office/drawing/2014/main" id="{E2C6C4F0-045F-42A0-989C-5DEDD4D4B1F9}"/>
              </a:ext>
            </a:extLst>
          </p:cNvPr>
          <p:cNvGraphicFramePr>
            <a:graphicFrameLocks/>
          </p:cNvGraphicFramePr>
          <p:nvPr/>
        </p:nvGraphicFramePr>
        <p:xfrm>
          <a:off x="1833562" y="1116806"/>
          <a:ext cx="5530454" cy="349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Chart" r:id="rId3" imgW="7376799" imgH="4657748" progId="Excel.Chart.8">
                  <p:embed/>
                </p:oleObj>
              </mc:Choice>
              <mc:Fallback>
                <p:oleObj name="Chart" r:id="rId3" imgW="7376799" imgH="4657748" progId="Excel.Chart.8">
                  <p:embed/>
                  <p:pic>
                    <p:nvPicPr>
                      <p:cNvPr id="21507" name="Chart 4">
                        <a:extLst>
                          <a:ext uri="{FF2B5EF4-FFF2-40B4-BE49-F238E27FC236}">
                            <a16:creationId xmlns:a16="http://schemas.microsoft.com/office/drawing/2014/main" id="{E2C6C4F0-045F-42A0-989C-5DEDD4D4B1F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2" y="1116806"/>
                        <a:ext cx="5530454" cy="349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00251" y="1599866"/>
            <a:ext cx="4960969" cy="470987"/>
          </a:xfrm>
        </p:spPr>
        <p:txBody>
          <a:bodyPr/>
          <a:lstStyle/>
          <a:p>
            <a:r>
              <a:rPr lang="en-US" dirty="0"/>
              <a:t>Trading Online </a:t>
            </a:r>
            <a:br>
              <a:rPr lang="en-US" dirty="0"/>
            </a:br>
            <a:r>
              <a:rPr lang="en-US" dirty="0"/>
              <a:t>Voucher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BA23B-ED59-F044-9205-26E5A9444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105" y="1093983"/>
            <a:ext cx="2502221" cy="2502221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B19E7492-BB9C-4FC4-9076-19F359E14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399" y="355295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DE0B4D-FCBE-4E86-A5B3-BA1DF4803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352" y="249866"/>
            <a:ext cx="1522081" cy="99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20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464109" y="1549625"/>
            <a:ext cx="3934650" cy="4709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300" b="1" dirty="0">
                <a:solidFill>
                  <a:schemeClr val="accent6"/>
                </a:solidFill>
              </a:rPr>
              <a:t>Expansion of the</a:t>
            </a:r>
            <a:br>
              <a:rPr lang="en-US" sz="3300" b="1" dirty="0">
                <a:solidFill>
                  <a:schemeClr val="accent6"/>
                </a:solidFill>
              </a:rPr>
            </a:br>
            <a:r>
              <a:rPr lang="en-US" sz="3300" b="1" dirty="0">
                <a:solidFill>
                  <a:schemeClr val="accent6"/>
                </a:solidFill>
              </a:rPr>
              <a:t>TOV Scheme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578592" y="2571750"/>
            <a:ext cx="4102100" cy="18773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Up to €2,500 for ecommerce and digital marketing activities (70% – 30% split)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Match-funding for TOV application has been reduced from 50% to 10%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application for a TOV is now permitted for ecommerce system upgrades</a:t>
            </a:r>
          </a:p>
        </p:txBody>
      </p:sp>
      <p:pic>
        <p:nvPicPr>
          <p:cNvPr id="8" name="Picture 7" descr="A picture containing card, screenshot, drawing&#10;&#10;Description automatically generated">
            <a:extLst>
              <a:ext uri="{FF2B5EF4-FFF2-40B4-BE49-F238E27FC236}">
                <a16:creationId xmlns:a16="http://schemas.microsoft.com/office/drawing/2014/main" id="{A997033A-2D62-4785-AABA-9E389C0D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91" y="1668617"/>
            <a:ext cx="4102762" cy="2147112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C977F9B1-828B-481D-80E6-6CD5F69E1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1" y="3510425"/>
            <a:ext cx="1838737" cy="86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0749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- Nationa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</TotalTime>
  <Words>464</Words>
  <Application>Microsoft Office PowerPoint</Application>
  <PresentationFormat>On-screen Show (16:9)</PresentationFormat>
  <Paragraphs>76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Cover - National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Breakdown of Applications by Sector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Boyle</dc:creator>
  <cp:lastModifiedBy>Jennifer Griffin</cp:lastModifiedBy>
  <cp:revision>136</cp:revision>
  <cp:lastPrinted>2019-02-19T17:05:35Z</cp:lastPrinted>
  <dcterms:created xsi:type="dcterms:W3CDTF">2019-02-13T14:18:50Z</dcterms:created>
  <dcterms:modified xsi:type="dcterms:W3CDTF">2020-05-08T14:12:23Z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-167492177</vt:i4>
  </property>
  <property fmtid="{D5CDD505-2E9C-101B-9397-08002B2CF9AE}" pid="3" name="_NewReviewCycle">
    <vt:lpwstr/>
  </property>
  <property fmtid="{D5CDD505-2E9C-101B-9397-08002B2CF9AE}" pid="4" name="_EmailSubject">
    <vt:lpwstr>Presentation Slides for Oisin</vt:lpwstr>
  </property>
  <property fmtid="{D5CDD505-2E9C-101B-9397-08002B2CF9AE}" pid="5" name="_AuthorEmail">
    <vt:lpwstr>Sarah.Bohan@enterprise-ireland.com</vt:lpwstr>
  </property>
  <property fmtid="{D5CDD505-2E9C-101B-9397-08002B2CF9AE}" pid="6" name="_AuthorEmailDisplayName">
    <vt:lpwstr>Bohan, Sarah</vt:lpwstr>
  </property>
</Properties>
</file>