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4" r:id="rId3"/>
    <p:sldId id="300" r:id="rId4"/>
    <p:sldId id="309" r:id="rId5"/>
    <p:sldId id="297" r:id="rId6"/>
    <p:sldId id="304" r:id="rId7"/>
    <p:sldId id="305" r:id="rId8"/>
    <p:sldId id="298" r:id="rId9"/>
    <p:sldId id="291" r:id="rId10"/>
    <p:sldId id="307" r:id="rId11"/>
    <p:sldId id="295" r:id="rId12"/>
    <p:sldId id="299" r:id="rId13"/>
    <p:sldId id="308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26F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86421" autoAdjust="0"/>
  </p:normalViewPr>
  <p:slideViewPr>
    <p:cSldViewPr>
      <p:cViewPr varScale="1">
        <p:scale>
          <a:sx n="49" d="100"/>
          <a:sy n="49" d="100"/>
        </p:scale>
        <p:origin x="112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09/03/2020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09/03/2020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Killinarden Housing Proposals </a:t>
            </a:r>
          </a:p>
          <a:p>
            <a:endParaRPr lang="en-IE" sz="4300" b="1" dirty="0">
              <a:solidFill>
                <a:schemeClr val="bg1"/>
              </a:solidFill>
            </a:endParaRPr>
          </a:p>
          <a:p>
            <a:endParaRPr lang="en-IE" sz="4300" b="1" dirty="0">
              <a:solidFill>
                <a:schemeClr val="bg1"/>
              </a:solidFill>
            </a:endParaRPr>
          </a:p>
          <a:p>
            <a:r>
              <a:rPr lang="en-IE" sz="4300" b="1" dirty="0">
                <a:solidFill>
                  <a:schemeClr val="bg1"/>
                </a:solidFill>
              </a:rPr>
              <a:t>Council Meeting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3600" b="1" dirty="0">
                <a:solidFill>
                  <a:schemeClr val="bg1"/>
                </a:solidFill>
              </a:rPr>
              <a:t>9</a:t>
            </a:r>
            <a:r>
              <a:rPr lang="en-IE" sz="3600" b="1" baseline="30000" dirty="0">
                <a:solidFill>
                  <a:schemeClr val="bg1"/>
                </a:solidFill>
              </a:rPr>
              <a:t>th</a:t>
            </a:r>
            <a:r>
              <a:rPr lang="en-IE" sz="3600" b="1" dirty="0">
                <a:solidFill>
                  <a:schemeClr val="bg1"/>
                </a:solidFill>
              </a:rPr>
              <a:t> March 2020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156" y="1047953"/>
            <a:ext cx="631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Provisional</a:t>
            </a:r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Affordable Sale Price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52" y="5391666"/>
            <a:ext cx="9715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773202"/>
            <a:ext cx="971550" cy="4000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7CD402-5384-46E1-A836-EF770531E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97248"/>
              </p:ext>
            </p:extLst>
          </p:nvPr>
        </p:nvGraphicFramePr>
        <p:xfrm>
          <a:off x="76200" y="1632864"/>
          <a:ext cx="9000868" cy="450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36274266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727746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0726332"/>
                    </a:ext>
                  </a:extLst>
                </a:gridCol>
                <a:gridCol w="1228468">
                  <a:extLst>
                    <a:ext uri="{9D8B030D-6E8A-4147-A177-3AD203B41FA5}">
                      <a16:colId xmlns:a16="http://schemas.microsoft.com/office/drawing/2014/main" val="3394104410"/>
                    </a:ext>
                  </a:extLst>
                </a:gridCol>
              </a:tblGrid>
              <a:tr h="56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Home Type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2-bed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3-bed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4-bed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753345"/>
                  </a:ext>
                </a:extLst>
              </a:tr>
              <a:tr h="675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Projected Market Value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€250,000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€310,000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€340,000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5479983"/>
                  </a:ext>
                </a:extLst>
              </a:tr>
              <a:tr h="80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Projected Maximum Affordable Home Price (15%)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€212,500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€263,500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€289,000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661647"/>
                  </a:ext>
                </a:extLst>
              </a:tr>
              <a:tr h="80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Mortgage Requirement</a:t>
                      </a:r>
                      <a:br>
                        <a:rPr lang="en-IE" sz="2400" dirty="0">
                          <a:effectLst/>
                        </a:rPr>
                      </a:br>
                      <a:r>
                        <a:rPr lang="en-IE" sz="2400" dirty="0">
                          <a:effectLst/>
                        </a:rPr>
                        <a:t>(1</a:t>
                      </a:r>
                      <a:r>
                        <a:rPr lang="en-IE" sz="2400" baseline="30000" dirty="0">
                          <a:effectLst/>
                        </a:rPr>
                        <a:t>st</a:t>
                      </a:r>
                      <a:r>
                        <a:rPr lang="en-IE" sz="2400" dirty="0">
                          <a:effectLst/>
                        </a:rPr>
                        <a:t> Time Buyer)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€191,250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€237,150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€260,100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42030"/>
                  </a:ext>
                </a:extLst>
              </a:tr>
              <a:tr h="85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Indicative monthly mortgage repayment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(RIHL-2.995% fixed, including MPI)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€894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€1,109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€1,216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091090"/>
                  </a:ext>
                </a:extLst>
              </a:tr>
              <a:tr h="80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Projected Income Level Required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€37,500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€47,000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€50,000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84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28600" y="864398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E09A7-382B-4B14-8868-1E3BEED6C1B2}"/>
              </a:ext>
            </a:extLst>
          </p:cNvPr>
          <p:cNvSpPr txBox="1"/>
          <p:nvPr/>
        </p:nvSpPr>
        <p:spPr>
          <a:xfrm>
            <a:off x="200722" y="467782"/>
            <a:ext cx="596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Land value</a:t>
            </a:r>
            <a:endParaRPr lang="en-IE" sz="3200" dirty="0">
              <a:solidFill>
                <a:srgbClr val="D95E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1E021F-4E12-43DF-8C38-AF11A87C948C}"/>
              </a:ext>
            </a:extLst>
          </p:cNvPr>
          <p:cNvSpPr/>
          <p:nvPr/>
        </p:nvSpPr>
        <p:spPr>
          <a:xfrm>
            <a:off x="221166" y="1029769"/>
            <a:ext cx="8694234" cy="538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Council owned land = asset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to Members’ discretion (ultimately land disposal required)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Included in projected building costs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Used to subsidise affordable home prices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Competing considerations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Balanced proposal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Delivers affordability, community facility and some value for future acquisition</a:t>
            </a:r>
          </a:p>
        </p:txBody>
      </p:sp>
    </p:spTree>
    <p:extLst>
      <p:ext uri="{BB962C8B-B14F-4D97-AF65-F5344CB8AC3E}">
        <p14:creationId xmlns:p14="http://schemas.microsoft.com/office/powerpoint/2010/main" val="103789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2400" y="877802"/>
            <a:ext cx="8382000" cy="5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dirty="0">
                <a:solidFill>
                  <a:srgbClr val="D95E00"/>
                </a:solidFill>
              </a:rPr>
              <a:t>Key Considerations</a:t>
            </a:r>
          </a:p>
          <a:p>
            <a:r>
              <a:rPr lang="en-GB" dirty="0"/>
              <a:t>Proposal &amp; tenure mix / prices?</a:t>
            </a:r>
            <a:endParaRPr lang="en-IE" dirty="0"/>
          </a:p>
          <a:p>
            <a:pPr lvl="0"/>
            <a:r>
              <a:rPr lang="en-GB" dirty="0"/>
              <a:t>Will land value hold through procurement?</a:t>
            </a:r>
            <a:endParaRPr lang="en-IE" dirty="0"/>
          </a:p>
          <a:p>
            <a:pPr lvl="0"/>
            <a:r>
              <a:rPr lang="en-GB" dirty="0"/>
              <a:t>Sufficient market interest for competitive procurement process?</a:t>
            </a:r>
            <a:endParaRPr lang="en-IE" dirty="0"/>
          </a:p>
          <a:p>
            <a:pPr lvl="0"/>
            <a:r>
              <a:rPr lang="en-GB" dirty="0"/>
              <a:t>Procurement must support prices - if not, proposal may require amendment </a:t>
            </a:r>
          </a:p>
          <a:p>
            <a:pPr lvl="0"/>
            <a:r>
              <a:rPr lang="en-GB" dirty="0"/>
              <a:t>National affordable housing scheme</a:t>
            </a:r>
            <a:endParaRPr lang="en-IE" dirty="0"/>
          </a:p>
          <a:p>
            <a:pPr lvl="0"/>
            <a:r>
              <a:rPr lang="en-GB" dirty="0"/>
              <a:t>Land value foregone / trade-off for delivering affordable housing</a:t>
            </a:r>
            <a:endParaRPr lang="en-IE" sz="24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2989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6240" y="650790"/>
            <a:ext cx="8382000" cy="5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dirty="0">
                <a:solidFill>
                  <a:srgbClr val="D95E00"/>
                </a:solidFill>
              </a:rPr>
              <a:t>Next Steps</a:t>
            </a:r>
            <a:endParaRPr lang="en-IE" dirty="0"/>
          </a:p>
          <a:p>
            <a:pPr marL="0" indent="0">
              <a:buNone/>
            </a:pPr>
            <a:r>
              <a:rPr lang="en-GB" dirty="0"/>
              <a:t>Members’ agreement to:</a:t>
            </a:r>
            <a:endParaRPr lang="en-IE" dirty="0"/>
          </a:p>
          <a:p>
            <a:pPr lvl="0"/>
            <a:r>
              <a:rPr lang="en-GB" dirty="0"/>
              <a:t>progress type &amp; tenure mix as outlined</a:t>
            </a:r>
            <a:endParaRPr lang="en-IE" dirty="0"/>
          </a:p>
          <a:p>
            <a:pPr lvl="0"/>
            <a:r>
              <a:rPr lang="en-GB" dirty="0"/>
              <a:t>competitive procurement process to appoint joint venture partner</a:t>
            </a:r>
            <a:endParaRPr lang="en-IE" dirty="0"/>
          </a:p>
          <a:p>
            <a:pPr lvl="0"/>
            <a:r>
              <a:rPr lang="en-GB" dirty="0"/>
              <a:t>approve partner to bring outline masterplan to planning stage</a:t>
            </a:r>
            <a:endParaRPr lang="en-IE" dirty="0"/>
          </a:p>
          <a:p>
            <a:pPr lvl="0"/>
            <a:r>
              <a:rPr lang="en-GB" dirty="0"/>
              <a:t>proceed to land disposal (s.183)</a:t>
            </a:r>
            <a:endParaRPr lang="en-IE" dirty="0"/>
          </a:p>
          <a:p>
            <a:pPr lvl="0"/>
            <a:r>
              <a:rPr lang="en-GB" u="sng" dirty="0"/>
              <a:t>facilitate accelerated delivery of much needed (affordable) homes</a:t>
            </a:r>
            <a:endParaRPr lang="en-IE" u="sng" dirty="0"/>
          </a:p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0265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701275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Context</a:t>
            </a:r>
          </a:p>
          <a:p>
            <a:pPr lvl="0"/>
            <a:r>
              <a:rPr lang="en-GB" dirty="0"/>
              <a:t>Council owned lands</a:t>
            </a:r>
          </a:p>
          <a:p>
            <a:pPr lvl="0"/>
            <a:r>
              <a:rPr lang="en-GB" dirty="0"/>
              <a:t>500 homes capacity (medium density)</a:t>
            </a:r>
            <a:endParaRPr lang="en-IE" dirty="0"/>
          </a:p>
          <a:p>
            <a:pPr lvl="0"/>
            <a:r>
              <a:rPr lang="en-GB" dirty="0"/>
              <a:t>Zoned for new residential (Dev Plan)</a:t>
            </a:r>
            <a:endParaRPr lang="en-IE" dirty="0"/>
          </a:p>
          <a:p>
            <a:pPr lvl="0"/>
            <a:r>
              <a:rPr lang="en-GB" dirty="0"/>
              <a:t>Elder Heath success (Council/AHB)</a:t>
            </a:r>
          </a:p>
          <a:p>
            <a:pPr lvl="0"/>
            <a:endParaRPr lang="en-IE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4F4E2-F7F9-40AB-9B1C-7AB5070DC6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3810000"/>
            <a:ext cx="7924800" cy="24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-2516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27891" y="838200"/>
            <a:ext cx="89454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Opportunity</a:t>
            </a:r>
          </a:p>
          <a:p>
            <a:pPr marL="0" lvl="0" indent="0">
              <a:buNone/>
            </a:pPr>
            <a:r>
              <a:rPr lang="en-GB" dirty="0"/>
              <a:t>Preliminary master plan</a:t>
            </a:r>
          </a:p>
          <a:p>
            <a:pPr marL="0" lvl="0" indent="0">
              <a:buNone/>
            </a:pPr>
            <a:r>
              <a:rPr lang="en-GB" dirty="0"/>
              <a:t>Vision:</a:t>
            </a:r>
            <a:endParaRPr lang="en-IE" dirty="0"/>
          </a:p>
          <a:p>
            <a:r>
              <a:rPr lang="en-GB" dirty="0"/>
              <a:t>Sustainable, quality new neighbourhood</a:t>
            </a:r>
            <a:endParaRPr lang="en-IE" dirty="0"/>
          </a:p>
          <a:p>
            <a:r>
              <a:rPr lang="en-GB" dirty="0"/>
              <a:t>Edge of city / foothills of Dublin Mountains</a:t>
            </a:r>
            <a:endParaRPr lang="en-IE" dirty="0"/>
          </a:p>
          <a:p>
            <a:r>
              <a:rPr lang="en-GB" dirty="0"/>
              <a:t>Links to nature, communities, education, employment</a:t>
            </a:r>
            <a:endParaRPr lang="en-IE" dirty="0"/>
          </a:p>
          <a:p>
            <a:pPr lvl="0"/>
            <a:r>
              <a:rPr lang="en-GB" dirty="0"/>
              <a:t>New community and sporting facility</a:t>
            </a:r>
            <a:endParaRPr lang="en-IE" dirty="0"/>
          </a:p>
          <a:p>
            <a:pPr lvl="1"/>
            <a:r>
              <a:rPr lang="en-GB" sz="3200" dirty="0"/>
              <a:t>Facilitated by scale and nature of proposal.</a:t>
            </a:r>
            <a:endParaRPr lang="en-IE" sz="3200" dirty="0"/>
          </a:p>
          <a:p>
            <a:pPr lvl="1"/>
            <a:r>
              <a:rPr lang="en-GB" sz="3200" dirty="0"/>
              <a:t>Complemented by Killinarden </a:t>
            </a:r>
            <a:r>
              <a:rPr lang="en-GB" sz="3200" dirty="0" err="1"/>
              <a:t>Pk</a:t>
            </a:r>
            <a:r>
              <a:rPr lang="en-GB" sz="3200" dirty="0"/>
              <a:t> proposals</a:t>
            </a:r>
            <a:endParaRPr lang="en-IE" sz="3200" dirty="0"/>
          </a:p>
          <a:p>
            <a:endParaRPr lang="en-IE" sz="700" dirty="0">
              <a:solidFill>
                <a:srgbClr val="51626F"/>
              </a:solidFill>
            </a:endParaRPr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9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-2516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99270" y="570786"/>
            <a:ext cx="89454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Opportunity</a:t>
            </a:r>
          </a:p>
          <a:p>
            <a:pPr eaLnBrk="1" hangingPunct="1">
              <a:buFontTx/>
              <a:buNone/>
            </a:pPr>
            <a:endParaRPr lang="en-US" altLang="en-US" sz="600" dirty="0">
              <a:solidFill>
                <a:srgbClr val="D95E00"/>
              </a:solidFill>
            </a:endParaRPr>
          </a:p>
          <a:p>
            <a:endParaRPr lang="en-IE" sz="600" dirty="0">
              <a:solidFill>
                <a:srgbClr val="51626F"/>
              </a:solidFill>
            </a:endParaRPr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C9D0B-B17A-4DEA-A41B-C7F4FC69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8945460" cy="53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Tenure Mix</a:t>
            </a:r>
          </a:p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Affordable Homes:</a:t>
            </a:r>
            <a:endParaRPr lang="en-IE" dirty="0"/>
          </a:p>
          <a:p>
            <a:pPr lvl="0"/>
            <a:r>
              <a:rPr lang="en-GB" dirty="0"/>
              <a:t>Policy objective DHPLG / Council</a:t>
            </a:r>
            <a:endParaRPr lang="en-IE" dirty="0"/>
          </a:p>
          <a:p>
            <a:pPr lvl="0"/>
            <a:r>
              <a:rPr lang="en-GB" dirty="0"/>
              <a:t>SSF provisional approval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unlock land for accelerated delivery</a:t>
            </a:r>
            <a:endParaRPr lang="en-IE" dirty="0"/>
          </a:p>
          <a:p>
            <a:pPr lvl="0"/>
            <a:r>
              <a:rPr lang="en-GB" dirty="0"/>
              <a:t>Opportunities for buyers &amp; provides stability </a:t>
            </a:r>
            <a:endParaRPr lang="en-IE" dirty="0"/>
          </a:p>
          <a:p>
            <a:pPr lvl="0"/>
            <a:r>
              <a:rPr lang="en-GB" dirty="0"/>
              <a:t>2,345 Expressions of interest</a:t>
            </a:r>
            <a:endParaRPr lang="en-IE" dirty="0"/>
          </a:p>
          <a:p>
            <a:pPr lvl="1"/>
            <a:r>
              <a:rPr lang="en-GB" sz="3200" dirty="0"/>
              <a:t>1,515 for Killinarden 382 / 401 / 732 Risk?  </a:t>
            </a:r>
            <a:endParaRPr lang="en-IE" sz="3200" dirty="0"/>
          </a:p>
          <a:p>
            <a:pPr lvl="0"/>
            <a:r>
              <a:rPr lang="en-GB" dirty="0"/>
              <a:t>But: first to market / pricing / RIHL</a:t>
            </a:r>
            <a:endParaRPr lang="en-IE" dirty="0"/>
          </a:p>
          <a:p>
            <a:r>
              <a:rPr lang="en-GB" dirty="0"/>
              <a:t>Affordable rental?</a:t>
            </a:r>
            <a:endParaRPr lang="en-IE" dirty="0"/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1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91971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Tenure Mix</a:t>
            </a:r>
          </a:p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Social Homes:</a:t>
            </a:r>
            <a:endParaRPr lang="en-IE" dirty="0"/>
          </a:p>
          <a:p>
            <a:r>
              <a:rPr lang="en-GB" dirty="0"/>
              <a:t>500 social homes not feasible (policy/location)</a:t>
            </a:r>
          </a:p>
          <a:p>
            <a:r>
              <a:rPr lang="en-GB" dirty="0"/>
              <a:t>100 = integration / meets some need</a:t>
            </a:r>
            <a:endParaRPr lang="en-IE" dirty="0"/>
          </a:p>
          <a:p>
            <a:pPr marL="0" indent="0">
              <a:buNone/>
            </a:pPr>
            <a:r>
              <a:rPr lang="en-US" dirty="0">
                <a:solidFill>
                  <a:srgbClr val="D95E00"/>
                </a:solidFill>
              </a:rPr>
              <a:t>Private Homes:</a:t>
            </a:r>
            <a:endParaRPr lang="en-IE" dirty="0"/>
          </a:p>
          <a:p>
            <a:pPr lvl="0"/>
            <a:r>
              <a:rPr lang="en-GB" dirty="0"/>
              <a:t>Tenure integration &amp; stability</a:t>
            </a:r>
            <a:endParaRPr lang="en-IE" dirty="0"/>
          </a:p>
          <a:p>
            <a:pPr lvl="0"/>
            <a:r>
              <a:rPr lang="en-GB" dirty="0"/>
              <a:t>Success of existing adjacent developments</a:t>
            </a:r>
            <a:endParaRPr lang="en-IE" dirty="0"/>
          </a:p>
          <a:p>
            <a:pPr lvl="0"/>
            <a:r>
              <a:rPr lang="en-GB" dirty="0"/>
              <a:t>Accelerated delivery / scale and capacity</a:t>
            </a:r>
            <a:endParaRPr lang="en-IE" dirty="0"/>
          </a:p>
          <a:p>
            <a:pPr lvl="0"/>
            <a:r>
              <a:rPr lang="en-GB" dirty="0"/>
              <a:t>Competitive tender to support:</a:t>
            </a:r>
            <a:endParaRPr lang="en-IE" dirty="0"/>
          </a:p>
          <a:p>
            <a:pPr marL="357188" lvl="1" indent="0">
              <a:buNone/>
            </a:pPr>
            <a:r>
              <a:rPr lang="en-GB" dirty="0"/>
              <a:t>Pricing of affordable homes / project funding / community facility / income for future land acquisition </a:t>
            </a:r>
            <a:endParaRPr lang="en-IE" dirty="0"/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6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2712" y="731851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Proposed Tenure Mix</a:t>
            </a:r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477AE6-229D-46C3-8661-A62CFCA7F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26715"/>
              </p:ext>
            </p:extLst>
          </p:nvPr>
        </p:nvGraphicFramePr>
        <p:xfrm>
          <a:off x="158493" y="1828800"/>
          <a:ext cx="8680707" cy="4590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927">
                  <a:extLst>
                    <a:ext uri="{9D8B030D-6E8A-4147-A177-3AD203B41FA5}">
                      <a16:colId xmlns:a16="http://schemas.microsoft.com/office/drawing/2014/main" val="2838368292"/>
                    </a:ext>
                  </a:extLst>
                </a:gridCol>
                <a:gridCol w="1489542">
                  <a:extLst>
                    <a:ext uri="{9D8B030D-6E8A-4147-A177-3AD203B41FA5}">
                      <a16:colId xmlns:a16="http://schemas.microsoft.com/office/drawing/2014/main" val="3181410045"/>
                    </a:ext>
                  </a:extLst>
                </a:gridCol>
                <a:gridCol w="1366407">
                  <a:extLst>
                    <a:ext uri="{9D8B030D-6E8A-4147-A177-3AD203B41FA5}">
                      <a16:colId xmlns:a16="http://schemas.microsoft.com/office/drawing/2014/main" val="3729561276"/>
                    </a:ext>
                  </a:extLst>
                </a:gridCol>
                <a:gridCol w="1185542">
                  <a:extLst>
                    <a:ext uri="{9D8B030D-6E8A-4147-A177-3AD203B41FA5}">
                      <a16:colId xmlns:a16="http://schemas.microsoft.com/office/drawing/2014/main" val="452959025"/>
                    </a:ext>
                  </a:extLst>
                </a:gridCol>
                <a:gridCol w="1010119">
                  <a:extLst>
                    <a:ext uri="{9D8B030D-6E8A-4147-A177-3AD203B41FA5}">
                      <a16:colId xmlns:a16="http://schemas.microsoft.com/office/drawing/2014/main" val="3677337038"/>
                    </a:ext>
                  </a:extLst>
                </a:gridCol>
                <a:gridCol w="1180170">
                  <a:extLst>
                    <a:ext uri="{9D8B030D-6E8A-4147-A177-3AD203B41FA5}">
                      <a16:colId xmlns:a16="http://schemas.microsoft.com/office/drawing/2014/main" val="746045022"/>
                    </a:ext>
                  </a:extLst>
                </a:gridCol>
              </a:tblGrid>
              <a:tr h="1187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Proposed Tenure Mix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1-bed apartment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2 bed apartment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/duplex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 bed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house /duplex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4 bed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house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Total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6981835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Affordable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113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185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2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300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264699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Social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60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100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235087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Private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95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100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026724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Total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128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340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17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500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82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0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Proposed </a:t>
            </a:r>
            <a:r>
              <a:rPr lang="en-GB" dirty="0">
                <a:solidFill>
                  <a:srgbClr val="D95E00"/>
                </a:solidFill>
              </a:rPr>
              <a:t>Community</a:t>
            </a:r>
          </a:p>
          <a:p>
            <a:pPr>
              <a:buNone/>
            </a:pPr>
            <a:r>
              <a:rPr lang="en-GB" dirty="0">
                <a:solidFill>
                  <a:srgbClr val="D95E00"/>
                </a:solidFill>
              </a:rPr>
              <a:t>&amp; Sporting Facility</a:t>
            </a:r>
            <a:endParaRPr lang="en-IE" dirty="0">
              <a:solidFill>
                <a:srgbClr val="D95E00"/>
              </a:solidFill>
            </a:endParaRPr>
          </a:p>
          <a:p>
            <a:pPr lvl="0"/>
            <a:r>
              <a:rPr lang="en-GB" dirty="0"/>
              <a:t>adjacent new community/sports facility</a:t>
            </a:r>
            <a:endParaRPr lang="en-IE" dirty="0"/>
          </a:p>
          <a:p>
            <a:pPr lvl="0"/>
            <a:r>
              <a:rPr lang="en-GB" dirty="0"/>
              <a:t>connecting and meeting needs of existing and new residents/communities </a:t>
            </a:r>
          </a:p>
          <a:p>
            <a:pPr lvl="0"/>
            <a:r>
              <a:rPr lang="en-GB" dirty="0"/>
              <a:t>Will be enhanced by Killinarden </a:t>
            </a:r>
            <a:r>
              <a:rPr lang="en-GB" dirty="0" err="1"/>
              <a:t>Pk</a:t>
            </a:r>
            <a:r>
              <a:rPr lang="en-GB" dirty="0"/>
              <a:t> proposals</a:t>
            </a:r>
            <a:endParaRPr lang="en-IE" dirty="0"/>
          </a:p>
          <a:p>
            <a:pPr lvl="0"/>
            <a:r>
              <a:rPr lang="en-GB" dirty="0"/>
              <a:t>Sacred Heart FC</a:t>
            </a:r>
            <a:endParaRPr lang="en-IE" dirty="0"/>
          </a:p>
          <a:p>
            <a:endParaRPr lang="en-IE" sz="24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4A7FB-B482-4668-81FA-C1C486DC45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4572000"/>
            <a:ext cx="5105400" cy="198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EC374-474D-4474-8928-380A3D0675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79549" y="4038599"/>
            <a:ext cx="3116519" cy="25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1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750" y="800576"/>
            <a:ext cx="596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Affordable Sale Price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52" y="5391666"/>
            <a:ext cx="9715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773202"/>
            <a:ext cx="971550" cy="400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248319-E665-42EF-96C7-F5F9351BD056}"/>
              </a:ext>
            </a:extLst>
          </p:cNvPr>
          <p:cNvSpPr/>
          <p:nvPr/>
        </p:nvSpPr>
        <p:spPr>
          <a:xfrm>
            <a:off x="304800" y="1559931"/>
            <a:ext cx="8610600" cy="47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 Price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Affordable Price (minimum -10%)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of Council land (forego value to achieve more affordable homes?)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Anticipated construction costs (apartments)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Serviced sites fund  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(max. €50k per affordable home but can be weighed across types)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 demand &amp; projected future prices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15540</TotalTime>
  <Words>556</Words>
  <Application>Microsoft Office PowerPoint</Application>
  <PresentationFormat>On-screen Show 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Colm Ward</cp:lastModifiedBy>
  <cp:revision>317</cp:revision>
  <cp:lastPrinted>2020-02-27T15:58:13Z</cp:lastPrinted>
  <dcterms:created xsi:type="dcterms:W3CDTF">2006-08-16T00:00:00Z</dcterms:created>
  <dcterms:modified xsi:type="dcterms:W3CDTF">2020-03-09T15:08:20Z</dcterms:modified>
</cp:coreProperties>
</file>