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84" r:id="rId3"/>
    <p:sldId id="300" r:id="rId4"/>
    <p:sldId id="309" r:id="rId5"/>
    <p:sldId id="297" r:id="rId6"/>
    <p:sldId id="304" r:id="rId7"/>
    <p:sldId id="305" r:id="rId8"/>
    <p:sldId id="298" r:id="rId9"/>
    <p:sldId id="291" r:id="rId10"/>
    <p:sldId id="307" r:id="rId11"/>
    <p:sldId id="295" r:id="rId12"/>
    <p:sldId id="299" r:id="rId13"/>
    <p:sldId id="308" r:id="rId14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626F"/>
    <a:srgbClr val="D9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86421" autoAdjust="0"/>
  </p:normalViewPr>
  <p:slideViewPr>
    <p:cSldViewPr>
      <p:cViewPr varScale="1">
        <p:scale>
          <a:sx n="44" d="100"/>
          <a:sy n="44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3"/>
        <p:guide pos="214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36121A73-F264-4B11-BC65-82F3B60BF728}" type="datetimeFigureOut">
              <a:rPr lang="en-IE" smtClean="0"/>
              <a:t>03/04/2020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6D2F664-2B28-4E95-B850-8C1285D625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067519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0" y="1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940202D5-F79F-48B0-89C1-F9237F675FD1}" type="datetimeFigureOut">
              <a:rPr lang="en-IE" smtClean="0"/>
              <a:t>03/04/2020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7363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47"/>
            <a:ext cx="5444490" cy="447484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5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477B4A99-232C-45C9-97BD-2CC7D5CC8ACE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0219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AA54-DCE2-45ED-AFCA-EED14EA80985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C3EF4-BA8C-48CD-8ACE-A1859A29A9D0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A4E87-87C4-4EDA-AE0F-AC156E6BBAB4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596DE-7953-42DE-86B7-907C9EEB35F3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B5A9C-DBC4-4008-8DDD-853DDEAE3ACC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BD430-FA4C-478C-9978-AD026E29A509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43CF5-CE1F-4D27-A21B-A8D5D269773B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E2D98-D8A3-47B1-865E-B9DB341164B3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16854-5569-4E7B-AD92-107A11125D69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BAD-794E-4A3B-B181-E8A5E04A68AD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5C0-94B2-4809-87BD-FCF641210681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B95FA-CCE5-42FB-B86E-75F7E28D96D3}" type="datetime1">
              <a:rPr lang="en-US" smtClean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6431116"/>
            <a:ext cx="38100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9" name="Picture 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0" name="Rectangle 32"/>
          <p:cNvSpPr>
            <a:spLocks noGrp="1" noChangeArrowheads="1"/>
          </p:cNvSpPr>
          <p:nvPr>
            <p:ph type="subTitle" idx="1"/>
          </p:nvPr>
        </p:nvSpPr>
        <p:spPr>
          <a:xfrm>
            <a:off x="76200" y="2209800"/>
            <a:ext cx="8915400" cy="3810000"/>
          </a:xfrm>
          <a:noFill/>
          <a:ln/>
        </p:spPr>
        <p:txBody>
          <a:bodyPr>
            <a:normAutofit/>
          </a:bodyPr>
          <a:lstStyle/>
          <a:p>
            <a:r>
              <a:rPr lang="en-IE" sz="4300" b="1" dirty="0">
                <a:solidFill>
                  <a:schemeClr val="bg1"/>
                </a:solidFill>
              </a:rPr>
              <a:t>Killinarden Housing Proposals </a:t>
            </a:r>
          </a:p>
          <a:p>
            <a:endParaRPr lang="en-IE" sz="4300" b="1" dirty="0">
              <a:solidFill>
                <a:schemeClr val="bg1"/>
              </a:solidFill>
            </a:endParaRPr>
          </a:p>
          <a:p>
            <a:endParaRPr lang="en-IE" sz="4300" b="1" dirty="0">
              <a:solidFill>
                <a:schemeClr val="bg1"/>
              </a:solidFill>
            </a:endParaRPr>
          </a:p>
          <a:p>
            <a:r>
              <a:rPr lang="en-IE" sz="4300" b="1" dirty="0">
                <a:solidFill>
                  <a:schemeClr val="bg1"/>
                </a:solidFill>
              </a:rPr>
              <a:t>Council Meeting</a:t>
            </a:r>
            <a:endParaRPr lang="en-IE" sz="3600" b="1" dirty="0">
              <a:solidFill>
                <a:schemeClr val="bg1"/>
              </a:solidFill>
            </a:endParaRPr>
          </a:p>
          <a:p>
            <a:r>
              <a:rPr lang="en-IE" sz="3600" b="1" dirty="0">
                <a:solidFill>
                  <a:schemeClr val="bg1"/>
                </a:solidFill>
              </a:rPr>
              <a:t>9</a:t>
            </a:r>
            <a:r>
              <a:rPr lang="en-IE" sz="3600" b="1" baseline="30000" dirty="0">
                <a:solidFill>
                  <a:schemeClr val="bg1"/>
                </a:solidFill>
              </a:rPr>
              <a:t>th</a:t>
            </a:r>
            <a:r>
              <a:rPr lang="en-IE" sz="3600" b="1" dirty="0">
                <a:solidFill>
                  <a:schemeClr val="bg1"/>
                </a:solidFill>
              </a:rPr>
              <a:t> March 2020</a:t>
            </a:r>
          </a:p>
        </p:txBody>
      </p:sp>
      <p:sp>
        <p:nvSpPr>
          <p:cNvPr id="2081" name="Rectangle 33"/>
          <p:cNvSpPr>
            <a:spLocks noChangeArrowheads="1"/>
          </p:cNvSpPr>
          <p:nvPr/>
        </p:nvSpPr>
        <p:spPr bwMode="auto">
          <a:xfrm>
            <a:off x="381000" y="50292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l"/>
            <a:endParaRPr lang="en-IE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222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8156" y="1047953"/>
            <a:ext cx="6311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Provisional</a:t>
            </a:r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Affordable Sale Price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52" y="5391666"/>
            <a:ext cx="9715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773202"/>
            <a:ext cx="971550" cy="40005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A7CD402-5384-46E1-A836-EF770531EE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897248"/>
              </p:ext>
            </p:extLst>
          </p:nvPr>
        </p:nvGraphicFramePr>
        <p:xfrm>
          <a:off x="76200" y="1632864"/>
          <a:ext cx="9000868" cy="45029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0">
                  <a:extLst>
                    <a:ext uri="{9D8B030D-6E8A-4147-A177-3AD203B41FA5}">
                      <a16:colId xmlns:a16="http://schemas.microsoft.com/office/drawing/2014/main" val="362742666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7277467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310726332"/>
                    </a:ext>
                  </a:extLst>
                </a:gridCol>
                <a:gridCol w="1228468">
                  <a:extLst>
                    <a:ext uri="{9D8B030D-6E8A-4147-A177-3AD203B41FA5}">
                      <a16:colId xmlns:a16="http://schemas.microsoft.com/office/drawing/2014/main" val="3394104410"/>
                    </a:ext>
                  </a:extLst>
                </a:gridCol>
              </a:tblGrid>
              <a:tr h="5685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Home Type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2-bed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3-bed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4-bed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753345"/>
                  </a:ext>
                </a:extLst>
              </a:tr>
              <a:tr h="6758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Projected Market Value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€250,000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€310,000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€340,000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5479983"/>
                  </a:ext>
                </a:extLst>
              </a:tr>
              <a:tr h="80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Projected Maximum Affordable Home Price (15%)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€212,500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€263,500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€289,000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8661647"/>
                  </a:ext>
                </a:extLst>
              </a:tr>
              <a:tr h="80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Mortgage Requirement</a:t>
                      </a:r>
                      <a:br>
                        <a:rPr lang="en-IE" sz="2400" dirty="0">
                          <a:effectLst/>
                        </a:rPr>
                      </a:br>
                      <a:r>
                        <a:rPr lang="en-IE" sz="2400" dirty="0">
                          <a:effectLst/>
                        </a:rPr>
                        <a:t>(1</a:t>
                      </a:r>
                      <a:r>
                        <a:rPr lang="en-IE" sz="2400" baseline="30000" dirty="0">
                          <a:effectLst/>
                        </a:rPr>
                        <a:t>st</a:t>
                      </a:r>
                      <a:r>
                        <a:rPr lang="en-IE" sz="2400" dirty="0">
                          <a:effectLst/>
                        </a:rPr>
                        <a:t> Time Buyer)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€191,250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€237,150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€260,100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1542030"/>
                  </a:ext>
                </a:extLst>
              </a:tr>
              <a:tr h="8530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Indicative monthly mortgage repayment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(RIHL-2.995% fixed, including MPI)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€894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€1,109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€1,216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7091090"/>
                  </a:ext>
                </a:extLst>
              </a:tr>
              <a:tr h="801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400" dirty="0">
                          <a:effectLst/>
                        </a:rPr>
                        <a:t>Projected Income Level Required</a:t>
                      </a:r>
                      <a:endParaRPr lang="en-IE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€37,500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>
                          <a:effectLst/>
                        </a:rPr>
                        <a:t>€47,000</a:t>
                      </a:r>
                      <a:endParaRPr lang="en-I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€50,000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9847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768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228600" y="864398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5E09A7-382B-4B14-8868-1E3BEED6C1B2}"/>
              </a:ext>
            </a:extLst>
          </p:cNvPr>
          <p:cNvSpPr txBox="1"/>
          <p:nvPr/>
        </p:nvSpPr>
        <p:spPr>
          <a:xfrm>
            <a:off x="200722" y="467782"/>
            <a:ext cx="596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Land value</a:t>
            </a:r>
            <a:endParaRPr lang="en-IE" sz="3200" dirty="0">
              <a:solidFill>
                <a:srgbClr val="D95E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1E021F-4E12-43DF-8C38-AF11A87C948C}"/>
              </a:ext>
            </a:extLst>
          </p:cNvPr>
          <p:cNvSpPr/>
          <p:nvPr/>
        </p:nvSpPr>
        <p:spPr>
          <a:xfrm>
            <a:off x="221166" y="1029769"/>
            <a:ext cx="8694234" cy="538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Council owned land = asset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Subject to Members’ discretion (ultimately land disposal required)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Included in projected building costs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Used to subsidise affordable home prices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Competing considerations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Balanced proposal</a:t>
            </a:r>
          </a:p>
          <a:p>
            <a:pPr marL="342900" indent="-342900">
              <a:lnSpc>
                <a:spcPct val="107000"/>
              </a:lnSpc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32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Delivers affordability, community facility and some value for future acquisition</a:t>
            </a:r>
          </a:p>
        </p:txBody>
      </p:sp>
    </p:spTree>
    <p:extLst>
      <p:ext uri="{BB962C8B-B14F-4D97-AF65-F5344CB8AC3E}">
        <p14:creationId xmlns:p14="http://schemas.microsoft.com/office/powerpoint/2010/main" val="1037898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2400" y="877802"/>
            <a:ext cx="8382000" cy="5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dirty="0">
                <a:solidFill>
                  <a:srgbClr val="D95E00"/>
                </a:solidFill>
              </a:rPr>
              <a:t>Key Considerations</a:t>
            </a:r>
          </a:p>
          <a:p>
            <a:r>
              <a:rPr lang="en-GB" dirty="0"/>
              <a:t>Proposal &amp; tenure mix / prices?</a:t>
            </a:r>
            <a:endParaRPr lang="en-IE" dirty="0"/>
          </a:p>
          <a:p>
            <a:pPr lvl="0"/>
            <a:r>
              <a:rPr lang="en-GB" dirty="0"/>
              <a:t>Will land value hold through procurement?</a:t>
            </a:r>
            <a:endParaRPr lang="en-IE" dirty="0"/>
          </a:p>
          <a:p>
            <a:pPr lvl="0"/>
            <a:r>
              <a:rPr lang="en-GB" dirty="0"/>
              <a:t>Sufficient market interest for competitive procurement process?</a:t>
            </a:r>
            <a:endParaRPr lang="en-IE" dirty="0"/>
          </a:p>
          <a:p>
            <a:pPr lvl="0"/>
            <a:r>
              <a:rPr lang="en-GB" dirty="0"/>
              <a:t>Procurement must support prices - if not, proposal may require amendment </a:t>
            </a:r>
          </a:p>
          <a:p>
            <a:pPr lvl="0"/>
            <a:r>
              <a:rPr lang="en-GB" dirty="0"/>
              <a:t>National affordable housing scheme</a:t>
            </a:r>
            <a:endParaRPr lang="en-IE" dirty="0"/>
          </a:p>
          <a:p>
            <a:pPr lvl="0"/>
            <a:r>
              <a:rPr lang="en-GB" dirty="0"/>
              <a:t>Land value foregone / trade-off for delivering affordable housing</a:t>
            </a:r>
            <a:endParaRPr lang="en-IE" sz="24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22989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56240" y="650790"/>
            <a:ext cx="8382000" cy="590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IE" dirty="0">
                <a:solidFill>
                  <a:srgbClr val="D95E00"/>
                </a:solidFill>
              </a:rPr>
              <a:t>Next Steps</a:t>
            </a:r>
            <a:endParaRPr lang="en-IE" dirty="0"/>
          </a:p>
          <a:p>
            <a:pPr marL="0" indent="0">
              <a:buNone/>
            </a:pPr>
            <a:r>
              <a:rPr lang="en-GB" dirty="0"/>
              <a:t>Members’ agreement to:</a:t>
            </a:r>
            <a:endParaRPr lang="en-IE" dirty="0"/>
          </a:p>
          <a:p>
            <a:pPr lvl="0"/>
            <a:r>
              <a:rPr lang="en-GB" dirty="0"/>
              <a:t>progress type &amp; tenure mix as outlined</a:t>
            </a:r>
            <a:endParaRPr lang="en-IE" dirty="0"/>
          </a:p>
          <a:p>
            <a:pPr lvl="0"/>
            <a:r>
              <a:rPr lang="en-GB" dirty="0"/>
              <a:t>competitive procurement process to appoint joint venture partner</a:t>
            </a:r>
            <a:endParaRPr lang="en-IE" dirty="0"/>
          </a:p>
          <a:p>
            <a:pPr lvl="0"/>
            <a:r>
              <a:rPr lang="en-GB" dirty="0"/>
              <a:t>approve partner to bring outline masterplan to planning stage</a:t>
            </a:r>
            <a:endParaRPr lang="en-IE" dirty="0"/>
          </a:p>
          <a:p>
            <a:pPr lvl="0"/>
            <a:r>
              <a:rPr lang="en-GB" dirty="0"/>
              <a:t>proceed to land disposal (s.183)</a:t>
            </a:r>
            <a:endParaRPr lang="en-IE" dirty="0"/>
          </a:p>
          <a:p>
            <a:pPr lvl="0"/>
            <a:r>
              <a:rPr lang="en-GB" u="sng" dirty="0"/>
              <a:t>facilitate accelerated delivery of much needed (affordable) homes</a:t>
            </a:r>
            <a:endParaRPr lang="en-IE" u="sng" dirty="0"/>
          </a:p>
          <a:p>
            <a:pPr marL="0" indent="0">
              <a:buNone/>
            </a:pPr>
            <a:endParaRPr lang="en-IE" sz="2400" dirty="0">
              <a:solidFill>
                <a:srgbClr val="51626F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  <a:p>
            <a:pPr>
              <a:buNone/>
            </a:pPr>
            <a:endParaRPr lang="en-IE" sz="2800" dirty="0">
              <a:solidFill>
                <a:srgbClr val="D95E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02650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52400" y="701275"/>
            <a:ext cx="8619867" cy="602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Context</a:t>
            </a:r>
          </a:p>
          <a:p>
            <a:pPr lvl="0"/>
            <a:r>
              <a:rPr lang="en-GB" dirty="0"/>
              <a:t>Council owned lands</a:t>
            </a:r>
          </a:p>
          <a:p>
            <a:pPr lvl="0"/>
            <a:r>
              <a:rPr lang="en-GB" dirty="0"/>
              <a:t>500 homes capacity (medium density)</a:t>
            </a:r>
            <a:endParaRPr lang="en-IE" dirty="0"/>
          </a:p>
          <a:p>
            <a:pPr lvl="0"/>
            <a:r>
              <a:rPr lang="en-GB" dirty="0"/>
              <a:t>Zoned for new residential (Dev Plan)</a:t>
            </a:r>
            <a:endParaRPr lang="en-IE" dirty="0"/>
          </a:p>
          <a:p>
            <a:pPr lvl="0"/>
            <a:r>
              <a:rPr lang="en-GB" dirty="0"/>
              <a:t>Elder Heath success (Council/AHB)</a:t>
            </a:r>
          </a:p>
          <a:p>
            <a:pPr lvl="0"/>
            <a:endParaRPr lang="en-IE" dirty="0"/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4F4E2-F7F9-40AB-9B1C-7AB5070DC68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3810000"/>
            <a:ext cx="7924800" cy="24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64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-2516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127891" y="838200"/>
            <a:ext cx="89454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Opportunity</a:t>
            </a:r>
          </a:p>
          <a:p>
            <a:pPr marL="0" lvl="0" indent="0">
              <a:buNone/>
            </a:pPr>
            <a:r>
              <a:rPr lang="en-GB" dirty="0"/>
              <a:t>Preliminary master plan</a:t>
            </a:r>
          </a:p>
          <a:p>
            <a:pPr marL="0" lvl="0" indent="0">
              <a:buNone/>
            </a:pPr>
            <a:r>
              <a:rPr lang="en-GB" dirty="0"/>
              <a:t>Vision:</a:t>
            </a:r>
            <a:endParaRPr lang="en-IE" dirty="0"/>
          </a:p>
          <a:p>
            <a:r>
              <a:rPr lang="en-GB" dirty="0"/>
              <a:t>Sustainable, quality new neighbourhood</a:t>
            </a:r>
            <a:endParaRPr lang="en-IE" dirty="0"/>
          </a:p>
          <a:p>
            <a:r>
              <a:rPr lang="en-GB" dirty="0"/>
              <a:t>Edge of city / foothills of Dublin Mountains</a:t>
            </a:r>
            <a:endParaRPr lang="en-IE" dirty="0"/>
          </a:p>
          <a:p>
            <a:r>
              <a:rPr lang="en-GB" dirty="0"/>
              <a:t>Links to nature, communities, education, employment</a:t>
            </a:r>
            <a:endParaRPr lang="en-IE" dirty="0"/>
          </a:p>
          <a:p>
            <a:pPr lvl="0"/>
            <a:r>
              <a:rPr lang="en-GB" dirty="0"/>
              <a:t>New community and sporting facility</a:t>
            </a:r>
            <a:endParaRPr lang="en-IE" dirty="0"/>
          </a:p>
          <a:p>
            <a:pPr lvl="1"/>
            <a:r>
              <a:rPr lang="en-GB" sz="3200" dirty="0"/>
              <a:t>Facilitated by scale and nature of proposal.</a:t>
            </a:r>
            <a:endParaRPr lang="en-IE" sz="3200" dirty="0"/>
          </a:p>
          <a:p>
            <a:pPr lvl="1"/>
            <a:r>
              <a:rPr lang="en-GB" sz="3200" dirty="0"/>
              <a:t>Complemented by Killinarden </a:t>
            </a:r>
            <a:r>
              <a:rPr lang="en-GB" sz="3200" dirty="0" err="1"/>
              <a:t>Pk</a:t>
            </a:r>
            <a:r>
              <a:rPr lang="en-GB" sz="3200" dirty="0"/>
              <a:t> proposals</a:t>
            </a:r>
            <a:endParaRPr lang="en-IE" sz="3200" dirty="0"/>
          </a:p>
          <a:p>
            <a:endParaRPr lang="en-IE" sz="700" dirty="0">
              <a:solidFill>
                <a:srgbClr val="51626F"/>
              </a:solidFill>
            </a:endParaRPr>
          </a:p>
          <a:p>
            <a:endParaRPr lang="en-IE" sz="20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296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-25167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99270" y="570786"/>
            <a:ext cx="894546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D95E00"/>
                </a:solidFill>
              </a:rPr>
              <a:t>Opportunity</a:t>
            </a:r>
          </a:p>
          <a:p>
            <a:pPr eaLnBrk="1" hangingPunct="1">
              <a:buFontTx/>
              <a:buNone/>
            </a:pPr>
            <a:endParaRPr lang="en-US" altLang="en-US" sz="600" dirty="0">
              <a:solidFill>
                <a:srgbClr val="D95E00"/>
              </a:solidFill>
            </a:endParaRPr>
          </a:p>
          <a:p>
            <a:endParaRPr lang="en-IE" sz="600" dirty="0">
              <a:solidFill>
                <a:srgbClr val="51626F"/>
              </a:solidFill>
            </a:endParaRPr>
          </a:p>
          <a:p>
            <a:endParaRPr lang="en-IE" sz="2000" dirty="0">
              <a:solidFill>
                <a:srgbClr val="51626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5C9D0B-B17A-4DEA-A41B-C7F4FC69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5400"/>
            <a:ext cx="8945460" cy="53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4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Tenure Mix</a:t>
            </a:r>
          </a:p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Affordable Homes:</a:t>
            </a:r>
            <a:endParaRPr lang="en-IE" dirty="0"/>
          </a:p>
          <a:p>
            <a:pPr lvl="0"/>
            <a:r>
              <a:rPr lang="en-GB" dirty="0"/>
              <a:t>Policy objective DHPLG / Council</a:t>
            </a:r>
            <a:endParaRPr lang="en-IE" dirty="0"/>
          </a:p>
          <a:p>
            <a:pPr lvl="0"/>
            <a:r>
              <a:rPr lang="en-GB" dirty="0"/>
              <a:t>SSF provisional approval </a:t>
            </a:r>
            <a:r>
              <a:rPr lang="en-GB" dirty="0">
                <a:sym typeface="Wingdings" panose="05000000000000000000" pitchFamily="2" charset="2"/>
              </a:rPr>
              <a:t></a:t>
            </a:r>
            <a:r>
              <a:rPr lang="en-GB" dirty="0"/>
              <a:t> unlock land for accelerated delivery</a:t>
            </a:r>
            <a:endParaRPr lang="en-IE" dirty="0"/>
          </a:p>
          <a:p>
            <a:pPr lvl="0"/>
            <a:r>
              <a:rPr lang="en-GB" dirty="0"/>
              <a:t>Opportunities for buyers &amp; provides stability </a:t>
            </a:r>
            <a:endParaRPr lang="en-IE" dirty="0"/>
          </a:p>
          <a:p>
            <a:pPr lvl="0"/>
            <a:r>
              <a:rPr lang="en-GB" dirty="0"/>
              <a:t>2,345 Expressions of interest</a:t>
            </a:r>
            <a:endParaRPr lang="en-IE" dirty="0"/>
          </a:p>
          <a:p>
            <a:pPr lvl="1"/>
            <a:r>
              <a:rPr lang="en-GB" sz="3200" dirty="0"/>
              <a:t>1,515 for Killinarden 382 / 401 / 732 Risk?  </a:t>
            </a:r>
            <a:endParaRPr lang="en-IE" sz="3200" dirty="0"/>
          </a:p>
          <a:p>
            <a:pPr lvl="0"/>
            <a:r>
              <a:rPr lang="en-GB" dirty="0"/>
              <a:t>But: first to market / pricing / RIHL</a:t>
            </a:r>
            <a:endParaRPr lang="en-IE" dirty="0"/>
          </a:p>
          <a:p>
            <a:r>
              <a:rPr lang="en-GB" dirty="0"/>
              <a:t>Affordable rental?</a:t>
            </a:r>
            <a:endParaRPr lang="en-IE" dirty="0"/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316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91971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Tenure Mix</a:t>
            </a:r>
          </a:p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Social Homes:</a:t>
            </a:r>
            <a:endParaRPr lang="en-IE" dirty="0"/>
          </a:p>
          <a:p>
            <a:r>
              <a:rPr lang="en-GB" dirty="0"/>
              <a:t>500 social homes not feasible (policy/location)</a:t>
            </a:r>
          </a:p>
          <a:p>
            <a:r>
              <a:rPr lang="en-GB" dirty="0"/>
              <a:t>100 = integration / meets some need</a:t>
            </a:r>
            <a:endParaRPr lang="en-IE" dirty="0"/>
          </a:p>
          <a:p>
            <a:pPr marL="0" indent="0">
              <a:buNone/>
            </a:pPr>
            <a:r>
              <a:rPr lang="en-US" dirty="0">
                <a:solidFill>
                  <a:srgbClr val="D95E00"/>
                </a:solidFill>
              </a:rPr>
              <a:t>Private Homes:</a:t>
            </a:r>
            <a:endParaRPr lang="en-IE" dirty="0"/>
          </a:p>
          <a:p>
            <a:pPr lvl="0"/>
            <a:r>
              <a:rPr lang="en-GB" dirty="0"/>
              <a:t>Tenure integration &amp; stability</a:t>
            </a:r>
            <a:endParaRPr lang="en-IE" dirty="0"/>
          </a:p>
          <a:p>
            <a:pPr lvl="0"/>
            <a:r>
              <a:rPr lang="en-GB" dirty="0"/>
              <a:t>Success of existing adjacent developments</a:t>
            </a:r>
            <a:endParaRPr lang="en-IE" dirty="0"/>
          </a:p>
          <a:p>
            <a:pPr lvl="0"/>
            <a:r>
              <a:rPr lang="en-GB" dirty="0"/>
              <a:t>Accelerated delivery / scale and capacity</a:t>
            </a:r>
            <a:endParaRPr lang="en-IE" dirty="0"/>
          </a:p>
          <a:p>
            <a:pPr lvl="0"/>
            <a:r>
              <a:rPr lang="en-GB" dirty="0"/>
              <a:t>Competitive tender to support:</a:t>
            </a:r>
            <a:endParaRPr lang="en-IE" dirty="0"/>
          </a:p>
          <a:p>
            <a:pPr marL="357188" lvl="1" indent="0">
              <a:buNone/>
            </a:pPr>
            <a:r>
              <a:rPr lang="en-GB" dirty="0"/>
              <a:t>Pricing of affordable homes / project funding / community facility / income for future land acquisition </a:t>
            </a:r>
            <a:endParaRPr lang="en-IE" dirty="0"/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60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2712" y="731851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Proposed Tenure Mix</a:t>
            </a:r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7477AE6-229D-46C3-8661-A62CFCA7F1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126715"/>
              </p:ext>
            </p:extLst>
          </p:nvPr>
        </p:nvGraphicFramePr>
        <p:xfrm>
          <a:off x="158493" y="1828800"/>
          <a:ext cx="8680707" cy="4590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8927">
                  <a:extLst>
                    <a:ext uri="{9D8B030D-6E8A-4147-A177-3AD203B41FA5}">
                      <a16:colId xmlns:a16="http://schemas.microsoft.com/office/drawing/2014/main" val="2838368292"/>
                    </a:ext>
                  </a:extLst>
                </a:gridCol>
                <a:gridCol w="1489542">
                  <a:extLst>
                    <a:ext uri="{9D8B030D-6E8A-4147-A177-3AD203B41FA5}">
                      <a16:colId xmlns:a16="http://schemas.microsoft.com/office/drawing/2014/main" val="3181410045"/>
                    </a:ext>
                  </a:extLst>
                </a:gridCol>
                <a:gridCol w="1366407">
                  <a:extLst>
                    <a:ext uri="{9D8B030D-6E8A-4147-A177-3AD203B41FA5}">
                      <a16:colId xmlns:a16="http://schemas.microsoft.com/office/drawing/2014/main" val="3729561276"/>
                    </a:ext>
                  </a:extLst>
                </a:gridCol>
                <a:gridCol w="1185542">
                  <a:extLst>
                    <a:ext uri="{9D8B030D-6E8A-4147-A177-3AD203B41FA5}">
                      <a16:colId xmlns:a16="http://schemas.microsoft.com/office/drawing/2014/main" val="452959025"/>
                    </a:ext>
                  </a:extLst>
                </a:gridCol>
                <a:gridCol w="1010119">
                  <a:extLst>
                    <a:ext uri="{9D8B030D-6E8A-4147-A177-3AD203B41FA5}">
                      <a16:colId xmlns:a16="http://schemas.microsoft.com/office/drawing/2014/main" val="3677337038"/>
                    </a:ext>
                  </a:extLst>
                </a:gridCol>
                <a:gridCol w="1180170">
                  <a:extLst>
                    <a:ext uri="{9D8B030D-6E8A-4147-A177-3AD203B41FA5}">
                      <a16:colId xmlns:a16="http://schemas.microsoft.com/office/drawing/2014/main" val="746045022"/>
                    </a:ext>
                  </a:extLst>
                </a:gridCol>
              </a:tblGrid>
              <a:tr h="11879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Proposed Tenure Mix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1-bed apartment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2 bed apartment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/duplex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3 bed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house /duplex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4 bed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house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000" dirty="0">
                          <a:effectLst/>
                        </a:rPr>
                        <a:t>Total</a:t>
                      </a:r>
                      <a:endParaRPr lang="en-I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6981835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Affordable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113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185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2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>
                          <a:effectLst/>
                        </a:rPr>
                        <a:t>300</a:t>
                      </a:r>
                      <a:endParaRPr lang="en-IE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2264699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Social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60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100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235087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Private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 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95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100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52026724"/>
                  </a:ext>
                </a:extLst>
              </a:tr>
              <a:tr h="8505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Total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15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128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340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17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E" sz="2800" dirty="0">
                          <a:effectLst/>
                        </a:rPr>
                        <a:t>500</a:t>
                      </a:r>
                      <a:endParaRPr lang="en-IE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38201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704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58493" y="514192"/>
            <a:ext cx="8918575" cy="53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None/>
            </a:pPr>
            <a:r>
              <a:rPr lang="en-US" dirty="0">
                <a:solidFill>
                  <a:srgbClr val="D95E00"/>
                </a:solidFill>
              </a:rPr>
              <a:t>Proposed </a:t>
            </a:r>
            <a:r>
              <a:rPr lang="en-GB" dirty="0">
                <a:solidFill>
                  <a:srgbClr val="D95E00"/>
                </a:solidFill>
              </a:rPr>
              <a:t>Community</a:t>
            </a:r>
          </a:p>
          <a:p>
            <a:pPr>
              <a:buNone/>
            </a:pPr>
            <a:r>
              <a:rPr lang="en-GB" dirty="0">
                <a:solidFill>
                  <a:srgbClr val="D95E00"/>
                </a:solidFill>
              </a:rPr>
              <a:t>&amp; Sporting Facility</a:t>
            </a:r>
            <a:endParaRPr lang="en-IE" dirty="0">
              <a:solidFill>
                <a:srgbClr val="D95E00"/>
              </a:solidFill>
            </a:endParaRPr>
          </a:p>
          <a:p>
            <a:pPr lvl="0"/>
            <a:r>
              <a:rPr lang="en-GB" dirty="0"/>
              <a:t>adjacent new community/sports facility</a:t>
            </a:r>
            <a:endParaRPr lang="en-IE" dirty="0"/>
          </a:p>
          <a:p>
            <a:pPr lvl="0"/>
            <a:r>
              <a:rPr lang="en-GB" dirty="0"/>
              <a:t>connecting and meeting needs of existing and new residents/communities </a:t>
            </a:r>
          </a:p>
          <a:p>
            <a:pPr lvl="0"/>
            <a:r>
              <a:rPr lang="en-GB" dirty="0"/>
              <a:t>Will be enhanced by Killinarden </a:t>
            </a:r>
            <a:r>
              <a:rPr lang="en-GB" dirty="0" err="1"/>
              <a:t>Pk</a:t>
            </a:r>
            <a:r>
              <a:rPr lang="en-GB" dirty="0"/>
              <a:t> proposals</a:t>
            </a:r>
            <a:endParaRPr lang="en-IE" dirty="0"/>
          </a:p>
          <a:p>
            <a:pPr lvl="0"/>
            <a:r>
              <a:rPr lang="en-GB" dirty="0"/>
              <a:t>Sacred Heart FC</a:t>
            </a:r>
            <a:endParaRPr lang="en-IE" dirty="0"/>
          </a:p>
          <a:p>
            <a:endParaRPr lang="en-IE" sz="2400" dirty="0">
              <a:solidFill>
                <a:srgbClr val="51626F"/>
              </a:solidFill>
            </a:endParaRPr>
          </a:p>
          <a:p>
            <a:pPr marL="0" indent="0">
              <a:buNone/>
            </a:pPr>
            <a:endParaRPr lang="en-US" altLang="en-US" b="1" dirty="0">
              <a:solidFill>
                <a:srgbClr val="D95E00"/>
              </a:solidFill>
            </a:endParaRPr>
          </a:p>
          <a:p>
            <a:endParaRPr lang="en-IE" sz="2400" dirty="0">
              <a:solidFill>
                <a:srgbClr val="51626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B4A7FB-B482-4668-81FA-C1C486DC456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4572000"/>
            <a:ext cx="5105400" cy="19827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8EC374-474D-4474-8928-380A3D0675C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79549" y="4038599"/>
            <a:ext cx="3116519" cy="258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19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9" name="Picture 1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3"/>
          <a:stretch/>
        </p:blipFill>
        <p:spPr bwMode="auto">
          <a:xfrm>
            <a:off x="-1588" y="0"/>
            <a:ext cx="9148763" cy="655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96068" y="6422681"/>
            <a:ext cx="381000" cy="349250"/>
          </a:xfrm>
        </p:spPr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1750" y="800576"/>
            <a:ext cx="5963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D95E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Affordable Sale Price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152" y="5391666"/>
            <a:ext cx="971550" cy="400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5773202"/>
            <a:ext cx="971550" cy="400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3248319-E665-42EF-96C7-F5F9351BD056}"/>
              </a:ext>
            </a:extLst>
          </p:cNvPr>
          <p:cNvSpPr/>
          <p:nvPr/>
        </p:nvSpPr>
        <p:spPr>
          <a:xfrm>
            <a:off x="304800" y="1559931"/>
            <a:ext cx="8610600" cy="4796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 Price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Affordable Price (minimum -10%)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Value of Council land (forego value to achieve more affordable homes?)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Anticipated construction costs (apartments)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Serviced sites fund  </a:t>
            </a:r>
          </a:p>
          <a:p>
            <a:pPr marL="357188" lvl="0" algn="just">
              <a:lnSpc>
                <a:spcPct val="107000"/>
              </a:lnSpc>
              <a:spcAft>
                <a:spcPts val="0"/>
              </a:spcAft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(max. €50k per affordable home but can be weighed across types)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3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Market demand &amp; projected future prices</a:t>
            </a:r>
            <a:endParaRPr lang="en-IE" sz="3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84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15540</TotalTime>
  <Words>556</Words>
  <Application>Microsoft Office PowerPoint</Application>
  <PresentationFormat>On-screen Show (4:3)</PresentationFormat>
  <Paragraphs>153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Public Adult</dc:creator>
  <cp:lastModifiedBy>Laura</cp:lastModifiedBy>
  <cp:revision>317</cp:revision>
  <cp:lastPrinted>2020-02-27T15:58:13Z</cp:lastPrinted>
  <dcterms:created xsi:type="dcterms:W3CDTF">2006-08-16T00:00:00Z</dcterms:created>
  <dcterms:modified xsi:type="dcterms:W3CDTF">2020-04-03T10:16:52Z</dcterms:modified>
</cp:coreProperties>
</file>